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0" r:id="rId1"/>
  </p:sldMasterIdLst>
  <p:sldIdLst>
    <p:sldId id="256" r:id="rId2"/>
    <p:sldId id="261" r:id="rId3"/>
    <p:sldId id="284" r:id="rId4"/>
    <p:sldId id="285" r:id="rId5"/>
    <p:sldId id="257" r:id="rId6"/>
    <p:sldId id="258" r:id="rId7"/>
    <p:sldId id="259" r:id="rId8"/>
    <p:sldId id="260" r:id="rId9"/>
    <p:sldId id="262" r:id="rId10"/>
    <p:sldId id="280" r:id="rId11"/>
    <p:sldId id="263" r:id="rId12"/>
    <p:sldId id="264" r:id="rId13"/>
    <p:sldId id="281" r:id="rId14"/>
    <p:sldId id="265" r:id="rId15"/>
    <p:sldId id="282" r:id="rId16"/>
    <p:sldId id="266" r:id="rId17"/>
    <p:sldId id="267" r:id="rId18"/>
    <p:sldId id="269" r:id="rId19"/>
    <p:sldId id="283" r:id="rId20"/>
    <p:sldId id="270" r:id="rId21"/>
    <p:sldId id="279" r:id="rId22"/>
    <p:sldId id="271" r:id="rId23"/>
    <p:sldId id="272" r:id="rId24"/>
    <p:sldId id="276" r:id="rId25"/>
    <p:sldId id="286" r:id="rId26"/>
    <p:sldId id="27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78"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087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80573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2563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1131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20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9/11/2018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7414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9/11/2018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1541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9/11/2018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2613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57002E4-6836-46D1-9DBB-3C27C0DD3A89}" type="datetimeFigureOut">
              <a:rPr lang="en-US" smtClean="0"/>
              <a:t>9/11/2018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8154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CF131DD-A141-4471-BCF9-C6073EDD7E20}" type="datetimeFigureOut">
              <a:rPr lang="en-US" smtClean="0"/>
              <a:t>9/11/2018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2404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9/11/2018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467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BC48EC7-AF6A-48D3-8284-14BACBEBDD84}" type="datetimeFigureOut">
              <a:rPr lang="en-US" smtClean="0"/>
              <a:t>9/11/2018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49101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obwaring.org/papers/various/Sys2_97.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9636A-B867-4C59-8895-71F508E777D2}"/>
              </a:ext>
            </a:extLst>
          </p:cNvPr>
          <p:cNvSpPr>
            <a:spLocks noGrp="1"/>
          </p:cNvSpPr>
          <p:nvPr>
            <p:ph type="ctrTitle"/>
          </p:nvPr>
        </p:nvSpPr>
        <p:spPr/>
        <p:txBody>
          <a:bodyPr/>
          <a:lstStyle/>
          <a:p>
            <a:r>
              <a:rPr lang="en-CA" dirty="0"/>
              <a:t>English language teaching and vocabulary</a:t>
            </a:r>
          </a:p>
        </p:txBody>
      </p:sp>
      <p:sp>
        <p:nvSpPr>
          <p:cNvPr id="3" name="Subtitle 2">
            <a:extLst>
              <a:ext uri="{FF2B5EF4-FFF2-40B4-BE49-F238E27FC236}">
                <a16:creationId xmlns:a16="http://schemas.microsoft.com/office/drawing/2014/main" id="{52828E55-5323-4CF7-9FCE-55788281BEF3}"/>
              </a:ext>
            </a:extLst>
          </p:cNvPr>
          <p:cNvSpPr>
            <a:spLocks noGrp="1"/>
          </p:cNvSpPr>
          <p:nvPr>
            <p:ph type="subTitle" idx="1"/>
          </p:nvPr>
        </p:nvSpPr>
        <p:spPr/>
        <p:txBody>
          <a:bodyPr/>
          <a:lstStyle/>
          <a:p>
            <a:r>
              <a:rPr lang="en-CA" dirty="0"/>
              <a:t>Key Considerations </a:t>
            </a:r>
          </a:p>
        </p:txBody>
      </p:sp>
    </p:spTree>
    <p:extLst>
      <p:ext uri="{BB962C8B-B14F-4D97-AF65-F5344CB8AC3E}">
        <p14:creationId xmlns:p14="http://schemas.microsoft.com/office/powerpoint/2010/main" val="2186775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C724-0456-44ED-98A8-3ACAB78B711E}"/>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6C0187F5-C118-4543-B5DC-99C16B952B23}"/>
              </a:ext>
            </a:extLst>
          </p:cNvPr>
          <p:cNvSpPr>
            <a:spLocks noGrp="1"/>
          </p:cNvSpPr>
          <p:nvPr>
            <p:ph idx="1"/>
          </p:nvPr>
        </p:nvSpPr>
        <p:spPr/>
        <p:txBody>
          <a:bodyPr/>
          <a:lstStyle/>
          <a:p>
            <a:endParaRPr lang="en-CA"/>
          </a:p>
        </p:txBody>
      </p:sp>
      <p:pic>
        <p:nvPicPr>
          <p:cNvPr id="6" name="Picture 5">
            <a:extLst>
              <a:ext uri="{FF2B5EF4-FFF2-40B4-BE49-F238E27FC236}">
                <a16:creationId xmlns:a16="http://schemas.microsoft.com/office/drawing/2014/main" id="{4EFADFBA-8EC2-401F-88CC-B51758550162}"/>
              </a:ext>
            </a:extLst>
          </p:cNvPr>
          <p:cNvPicPr>
            <a:picLocks noChangeAspect="1"/>
          </p:cNvPicPr>
          <p:nvPr/>
        </p:nvPicPr>
        <p:blipFill rotWithShape="1">
          <a:blip r:embed="rId2"/>
          <a:srcRect l="41667" t="18759" r="31190" b="10687"/>
          <a:stretch/>
        </p:blipFill>
        <p:spPr>
          <a:xfrm>
            <a:off x="1004387" y="122911"/>
            <a:ext cx="4949372" cy="6152685"/>
          </a:xfrm>
          <a:prstGeom prst="rect">
            <a:avLst/>
          </a:prstGeom>
        </p:spPr>
      </p:pic>
      <p:pic>
        <p:nvPicPr>
          <p:cNvPr id="7" name="Picture 6">
            <a:extLst>
              <a:ext uri="{FF2B5EF4-FFF2-40B4-BE49-F238E27FC236}">
                <a16:creationId xmlns:a16="http://schemas.microsoft.com/office/drawing/2014/main" id="{3B5CD6CE-5B66-474A-886C-075100AAAD81}"/>
              </a:ext>
            </a:extLst>
          </p:cNvPr>
          <p:cNvPicPr>
            <a:picLocks noChangeAspect="1"/>
          </p:cNvPicPr>
          <p:nvPr/>
        </p:nvPicPr>
        <p:blipFill rotWithShape="1">
          <a:blip r:embed="rId3"/>
          <a:srcRect l="43095" t="14391" r="30476" b="6567"/>
          <a:stretch/>
        </p:blipFill>
        <p:spPr>
          <a:xfrm>
            <a:off x="6220821" y="122912"/>
            <a:ext cx="4934859" cy="6152684"/>
          </a:xfrm>
          <a:prstGeom prst="rect">
            <a:avLst/>
          </a:prstGeom>
        </p:spPr>
      </p:pic>
    </p:spTree>
    <p:extLst>
      <p:ext uri="{BB962C8B-B14F-4D97-AF65-F5344CB8AC3E}">
        <p14:creationId xmlns:p14="http://schemas.microsoft.com/office/powerpoint/2010/main" val="777517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3001-BA91-4387-81FB-13A30D2368BD}"/>
              </a:ext>
            </a:extLst>
          </p:cNvPr>
          <p:cNvSpPr>
            <a:spLocks noGrp="1"/>
          </p:cNvSpPr>
          <p:nvPr>
            <p:ph type="title"/>
          </p:nvPr>
        </p:nvSpPr>
        <p:spPr/>
        <p:txBody>
          <a:bodyPr/>
          <a:lstStyle/>
          <a:p>
            <a:r>
              <a:rPr lang="en-CA" dirty="0"/>
              <a:t>Use of translation</a:t>
            </a:r>
          </a:p>
        </p:txBody>
      </p:sp>
      <p:sp>
        <p:nvSpPr>
          <p:cNvPr id="3" name="Content Placeholder 2">
            <a:extLst>
              <a:ext uri="{FF2B5EF4-FFF2-40B4-BE49-F238E27FC236}">
                <a16:creationId xmlns:a16="http://schemas.microsoft.com/office/drawing/2014/main" id="{56985BE9-DA1A-4932-809D-753C9FA616CE}"/>
              </a:ext>
            </a:extLst>
          </p:cNvPr>
          <p:cNvSpPr>
            <a:spLocks noGrp="1"/>
          </p:cNvSpPr>
          <p:nvPr>
            <p:ph idx="1"/>
          </p:nvPr>
        </p:nvSpPr>
        <p:spPr>
          <a:xfrm>
            <a:off x="1097280" y="1845734"/>
            <a:ext cx="10058400" cy="4453466"/>
          </a:xfrm>
        </p:spPr>
        <p:txBody>
          <a:bodyPr>
            <a:normAutofit fontScale="70000" lnSpcReduction="20000"/>
          </a:bodyPr>
          <a:lstStyle/>
          <a:p>
            <a:r>
              <a:rPr lang="en-CA" dirty="0"/>
              <a:t>Translations can be helpful, </a:t>
            </a:r>
            <a:r>
              <a:rPr lang="en-CA" b="1" dirty="0"/>
              <a:t>but it is more helpful if the students do it by themselves </a:t>
            </a:r>
            <a:r>
              <a:rPr lang="en-CA" dirty="0"/>
              <a:t>(individually or through scaffolding).</a:t>
            </a:r>
          </a:p>
          <a:p>
            <a:endParaRPr lang="en-CA" dirty="0"/>
          </a:p>
          <a:p>
            <a:r>
              <a:rPr lang="en-CA" dirty="0"/>
              <a:t>Some words (like nouns) can be directly translated, while others may require an explanation.</a:t>
            </a:r>
          </a:p>
          <a:p>
            <a:endParaRPr lang="en-CA" dirty="0"/>
          </a:p>
          <a:p>
            <a:r>
              <a:rPr lang="en-CA" dirty="0"/>
              <a:t>Teacher can then check up that the translations are accurate.</a:t>
            </a:r>
          </a:p>
          <a:p>
            <a:endParaRPr lang="en-CA" dirty="0"/>
          </a:p>
          <a:p>
            <a:r>
              <a:rPr lang="en-CA" dirty="0"/>
              <a:t>Careful, because some words when translated directly result in slightly different meanings.  It is important to consider connotative meaning (what is implied )rather than denotative meaning (dictionary definition).</a:t>
            </a:r>
          </a:p>
          <a:p>
            <a:endParaRPr lang="en-CA" dirty="0"/>
          </a:p>
          <a:p>
            <a:r>
              <a:rPr lang="en-CA" dirty="0"/>
              <a:t>It is also important to focus on the correct meaning in context.</a:t>
            </a:r>
          </a:p>
          <a:p>
            <a:pPr marL="0" indent="0">
              <a:buNone/>
            </a:pPr>
            <a:endParaRPr lang="en-CA" dirty="0"/>
          </a:p>
          <a:p>
            <a:r>
              <a:rPr lang="en-CA" dirty="0"/>
              <a:t>Example: </a:t>
            </a:r>
          </a:p>
          <a:p>
            <a:pPr lvl="1"/>
            <a:r>
              <a:rPr lang="en-CA" dirty="0"/>
              <a:t>He went to the Big Apple.</a:t>
            </a:r>
          </a:p>
          <a:p>
            <a:pPr lvl="1"/>
            <a:r>
              <a:rPr lang="en-CA" dirty="0"/>
              <a:t>She is paranoid about her test.</a:t>
            </a:r>
          </a:p>
          <a:p>
            <a:endParaRPr lang="en-CA" dirty="0"/>
          </a:p>
        </p:txBody>
      </p:sp>
    </p:spTree>
    <p:extLst>
      <p:ext uri="{BB962C8B-B14F-4D97-AF65-F5344CB8AC3E}">
        <p14:creationId xmlns:p14="http://schemas.microsoft.com/office/powerpoint/2010/main" val="4201007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3001-BA91-4387-81FB-13A30D2368BD}"/>
              </a:ext>
            </a:extLst>
          </p:cNvPr>
          <p:cNvSpPr>
            <a:spLocks noGrp="1"/>
          </p:cNvSpPr>
          <p:nvPr>
            <p:ph type="title"/>
          </p:nvPr>
        </p:nvSpPr>
        <p:spPr/>
        <p:txBody>
          <a:bodyPr/>
          <a:lstStyle/>
          <a:p>
            <a:r>
              <a:rPr lang="en-CA" dirty="0"/>
              <a:t>Guessing words from context</a:t>
            </a:r>
          </a:p>
        </p:txBody>
      </p:sp>
      <p:sp>
        <p:nvSpPr>
          <p:cNvPr id="3" name="Content Placeholder 2">
            <a:extLst>
              <a:ext uri="{FF2B5EF4-FFF2-40B4-BE49-F238E27FC236}">
                <a16:creationId xmlns:a16="http://schemas.microsoft.com/office/drawing/2014/main" id="{56985BE9-DA1A-4932-809D-753C9FA616CE}"/>
              </a:ext>
            </a:extLst>
          </p:cNvPr>
          <p:cNvSpPr>
            <a:spLocks noGrp="1"/>
          </p:cNvSpPr>
          <p:nvPr>
            <p:ph idx="1"/>
          </p:nvPr>
        </p:nvSpPr>
        <p:spPr/>
        <p:txBody>
          <a:bodyPr/>
          <a:lstStyle/>
          <a:p>
            <a:r>
              <a:rPr lang="en-CA" dirty="0"/>
              <a:t>Guessing vocabulary from context is how native speakers most frequently learn the meaning of new L1 words.</a:t>
            </a:r>
          </a:p>
          <a:p>
            <a:endParaRPr lang="en-CA" dirty="0"/>
          </a:p>
          <a:p>
            <a:r>
              <a:rPr lang="en-CA" dirty="0"/>
              <a:t>Some vocabulary items were learned intentionally, but far fewer than the number learned incidentally (through reading and listening).</a:t>
            </a:r>
          </a:p>
          <a:p>
            <a:endParaRPr lang="en-CA" dirty="0"/>
          </a:p>
          <a:p>
            <a:r>
              <a:rPr lang="en-CA" dirty="0"/>
              <a:t>However, it should be kept in mind that this statement refers to </a:t>
            </a:r>
            <a:r>
              <a:rPr lang="en-CA" i="1" dirty="0"/>
              <a:t>native speakers learning their own native language.</a:t>
            </a:r>
          </a:p>
          <a:p>
            <a:endParaRPr lang="en-CA" i="1" dirty="0"/>
          </a:p>
          <a:p>
            <a:r>
              <a:rPr lang="en-CA" dirty="0"/>
              <a:t>It is not the same for L2 learners. </a:t>
            </a:r>
          </a:p>
        </p:txBody>
      </p:sp>
    </p:spTree>
    <p:extLst>
      <p:ext uri="{BB962C8B-B14F-4D97-AF65-F5344CB8AC3E}">
        <p14:creationId xmlns:p14="http://schemas.microsoft.com/office/powerpoint/2010/main" val="2493398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AC84E-B70C-4AD0-A022-FA1A3941AAEA}"/>
              </a:ext>
            </a:extLst>
          </p:cNvPr>
          <p:cNvSpPr>
            <a:spLocks noGrp="1"/>
          </p:cNvSpPr>
          <p:nvPr>
            <p:ph type="title"/>
          </p:nvPr>
        </p:nvSpPr>
        <p:spPr/>
        <p:txBody>
          <a:bodyPr/>
          <a:lstStyle/>
          <a:p>
            <a:r>
              <a:rPr lang="en-CA" dirty="0"/>
              <a:t>Guessing words from context</a:t>
            </a:r>
          </a:p>
        </p:txBody>
      </p:sp>
      <p:sp>
        <p:nvSpPr>
          <p:cNvPr id="3" name="Content Placeholder 2">
            <a:extLst>
              <a:ext uri="{FF2B5EF4-FFF2-40B4-BE49-F238E27FC236}">
                <a16:creationId xmlns:a16="http://schemas.microsoft.com/office/drawing/2014/main" id="{F95B3647-7D48-48AC-8E89-7F0E2C145330}"/>
              </a:ext>
            </a:extLst>
          </p:cNvPr>
          <p:cNvSpPr>
            <a:spLocks noGrp="1"/>
          </p:cNvSpPr>
          <p:nvPr>
            <p:ph idx="1"/>
          </p:nvPr>
        </p:nvSpPr>
        <p:spPr/>
        <p:txBody>
          <a:bodyPr/>
          <a:lstStyle/>
          <a:p>
            <a:r>
              <a:rPr lang="en-CA" dirty="0"/>
              <a:t>The use of context clues is without a doubt a good strategy to improve reading in L1 and L2, but </a:t>
            </a:r>
            <a:r>
              <a:rPr lang="en-CA" i="1" dirty="0"/>
              <a:t>it is a reading-improvement strategy, not a vocabulary-improvement strategy.</a:t>
            </a:r>
          </a:p>
          <a:p>
            <a:endParaRPr lang="en-CA" i="1" dirty="0"/>
          </a:p>
          <a:p>
            <a:r>
              <a:rPr lang="en-CA" dirty="0"/>
              <a:t>Reading can definitely aid vocabulary growth, especially when done with vocabulary exercises.</a:t>
            </a:r>
          </a:p>
          <a:p>
            <a:endParaRPr lang="en-CA" dirty="0"/>
          </a:p>
          <a:p>
            <a:r>
              <a:rPr lang="en-CA" dirty="0"/>
              <a:t>Students need to pay focused attention on the meanings of words (looking up the meanings rather than simply guessing)</a:t>
            </a:r>
          </a:p>
          <a:p>
            <a:endParaRPr lang="en-CA" dirty="0"/>
          </a:p>
          <a:p>
            <a:r>
              <a:rPr lang="en-CA" dirty="0"/>
              <a:t>In class and for homework, give your students exercises and activities that focus on vocabulary.</a:t>
            </a:r>
          </a:p>
        </p:txBody>
      </p:sp>
    </p:spTree>
    <p:extLst>
      <p:ext uri="{BB962C8B-B14F-4D97-AF65-F5344CB8AC3E}">
        <p14:creationId xmlns:p14="http://schemas.microsoft.com/office/powerpoint/2010/main" val="2215723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3001-BA91-4387-81FB-13A30D2368BD}"/>
              </a:ext>
            </a:extLst>
          </p:cNvPr>
          <p:cNvSpPr>
            <a:spLocks noGrp="1"/>
          </p:cNvSpPr>
          <p:nvPr>
            <p:ph type="title"/>
          </p:nvPr>
        </p:nvSpPr>
        <p:spPr/>
        <p:txBody>
          <a:bodyPr/>
          <a:lstStyle/>
          <a:p>
            <a:r>
              <a:rPr lang="en-CA" dirty="0"/>
              <a:t>Use of learning strategies</a:t>
            </a:r>
          </a:p>
        </p:txBody>
      </p:sp>
      <p:sp>
        <p:nvSpPr>
          <p:cNvPr id="3" name="Content Placeholder 2">
            <a:extLst>
              <a:ext uri="{FF2B5EF4-FFF2-40B4-BE49-F238E27FC236}">
                <a16:creationId xmlns:a16="http://schemas.microsoft.com/office/drawing/2014/main" id="{56985BE9-DA1A-4932-809D-753C9FA616CE}"/>
              </a:ext>
            </a:extLst>
          </p:cNvPr>
          <p:cNvSpPr>
            <a:spLocks noGrp="1"/>
          </p:cNvSpPr>
          <p:nvPr>
            <p:ph idx="1"/>
          </p:nvPr>
        </p:nvSpPr>
        <p:spPr/>
        <p:txBody>
          <a:bodyPr>
            <a:normAutofit fontScale="92500" lnSpcReduction="10000"/>
          </a:bodyPr>
          <a:lstStyle/>
          <a:p>
            <a:r>
              <a:rPr lang="en-CA" dirty="0"/>
              <a:t>The myth of the existence of one specific magical strategy for foreign language vocabulary is false.</a:t>
            </a:r>
          </a:p>
          <a:p>
            <a:endParaRPr lang="en-CA" dirty="0"/>
          </a:p>
          <a:p>
            <a:r>
              <a:rPr lang="en-CA" dirty="0"/>
              <a:t>There are numerous good vocabulary learning strategies (VLSs), and there are bad</a:t>
            </a:r>
          </a:p>
          <a:p>
            <a:r>
              <a:rPr lang="en-CA" dirty="0"/>
              <a:t>ones, too.</a:t>
            </a:r>
          </a:p>
          <a:p>
            <a:endParaRPr lang="en-CA" dirty="0"/>
          </a:p>
          <a:p>
            <a:r>
              <a:rPr lang="en-CA" dirty="0"/>
              <a:t>What research has shown us is that good learners use a wide variety of VLSs; however, the good students have developed an individualized set of strategies that works best for their needs and personalities.</a:t>
            </a:r>
          </a:p>
          <a:p>
            <a:endParaRPr lang="en-CA" dirty="0"/>
          </a:p>
          <a:p>
            <a:r>
              <a:rPr lang="en-CA" dirty="0"/>
              <a:t>Encourage learners to find out what works best for them and develop their own learning strategies that best fit their personal preferences and needs. </a:t>
            </a:r>
          </a:p>
        </p:txBody>
      </p:sp>
    </p:spTree>
    <p:extLst>
      <p:ext uri="{BB962C8B-B14F-4D97-AF65-F5344CB8AC3E}">
        <p14:creationId xmlns:p14="http://schemas.microsoft.com/office/powerpoint/2010/main" val="3144181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595A2-62B9-4A96-AA62-919718D21A87}"/>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C5B0E01C-1086-4AA7-86C9-D4899D365314}"/>
              </a:ext>
            </a:extLst>
          </p:cNvPr>
          <p:cNvSpPr>
            <a:spLocks noGrp="1"/>
          </p:cNvSpPr>
          <p:nvPr>
            <p:ph idx="1"/>
          </p:nvPr>
        </p:nvSpPr>
        <p:spPr/>
        <p:txBody>
          <a:bodyPr/>
          <a:lstStyle/>
          <a:p>
            <a:endParaRPr lang="en-CA"/>
          </a:p>
        </p:txBody>
      </p:sp>
      <p:pic>
        <p:nvPicPr>
          <p:cNvPr id="1026" name="Picture 2" descr="https://www.researchgate.net/profile/David_Little2/publication/317264706/figure/fig12/AS:500083739160594@1496240662756/List-of-class-vocabulary-learning-strategies.png">
            <a:extLst>
              <a:ext uri="{FF2B5EF4-FFF2-40B4-BE49-F238E27FC236}">
                <a16:creationId xmlns:a16="http://schemas.microsoft.com/office/drawing/2014/main" id="{647EA8CE-9111-4618-A258-32C21227B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258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679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3001-BA91-4387-81FB-13A30D2368BD}"/>
              </a:ext>
            </a:extLst>
          </p:cNvPr>
          <p:cNvSpPr>
            <a:spLocks noGrp="1"/>
          </p:cNvSpPr>
          <p:nvPr>
            <p:ph type="title"/>
          </p:nvPr>
        </p:nvSpPr>
        <p:spPr/>
        <p:txBody>
          <a:bodyPr/>
          <a:lstStyle/>
          <a:p>
            <a:r>
              <a:rPr lang="en-CA" dirty="0"/>
              <a:t>Dictionaries</a:t>
            </a:r>
          </a:p>
        </p:txBody>
      </p:sp>
      <p:sp>
        <p:nvSpPr>
          <p:cNvPr id="3" name="Content Placeholder 2">
            <a:extLst>
              <a:ext uri="{FF2B5EF4-FFF2-40B4-BE49-F238E27FC236}">
                <a16:creationId xmlns:a16="http://schemas.microsoft.com/office/drawing/2014/main" id="{56985BE9-DA1A-4932-809D-753C9FA616CE}"/>
              </a:ext>
            </a:extLst>
          </p:cNvPr>
          <p:cNvSpPr>
            <a:spLocks noGrp="1"/>
          </p:cNvSpPr>
          <p:nvPr>
            <p:ph idx="1"/>
          </p:nvPr>
        </p:nvSpPr>
        <p:spPr>
          <a:xfrm>
            <a:off x="1097280" y="1845733"/>
            <a:ext cx="10058400" cy="4395409"/>
          </a:xfrm>
        </p:spPr>
        <p:txBody>
          <a:bodyPr>
            <a:normAutofit fontScale="92500" lnSpcReduction="20000"/>
          </a:bodyPr>
          <a:lstStyle/>
          <a:p>
            <a:r>
              <a:rPr lang="en-CA" dirty="0"/>
              <a:t>Students need to be taught that some words, in fact many words, are polysemous and that care should be taken in selecting the proper meaning—i.e., translation from those listed.</a:t>
            </a:r>
          </a:p>
          <a:p>
            <a:endParaRPr lang="en-CA" dirty="0"/>
          </a:p>
          <a:p>
            <a:r>
              <a:rPr lang="en-CA" dirty="0"/>
              <a:t>Look up the word ‘set’ for a good example ^^</a:t>
            </a:r>
          </a:p>
          <a:p>
            <a:endParaRPr lang="en-CA" dirty="0"/>
          </a:p>
          <a:p>
            <a:r>
              <a:rPr lang="en-CA" dirty="0"/>
              <a:t>There is absolutely no empirical evidence—quantitative or qualitative—to support the familiar notion that monolingual dictionaries are better than bilingual dictionaries for understanding and learning L2 vocabulary.</a:t>
            </a:r>
          </a:p>
          <a:p>
            <a:endParaRPr lang="en-CA" dirty="0"/>
          </a:p>
          <a:p>
            <a:r>
              <a:rPr lang="en-CA" dirty="0"/>
              <a:t>Lower level learners may be more comfortable with bilingual dictionaries. More advanced learners may be guided towards the use of monolingual dictionaries.</a:t>
            </a:r>
          </a:p>
          <a:p>
            <a:endParaRPr lang="en-CA" dirty="0"/>
          </a:p>
          <a:p>
            <a:r>
              <a:rPr lang="en-CA" dirty="0"/>
              <a:t>Learners must also be made aware of possible differences in word to word translations, and learn to select the most common/ appropriate word from those listed in a bilingual dictionary. </a:t>
            </a:r>
          </a:p>
          <a:p>
            <a:endParaRPr lang="en-CA" dirty="0"/>
          </a:p>
          <a:p>
            <a:endParaRPr lang="en-CA" dirty="0"/>
          </a:p>
        </p:txBody>
      </p:sp>
    </p:spTree>
    <p:extLst>
      <p:ext uri="{BB962C8B-B14F-4D97-AF65-F5344CB8AC3E}">
        <p14:creationId xmlns:p14="http://schemas.microsoft.com/office/powerpoint/2010/main" val="3307231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3001-BA91-4387-81FB-13A30D2368BD}"/>
              </a:ext>
            </a:extLst>
          </p:cNvPr>
          <p:cNvSpPr>
            <a:spLocks noGrp="1"/>
          </p:cNvSpPr>
          <p:nvPr>
            <p:ph type="title"/>
          </p:nvPr>
        </p:nvSpPr>
        <p:spPr/>
        <p:txBody>
          <a:bodyPr/>
          <a:lstStyle/>
          <a:p>
            <a:r>
              <a:rPr lang="en-CA" dirty="0"/>
              <a:t>Textbook coverage of vocabulary</a:t>
            </a:r>
          </a:p>
        </p:txBody>
      </p:sp>
      <p:sp>
        <p:nvSpPr>
          <p:cNvPr id="3" name="Content Placeholder 2">
            <a:extLst>
              <a:ext uri="{FF2B5EF4-FFF2-40B4-BE49-F238E27FC236}">
                <a16:creationId xmlns:a16="http://schemas.microsoft.com/office/drawing/2014/main" id="{56985BE9-DA1A-4932-809D-753C9FA616CE}"/>
              </a:ext>
            </a:extLst>
          </p:cNvPr>
          <p:cNvSpPr>
            <a:spLocks noGrp="1"/>
          </p:cNvSpPr>
          <p:nvPr>
            <p:ph idx="1"/>
          </p:nvPr>
        </p:nvSpPr>
        <p:spPr/>
        <p:txBody>
          <a:bodyPr/>
          <a:lstStyle/>
          <a:p>
            <a:r>
              <a:rPr lang="en-CA" dirty="0"/>
              <a:t>Generally speaking, vocabulary </a:t>
            </a:r>
            <a:r>
              <a:rPr lang="en-CA" i="1" dirty="0"/>
              <a:t>is not </a:t>
            </a:r>
            <a:r>
              <a:rPr lang="en-CA" dirty="0"/>
              <a:t>covered well enough in curricula, materials, and courses.</a:t>
            </a:r>
          </a:p>
          <a:p>
            <a:endParaRPr lang="en-CA" dirty="0"/>
          </a:p>
          <a:p>
            <a:r>
              <a:rPr lang="en-CA" dirty="0"/>
              <a:t>Some teachers cover some vocabulary, but this is hardly ever done very systematically. Vocabulary is something that everyone </a:t>
            </a:r>
            <a:r>
              <a:rPr lang="en-CA" i="1" dirty="0"/>
              <a:t>assumes </a:t>
            </a:r>
            <a:r>
              <a:rPr lang="en-CA" dirty="0"/>
              <a:t>that learners will somehow pick up…</a:t>
            </a:r>
          </a:p>
          <a:p>
            <a:endParaRPr lang="en-CA" dirty="0"/>
          </a:p>
          <a:p>
            <a:r>
              <a:rPr lang="en-CA" dirty="0"/>
              <a:t>There are not enough practice activities which foster vocabulary growth such as </a:t>
            </a:r>
            <a:r>
              <a:rPr lang="en-CA" i="1" dirty="0"/>
              <a:t>noticing, retrieval, </a:t>
            </a:r>
            <a:r>
              <a:rPr lang="en-CA" dirty="0"/>
              <a:t>and </a:t>
            </a:r>
            <a:r>
              <a:rPr lang="en-CA" i="1" dirty="0"/>
              <a:t>creative or generative use of the words </a:t>
            </a:r>
            <a:r>
              <a:rPr lang="en-CA" dirty="0"/>
              <a:t>(Nation, 2001).</a:t>
            </a:r>
          </a:p>
          <a:p>
            <a:endParaRPr lang="en-CA" dirty="0"/>
          </a:p>
          <a:p>
            <a:r>
              <a:rPr lang="en-CA" dirty="0"/>
              <a:t>For examples of possible exercise types (other than fill in the blank, matching, multiple choice etc.) see </a:t>
            </a:r>
            <a:r>
              <a:rPr lang="en-CA" dirty="0" err="1"/>
              <a:t>Folse</a:t>
            </a:r>
            <a:r>
              <a:rPr lang="en-CA" dirty="0"/>
              <a:t> (2004, p. 146-149)</a:t>
            </a:r>
          </a:p>
        </p:txBody>
      </p:sp>
    </p:spTree>
    <p:extLst>
      <p:ext uri="{BB962C8B-B14F-4D97-AF65-F5344CB8AC3E}">
        <p14:creationId xmlns:p14="http://schemas.microsoft.com/office/powerpoint/2010/main" val="1194478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3001-BA91-4387-81FB-13A30D2368BD}"/>
              </a:ext>
            </a:extLst>
          </p:cNvPr>
          <p:cNvSpPr>
            <a:spLocks noGrp="1"/>
          </p:cNvSpPr>
          <p:nvPr>
            <p:ph type="title"/>
          </p:nvPr>
        </p:nvSpPr>
        <p:spPr/>
        <p:txBody>
          <a:bodyPr/>
          <a:lstStyle/>
          <a:p>
            <a:r>
              <a:rPr lang="en-CA" dirty="0"/>
              <a:t>The more the better?</a:t>
            </a:r>
          </a:p>
        </p:txBody>
      </p:sp>
      <p:sp>
        <p:nvSpPr>
          <p:cNvPr id="3" name="Content Placeholder 2">
            <a:extLst>
              <a:ext uri="{FF2B5EF4-FFF2-40B4-BE49-F238E27FC236}">
                <a16:creationId xmlns:a16="http://schemas.microsoft.com/office/drawing/2014/main" id="{56985BE9-DA1A-4932-809D-753C9FA616CE}"/>
              </a:ext>
            </a:extLst>
          </p:cNvPr>
          <p:cNvSpPr>
            <a:spLocks noGrp="1"/>
          </p:cNvSpPr>
          <p:nvPr>
            <p:ph idx="1"/>
          </p:nvPr>
        </p:nvSpPr>
        <p:spPr/>
        <p:txBody>
          <a:bodyPr>
            <a:normAutofit fontScale="92500" lnSpcReduction="20000"/>
          </a:bodyPr>
          <a:lstStyle/>
          <a:p>
            <a:pPr marL="0" indent="0">
              <a:buNone/>
            </a:pPr>
            <a:r>
              <a:rPr lang="en-CA" dirty="0"/>
              <a:t>For receptive vocabulary, the more words you know the greater you will be able to comprehend a wide range of texts.</a:t>
            </a:r>
          </a:p>
          <a:p>
            <a:endParaRPr lang="en-CA" dirty="0"/>
          </a:p>
          <a:p>
            <a:r>
              <a:rPr lang="en-CA" dirty="0"/>
              <a:t>However, productive vocabulary is different. More is not always better when speaking since comprehensibility involves speaking at a level that is comprehensible to those you are interacting with. </a:t>
            </a:r>
          </a:p>
          <a:p>
            <a:endParaRPr lang="en-CA" dirty="0"/>
          </a:p>
          <a:p>
            <a:r>
              <a:rPr lang="en-CA" dirty="0"/>
              <a:t>More is also not necessarily better in writing since using abstract or high-level words may take away from the overall comprehensibility of the writing ( i.e. Academic writers who search for difficult ways to say simple things).</a:t>
            </a:r>
          </a:p>
          <a:p>
            <a:endParaRPr lang="en-CA" dirty="0"/>
          </a:p>
          <a:p>
            <a:r>
              <a:rPr lang="en-CA" dirty="0"/>
              <a:t>Learning to be efficient and effective with the words you know is sometimes more important than learning more words (see </a:t>
            </a:r>
            <a:r>
              <a:rPr lang="en-CA"/>
              <a:t>Meaning Focused </a:t>
            </a:r>
            <a:r>
              <a:rPr lang="en-CA" dirty="0"/>
              <a:t>Output)</a:t>
            </a:r>
          </a:p>
          <a:p>
            <a:endParaRPr lang="en-CA" dirty="0"/>
          </a:p>
          <a:p>
            <a:endParaRPr lang="en-CA" dirty="0"/>
          </a:p>
        </p:txBody>
      </p:sp>
    </p:spTree>
    <p:extLst>
      <p:ext uri="{BB962C8B-B14F-4D97-AF65-F5344CB8AC3E}">
        <p14:creationId xmlns:p14="http://schemas.microsoft.com/office/powerpoint/2010/main" val="304391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p:nvPr/>
        </p:nvSpPr>
        <p:spPr>
          <a:xfrm>
            <a:off x="1847528" y="332656"/>
            <a:ext cx="6192688" cy="400110"/>
          </a:xfrm>
          <a:prstGeom prst="rect">
            <a:avLst/>
          </a:prstGeom>
        </p:spPr>
        <p:txBody>
          <a:bodyPr wrap="square">
            <a:spAutoFit/>
          </a:bodyPr>
          <a:lstStyle/>
          <a:p>
            <a:pPr lvl="0" fontAlgn="base">
              <a:spcBef>
                <a:spcPct val="0"/>
              </a:spcBef>
              <a:spcAft>
                <a:spcPct val="0"/>
              </a:spcAft>
            </a:pPr>
            <a:r>
              <a:rPr kumimoji="1" lang="en-US" altLang="ko-KR" sz="2000" b="1" i="1" dirty="0">
                <a:latin typeface="Arial" pitchFamily="34" charset="0"/>
                <a:ea typeface="Malgun Gothic" pitchFamily="34" charset="-127"/>
                <a:cs typeface="Arial" pitchFamily="34" charset="0"/>
              </a:rPr>
              <a:t>How much vocabulary is needed?</a:t>
            </a:r>
            <a:endParaRPr kumimoji="1" lang="en-US" altLang="ko-KR" sz="2000" b="1" i="1" dirty="0">
              <a:latin typeface="Arial" pitchFamily="34" charset="0"/>
              <a:ea typeface="굴림" pitchFamily="34" charset="-127"/>
              <a:cs typeface="Arial" pitchFamily="34" charset="0"/>
            </a:endParaRPr>
          </a:p>
        </p:txBody>
      </p:sp>
      <p:pic>
        <p:nvPicPr>
          <p:cNvPr id="46083" name="Picture 3"/>
          <p:cNvPicPr>
            <a:picLocks noChangeAspect="1" noChangeArrowheads="1"/>
          </p:cNvPicPr>
          <p:nvPr/>
        </p:nvPicPr>
        <p:blipFill>
          <a:blip r:embed="rId2" cstate="print"/>
          <a:srcRect l="27995" t="38194" r="19271" b="29688"/>
          <a:stretch>
            <a:fillRect/>
          </a:stretch>
        </p:blipFill>
        <p:spPr bwMode="auto">
          <a:xfrm>
            <a:off x="1809721" y="2235265"/>
            <a:ext cx="8757913" cy="4000528"/>
          </a:xfrm>
          <a:prstGeom prst="rect">
            <a:avLst/>
          </a:prstGeom>
          <a:noFill/>
          <a:ln w="9525">
            <a:noFill/>
            <a:miter lim="800000"/>
            <a:headEnd/>
            <a:tailEnd/>
          </a:ln>
          <a:effectLst/>
        </p:spPr>
      </p:pic>
      <p:sp>
        <p:nvSpPr>
          <p:cNvPr id="7" name="Rectangle 6"/>
          <p:cNvSpPr/>
          <p:nvPr/>
        </p:nvSpPr>
        <p:spPr>
          <a:xfrm>
            <a:off x="8633043" y="2378141"/>
            <a:ext cx="1353256" cy="369332"/>
          </a:xfrm>
          <a:prstGeom prst="rect">
            <a:avLst/>
          </a:prstGeom>
        </p:spPr>
        <p:txBody>
          <a:bodyPr wrap="none">
            <a:spAutoFit/>
          </a:bodyPr>
          <a:lstStyle/>
          <a:p>
            <a:r>
              <a:rPr lang="en-US" b="1" i="1" dirty="0">
                <a:solidFill>
                  <a:prstClr val="black"/>
                </a:solidFill>
              </a:rPr>
              <a:t>1,000 words</a:t>
            </a:r>
            <a:endParaRPr lang="en-US" dirty="0"/>
          </a:p>
        </p:txBody>
      </p:sp>
      <p:sp>
        <p:nvSpPr>
          <p:cNvPr id="6" name="Rectangle 5"/>
          <p:cNvSpPr/>
          <p:nvPr/>
        </p:nvSpPr>
        <p:spPr>
          <a:xfrm>
            <a:off x="8762357" y="2841494"/>
            <a:ext cx="1103187" cy="369332"/>
          </a:xfrm>
          <a:prstGeom prst="rect">
            <a:avLst/>
          </a:prstGeom>
        </p:spPr>
        <p:txBody>
          <a:bodyPr wrap="none">
            <a:spAutoFit/>
          </a:bodyPr>
          <a:lstStyle/>
          <a:p>
            <a:r>
              <a:rPr lang="en-US" b="1" i="1" dirty="0">
                <a:solidFill>
                  <a:prstClr val="black"/>
                </a:solidFill>
              </a:rPr>
              <a:t>2 – 3,000 </a:t>
            </a:r>
            <a:endParaRPr lang="en-US" dirty="0"/>
          </a:p>
        </p:txBody>
      </p:sp>
      <p:sp>
        <p:nvSpPr>
          <p:cNvPr id="11" name="Rectangle 5"/>
          <p:cNvSpPr/>
          <p:nvPr/>
        </p:nvSpPr>
        <p:spPr>
          <a:xfrm>
            <a:off x="9000810" y="3318410"/>
            <a:ext cx="764953" cy="369332"/>
          </a:xfrm>
          <a:prstGeom prst="rect">
            <a:avLst/>
          </a:prstGeom>
        </p:spPr>
        <p:txBody>
          <a:bodyPr wrap="none">
            <a:spAutoFit/>
          </a:bodyPr>
          <a:lstStyle/>
          <a:p>
            <a:pPr algn="ctr"/>
            <a:r>
              <a:rPr lang="en-US" b="1" i="1" dirty="0">
                <a:solidFill>
                  <a:prstClr val="black"/>
                </a:solidFill>
              </a:rPr>
              <a:t>5,000 </a:t>
            </a:r>
            <a:endParaRPr lang="en-US" dirty="0"/>
          </a:p>
        </p:txBody>
      </p:sp>
      <p:sp>
        <p:nvSpPr>
          <p:cNvPr id="12" name="Rectangle 5"/>
          <p:cNvSpPr/>
          <p:nvPr/>
        </p:nvSpPr>
        <p:spPr>
          <a:xfrm>
            <a:off x="8692906" y="3793338"/>
            <a:ext cx="1220206" cy="369332"/>
          </a:xfrm>
          <a:prstGeom prst="rect">
            <a:avLst/>
          </a:prstGeom>
        </p:spPr>
        <p:txBody>
          <a:bodyPr wrap="none">
            <a:spAutoFit/>
          </a:bodyPr>
          <a:lstStyle/>
          <a:p>
            <a:r>
              <a:rPr lang="en-US" b="1" i="1" dirty="0">
                <a:solidFill>
                  <a:prstClr val="black"/>
                </a:solidFill>
              </a:rPr>
              <a:t>8 – 10,000 </a:t>
            </a:r>
            <a:endParaRPr lang="en-US" dirty="0"/>
          </a:p>
        </p:txBody>
      </p:sp>
      <p:sp>
        <p:nvSpPr>
          <p:cNvPr id="14" name="Rectangle 5"/>
          <p:cNvSpPr/>
          <p:nvPr/>
        </p:nvSpPr>
        <p:spPr>
          <a:xfrm>
            <a:off x="8962523" y="4270254"/>
            <a:ext cx="881972" cy="369332"/>
          </a:xfrm>
          <a:prstGeom prst="rect">
            <a:avLst/>
          </a:prstGeom>
        </p:spPr>
        <p:txBody>
          <a:bodyPr wrap="none">
            <a:spAutoFit/>
          </a:bodyPr>
          <a:lstStyle/>
          <a:p>
            <a:pPr algn="ctr"/>
            <a:r>
              <a:rPr lang="en-US" b="1" i="1" dirty="0">
                <a:solidFill>
                  <a:prstClr val="black"/>
                </a:solidFill>
              </a:rPr>
              <a:t>12,000 </a:t>
            </a:r>
            <a:endParaRPr lang="en-US" dirty="0"/>
          </a:p>
        </p:txBody>
      </p:sp>
      <p:sp>
        <p:nvSpPr>
          <p:cNvPr id="15" name="직사각형 14"/>
          <p:cNvSpPr/>
          <p:nvPr/>
        </p:nvSpPr>
        <p:spPr>
          <a:xfrm>
            <a:off x="2781334" y="1149298"/>
            <a:ext cx="6814686" cy="646331"/>
          </a:xfrm>
          <a:prstGeom prst="rect">
            <a:avLst/>
          </a:prstGeom>
        </p:spPr>
        <p:txBody>
          <a:bodyPr wrap="none">
            <a:spAutoFit/>
          </a:bodyPr>
          <a:lstStyle/>
          <a:p>
            <a:pPr algn="ctr"/>
            <a:r>
              <a:rPr lang="en-US" dirty="0">
                <a:solidFill>
                  <a:srgbClr val="0070C0"/>
                </a:solidFill>
                <a:latin typeface="Arial" pitchFamily="34" charset="0"/>
                <a:cs typeface="Arial" pitchFamily="34" charset="0"/>
              </a:rPr>
              <a:t>Depending on your definition of “word” the English language has </a:t>
            </a:r>
          </a:p>
          <a:p>
            <a:pPr algn="ctr"/>
            <a:r>
              <a:rPr lang="en-US" dirty="0">
                <a:solidFill>
                  <a:srgbClr val="0070C0"/>
                </a:solidFill>
                <a:latin typeface="Arial" pitchFamily="34" charset="0"/>
                <a:cs typeface="Arial" pitchFamily="34" charset="0"/>
              </a:rPr>
              <a:t>Between </a:t>
            </a:r>
            <a:r>
              <a:rPr lang="en-US" b="1" dirty="0">
                <a:solidFill>
                  <a:srgbClr val="0070C0"/>
                </a:solidFill>
                <a:latin typeface="Arial" pitchFamily="34" charset="0"/>
                <a:cs typeface="Arial" pitchFamily="34" charset="0"/>
              </a:rPr>
              <a:t>600,000</a:t>
            </a:r>
            <a:r>
              <a:rPr lang="en-US" dirty="0">
                <a:solidFill>
                  <a:srgbClr val="0070C0"/>
                </a:solidFill>
                <a:latin typeface="Arial" pitchFamily="34" charset="0"/>
                <a:cs typeface="Arial" pitchFamily="34" charset="0"/>
              </a:rPr>
              <a:t> and </a:t>
            </a:r>
            <a:r>
              <a:rPr lang="en-US" b="1" dirty="0">
                <a:solidFill>
                  <a:srgbClr val="0070C0"/>
                </a:solidFill>
                <a:latin typeface="Arial" pitchFamily="34" charset="0"/>
                <a:cs typeface="Arial" pitchFamily="34" charset="0"/>
              </a:rPr>
              <a:t>1 million </a:t>
            </a:r>
            <a:r>
              <a:rPr lang="en-US" dirty="0">
                <a:solidFill>
                  <a:srgbClr val="0070C0"/>
                </a:solidFill>
                <a:latin typeface="Arial" pitchFamily="34" charset="0"/>
                <a:cs typeface="Arial" pitchFamily="34" charset="0"/>
              </a:rPr>
              <a:t>words </a:t>
            </a:r>
            <a:endParaRPr lang="ko-KR" altLang="en-US" dirty="0">
              <a:solidFill>
                <a:srgbClr val="0070C0"/>
              </a:solidFill>
            </a:endParaRPr>
          </a:p>
        </p:txBody>
      </p:sp>
      <p:sp>
        <p:nvSpPr>
          <p:cNvPr id="16" name="Rectangle 5"/>
          <p:cNvSpPr/>
          <p:nvPr/>
        </p:nvSpPr>
        <p:spPr>
          <a:xfrm>
            <a:off x="8633043" y="4754769"/>
            <a:ext cx="1337226" cy="369332"/>
          </a:xfrm>
          <a:prstGeom prst="rect">
            <a:avLst/>
          </a:prstGeom>
        </p:spPr>
        <p:txBody>
          <a:bodyPr wrap="none">
            <a:spAutoFit/>
          </a:bodyPr>
          <a:lstStyle/>
          <a:p>
            <a:r>
              <a:rPr lang="en-US" b="1" i="1" dirty="0">
                <a:solidFill>
                  <a:prstClr val="black"/>
                </a:solidFill>
              </a:rPr>
              <a:t>15 – 20,000 </a:t>
            </a:r>
            <a:endParaRPr lang="en-US" dirty="0"/>
          </a:p>
        </p:txBody>
      </p:sp>
      <p:sp>
        <p:nvSpPr>
          <p:cNvPr id="17" name="Rectangle 5"/>
          <p:cNvSpPr/>
          <p:nvPr/>
        </p:nvSpPr>
        <p:spPr>
          <a:xfrm>
            <a:off x="8621468" y="5218122"/>
            <a:ext cx="1337226" cy="369332"/>
          </a:xfrm>
          <a:prstGeom prst="rect">
            <a:avLst/>
          </a:prstGeom>
        </p:spPr>
        <p:txBody>
          <a:bodyPr wrap="none">
            <a:spAutoFit/>
          </a:bodyPr>
          <a:lstStyle/>
          <a:p>
            <a:r>
              <a:rPr lang="en-US" b="1" i="1" dirty="0">
                <a:solidFill>
                  <a:prstClr val="black"/>
                </a:solidFill>
              </a:rPr>
              <a:t>20 – 22,000 </a:t>
            </a:r>
            <a:endParaRPr lang="en-US" dirty="0"/>
          </a:p>
        </p:txBody>
      </p:sp>
      <p:sp>
        <p:nvSpPr>
          <p:cNvPr id="18" name="Rectangle 5"/>
          <p:cNvSpPr/>
          <p:nvPr/>
        </p:nvSpPr>
        <p:spPr>
          <a:xfrm>
            <a:off x="8923823" y="5693050"/>
            <a:ext cx="881972" cy="369332"/>
          </a:xfrm>
          <a:prstGeom prst="rect">
            <a:avLst/>
          </a:prstGeom>
        </p:spPr>
        <p:txBody>
          <a:bodyPr wrap="none">
            <a:spAutoFit/>
          </a:bodyPr>
          <a:lstStyle/>
          <a:p>
            <a:pPr algn="ctr"/>
            <a:r>
              <a:rPr lang="en-US" b="1" i="1" dirty="0">
                <a:solidFill>
                  <a:prstClr val="black"/>
                </a:solidFill>
              </a:rPr>
              <a:t>35,000 </a:t>
            </a:r>
            <a:endParaRPr lang="en-US" dirty="0"/>
          </a:p>
        </p:txBody>
      </p:sp>
    </p:spTree>
    <p:extLst>
      <p:ext uri="{BB962C8B-B14F-4D97-AF65-F5344CB8AC3E}">
        <p14:creationId xmlns:p14="http://schemas.microsoft.com/office/powerpoint/2010/main" val="424744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0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20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fade">
                                      <p:cBhvr>
                                        <p:cTn id="32" dur="20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fade">
                                      <p:cBhvr>
                                        <p:cTn id="37" dur="20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fade">
                                      <p:cBhvr>
                                        <p:cTn id="42"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6" grpId="0" build="allAtOnce"/>
      <p:bldP spid="11" grpId="0" build="allAtOnce"/>
      <p:bldP spid="12" grpId="0" build="allAtOnce"/>
      <p:bldP spid="14" grpId="0" build="allAtOnce"/>
      <p:bldP spid="16" grpId="0" build="allAtOnce"/>
      <p:bldP spid="17" grpId="0" build="allAtOnce"/>
      <p:bldP spid="18"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73DFD-B32B-4561-AD52-C7BEFA330A17}"/>
              </a:ext>
            </a:extLst>
          </p:cNvPr>
          <p:cNvSpPr>
            <a:spLocks noGrp="1"/>
          </p:cNvSpPr>
          <p:nvPr>
            <p:ph type="title"/>
          </p:nvPr>
        </p:nvSpPr>
        <p:spPr/>
        <p:txBody>
          <a:bodyPr/>
          <a:lstStyle/>
          <a:p>
            <a:r>
              <a:rPr lang="en-CA" dirty="0"/>
              <a:t>Reflective Discussion</a:t>
            </a:r>
          </a:p>
        </p:txBody>
      </p:sp>
      <p:sp>
        <p:nvSpPr>
          <p:cNvPr id="3" name="Content Placeholder 2">
            <a:extLst>
              <a:ext uri="{FF2B5EF4-FFF2-40B4-BE49-F238E27FC236}">
                <a16:creationId xmlns:a16="http://schemas.microsoft.com/office/drawing/2014/main" id="{EE0E998F-B426-48D0-B680-3AB960BC4707}"/>
              </a:ext>
            </a:extLst>
          </p:cNvPr>
          <p:cNvSpPr>
            <a:spLocks noGrp="1"/>
          </p:cNvSpPr>
          <p:nvPr>
            <p:ph idx="1"/>
          </p:nvPr>
        </p:nvSpPr>
        <p:spPr/>
        <p:txBody>
          <a:bodyPr>
            <a:normAutofit fontScale="92500" lnSpcReduction="20000"/>
          </a:bodyPr>
          <a:lstStyle/>
          <a:p>
            <a:endParaRPr lang="en-CA" dirty="0"/>
          </a:p>
          <a:p>
            <a:r>
              <a:rPr lang="en-CA" dirty="0"/>
              <a:t>How did you learn new English vocabulary when you were in school? Do you feel that it was a good method? Why or why not?</a:t>
            </a:r>
          </a:p>
          <a:p>
            <a:endParaRPr lang="en-CA" dirty="0"/>
          </a:p>
          <a:p>
            <a:r>
              <a:rPr lang="en-CA" dirty="0"/>
              <a:t>How did/do you learn English vocabulary out of class?</a:t>
            </a:r>
          </a:p>
          <a:p>
            <a:endParaRPr lang="en-CA" dirty="0"/>
          </a:p>
          <a:p>
            <a:r>
              <a:rPr lang="en-CA" dirty="0"/>
              <a:t>What is the most difficult or challenging thing for you when learning new words?</a:t>
            </a:r>
          </a:p>
          <a:p>
            <a:pPr marL="0" indent="0">
              <a:buNone/>
            </a:pPr>
            <a:endParaRPr lang="en-CA" dirty="0"/>
          </a:p>
          <a:p>
            <a:r>
              <a:rPr lang="en-CA" dirty="0"/>
              <a:t>In your opinion what method or technique is most effective to learn the meaning of new words?</a:t>
            </a:r>
          </a:p>
          <a:p>
            <a:endParaRPr lang="en-CA" dirty="0"/>
          </a:p>
          <a:p>
            <a:r>
              <a:rPr lang="en-CA" dirty="0"/>
              <a:t>In your opinion what method or technique is most effective to remember?</a:t>
            </a:r>
          </a:p>
          <a:p>
            <a:endParaRPr lang="en-CA" dirty="0"/>
          </a:p>
        </p:txBody>
      </p:sp>
    </p:spTree>
    <p:extLst>
      <p:ext uri="{BB962C8B-B14F-4D97-AF65-F5344CB8AC3E}">
        <p14:creationId xmlns:p14="http://schemas.microsoft.com/office/powerpoint/2010/main" val="2485161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3001-BA91-4387-81FB-13A30D2368BD}"/>
              </a:ext>
            </a:extLst>
          </p:cNvPr>
          <p:cNvSpPr>
            <a:spLocks noGrp="1"/>
          </p:cNvSpPr>
          <p:nvPr>
            <p:ph type="title"/>
          </p:nvPr>
        </p:nvSpPr>
        <p:spPr/>
        <p:txBody>
          <a:bodyPr/>
          <a:lstStyle/>
          <a:p>
            <a:r>
              <a:rPr lang="en-CA" dirty="0"/>
              <a:t>How many new words in a day?</a:t>
            </a:r>
          </a:p>
        </p:txBody>
      </p:sp>
      <p:sp>
        <p:nvSpPr>
          <p:cNvPr id="3" name="Content Placeholder 2">
            <a:extLst>
              <a:ext uri="{FF2B5EF4-FFF2-40B4-BE49-F238E27FC236}">
                <a16:creationId xmlns:a16="http://schemas.microsoft.com/office/drawing/2014/main" id="{56985BE9-DA1A-4932-809D-753C9FA616CE}"/>
              </a:ext>
            </a:extLst>
          </p:cNvPr>
          <p:cNvSpPr>
            <a:spLocks noGrp="1"/>
          </p:cNvSpPr>
          <p:nvPr>
            <p:ph idx="1"/>
          </p:nvPr>
        </p:nvSpPr>
        <p:spPr/>
        <p:txBody>
          <a:bodyPr>
            <a:normAutofit fontScale="92500" lnSpcReduction="10000"/>
          </a:bodyPr>
          <a:lstStyle/>
          <a:p>
            <a:endParaRPr lang="en-CA" dirty="0"/>
          </a:p>
          <a:p>
            <a:r>
              <a:rPr lang="en-CA" dirty="0"/>
              <a:t>This question does not have a straightforward answer as it depends on the difficulty and abstractness of the words. </a:t>
            </a:r>
          </a:p>
          <a:p>
            <a:endParaRPr lang="en-CA" dirty="0"/>
          </a:p>
          <a:p>
            <a:r>
              <a:rPr lang="en-CA" dirty="0"/>
              <a:t>If they are simple verbs or nouns 5-7 would seem appropriate. </a:t>
            </a:r>
          </a:p>
          <a:p>
            <a:endParaRPr lang="en-CA" dirty="0"/>
          </a:p>
          <a:p>
            <a:r>
              <a:rPr lang="en-CA" dirty="0"/>
              <a:t>For more difficult words 3-5 may be more than enough. </a:t>
            </a:r>
          </a:p>
          <a:p>
            <a:endParaRPr lang="en-CA" dirty="0"/>
          </a:p>
          <a:p>
            <a:r>
              <a:rPr lang="en-CA" dirty="0"/>
              <a:t>Miller (1956) found that adults, when given a list of items to attempt to memorize, have the ability to recall seven of the items—plus or minus two—without any special training. (but these were just words in a list that these people already knew)</a:t>
            </a:r>
          </a:p>
        </p:txBody>
      </p:sp>
    </p:spTree>
    <p:extLst>
      <p:ext uri="{BB962C8B-B14F-4D97-AF65-F5344CB8AC3E}">
        <p14:creationId xmlns:p14="http://schemas.microsoft.com/office/powerpoint/2010/main" val="1378926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49777-A271-4EEB-B5AE-117BDEC2E8B5}"/>
              </a:ext>
            </a:extLst>
          </p:cNvPr>
          <p:cNvSpPr>
            <a:spLocks noGrp="1"/>
          </p:cNvSpPr>
          <p:nvPr>
            <p:ph type="title"/>
          </p:nvPr>
        </p:nvSpPr>
        <p:spPr/>
        <p:txBody>
          <a:bodyPr/>
          <a:lstStyle/>
          <a:p>
            <a:r>
              <a:rPr lang="en-CA" dirty="0"/>
              <a:t>Word learnability</a:t>
            </a:r>
          </a:p>
        </p:txBody>
      </p:sp>
      <p:sp>
        <p:nvSpPr>
          <p:cNvPr id="3" name="Content Placeholder 2">
            <a:extLst>
              <a:ext uri="{FF2B5EF4-FFF2-40B4-BE49-F238E27FC236}">
                <a16:creationId xmlns:a16="http://schemas.microsoft.com/office/drawing/2014/main" id="{65650751-0400-480F-8633-4E48EFB57E21}"/>
              </a:ext>
            </a:extLst>
          </p:cNvPr>
          <p:cNvSpPr>
            <a:spLocks noGrp="1"/>
          </p:cNvSpPr>
          <p:nvPr>
            <p:ph idx="1"/>
          </p:nvPr>
        </p:nvSpPr>
        <p:spPr/>
        <p:txBody>
          <a:bodyPr/>
          <a:lstStyle/>
          <a:p>
            <a:r>
              <a:rPr lang="en-CA" dirty="0"/>
              <a:t>The learnability of the target word places constraints on the number of words one decides to teach. </a:t>
            </a:r>
          </a:p>
          <a:p>
            <a:endParaRPr lang="en-CA" dirty="0"/>
          </a:p>
          <a:p>
            <a:r>
              <a:rPr lang="en-CA" dirty="0"/>
              <a:t>‘Learnability’ refers to the level of challenge a word poses to the learner. For instance:  long polysyllabic words with unfamiliar phonemes will be harder for beginners to retain; abstract words are  usually more difficult to acquire than concrete words etc. </a:t>
            </a:r>
          </a:p>
          <a:p>
            <a:endParaRPr lang="en-CA" dirty="0"/>
          </a:p>
          <a:p>
            <a:r>
              <a:rPr lang="en-CA" dirty="0"/>
              <a:t>When deciding how many words to teach, the learnability factor is crucial.</a:t>
            </a:r>
          </a:p>
          <a:p>
            <a:endParaRPr lang="en-CA" dirty="0"/>
          </a:p>
          <a:p>
            <a:r>
              <a:rPr lang="en-CA" b="1" dirty="0"/>
              <a:t>Pneumonoultramicroscopicsilicovolcanoconiosis </a:t>
            </a:r>
            <a:r>
              <a:rPr lang="en-CA" dirty="0"/>
              <a:t>vs. </a:t>
            </a:r>
            <a:r>
              <a:rPr lang="en-CA" b="1" dirty="0"/>
              <a:t>brush</a:t>
            </a:r>
          </a:p>
        </p:txBody>
      </p:sp>
    </p:spTree>
    <p:extLst>
      <p:ext uri="{BB962C8B-B14F-4D97-AF65-F5344CB8AC3E}">
        <p14:creationId xmlns:p14="http://schemas.microsoft.com/office/powerpoint/2010/main" val="508633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48D58-90BA-4961-8236-2DF37D6F2A08}"/>
              </a:ext>
            </a:extLst>
          </p:cNvPr>
          <p:cNvSpPr>
            <a:spLocks noGrp="1"/>
          </p:cNvSpPr>
          <p:nvPr>
            <p:ph type="title"/>
          </p:nvPr>
        </p:nvSpPr>
        <p:spPr/>
        <p:txBody>
          <a:bodyPr/>
          <a:lstStyle/>
          <a:p>
            <a:r>
              <a:rPr lang="en-CA" dirty="0"/>
              <a:t>Depth of knowledge</a:t>
            </a:r>
          </a:p>
        </p:txBody>
      </p:sp>
      <p:sp>
        <p:nvSpPr>
          <p:cNvPr id="3" name="Content Placeholder 2">
            <a:extLst>
              <a:ext uri="{FF2B5EF4-FFF2-40B4-BE49-F238E27FC236}">
                <a16:creationId xmlns:a16="http://schemas.microsoft.com/office/drawing/2014/main" id="{EF995DC0-639F-424C-B8DC-7BBF539A32B5}"/>
              </a:ext>
            </a:extLst>
          </p:cNvPr>
          <p:cNvSpPr>
            <a:spLocks noGrp="1"/>
          </p:cNvSpPr>
          <p:nvPr>
            <p:ph idx="1"/>
          </p:nvPr>
        </p:nvSpPr>
        <p:spPr/>
        <p:txBody>
          <a:bodyPr/>
          <a:lstStyle/>
          <a:p>
            <a:endParaRPr lang="en-CA" dirty="0"/>
          </a:p>
          <a:p>
            <a:r>
              <a:rPr lang="en-CA" dirty="0"/>
              <a:t>Knowing a word entails knowing many things about the word: </a:t>
            </a:r>
            <a:r>
              <a:rPr lang="en-CA" b="1" dirty="0"/>
              <a:t>its literal meaning, its various connotations, its spelling, its derivations, collocations</a:t>
            </a:r>
            <a:r>
              <a:rPr lang="en-CA" dirty="0"/>
              <a:t> (knowing the words that usually co-occur with the target word),</a:t>
            </a:r>
            <a:r>
              <a:rPr lang="en-CA" b="1" dirty="0"/>
              <a:t>frequency, pronunciation, the syntactic constructions it is used in, the morphological options it offers and a rich variety of semantic associates such as synonyms, antonyms, homonyms</a:t>
            </a:r>
            <a:r>
              <a:rPr lang="en-CA" dirty="0"/>
              <a:t> (Nagy and Scott, 2000). </a:t>
            </a:r>
          </a:p>
          <a:p>
            <a:endParaRPr lang="en-CA" dirty="0"/>
          </a:p>
          <a:p>
            <a:r>
              <a:rPr lang="en-CA" dirty="0"/>
              <a:t>How deep one intends to go will entail spending more time hence teaching fewer words.</a:t>
            </a:r>
          </a:p>
        </p:txBody>
      </p:sp>
    </p:spTree>
    <p:extLst>
      <p:ext uri="{BB962C8B-B14F-4D97-AF65-F5344CB8AC3E}">
        <p14:creationId xmlns:p14="http://schemas.microsoft.com/office/powerpoint/2010/main" val="566560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272A-9A22-444E-822A-90962DAE7449}"/>
              </a:ext>
            </a:extLst>
          </p:cNvPr>
          <p:cNvSpPr>
            <a:spLocks noGrp="1"/>
          </p:cNvSpPr>
          <p:nvPr>
            <p:ph type="title"/>
          </p:nvPr>
        </p:nvSpPr>
        <p:spPr/>
        <p:txBody>
          <a:bodyPr/>
          <a:lstStyle/>
          <a:p>
            <a:r>
              <a:rPr lang="en-CA" dirty="0"/>
              <a:t>Receptive vs. Productive</a:t>
            </a:r>
          </a:p>
        </p:txBody>
      </p:sp>
      <p:sp>
        <p:nvSpPr>
          <p:cNvPr id="3" name="Content Placeholder 2">
            <a:extLst>
              <a:ext uri="{FF2B5EF4-FFF2-40B4-BE49-F238E27FC236}">
                <a16:creationId xmlns:a16="http://schemas.microsoft.com/office/drawing/2014/main" id="{43973137-9667-48A7-8F0C-FC4DF6CC16B0}"/>
              </a:ext>
            </a:extLst>
          </p:cNvPr>
          <p:cNvSpPr>
            <a:spLocks noGrp="1"/>
          </p:cNvSpPr>
          <p:nvPr>
            <p:ph idx="1"/>
          </p:nvPr>
        </p:nvSpPr>
        <p:spPr/>
        <p:txBody>
          <a:bodyPr/>
          <a:lstStyle/>
          <a:p>
            <a:r>
              <a:rPr lang="en-CA" b="1" dirty="0"/>
              <a:t>Receptive vs Productive know</a:t>
            </a:r>
            <a:r>
              <a:rPr lang="en-CA" dirty="0"/>
              <a:t>l</a:t>
            </a:r>
            <a:r>
              <a:rPr lang="en-CA" b="1" dirty="0"/>
              <a:t>edge</a:t>
            </a:r>
            <a:r>
              <a:rPr lang="en-CA" dirty="0"/>
              <a:t> – as Nation (1990) notes vocabulary items in the learners’ receptive vocabulary might not be readily available for productive purposes, </a:t>
            </a:r>
            <a:r>
              <a:rPr lang="en-CA" b="1" dirty="0"/>
              <a:t>since vocabulary reception does not guarantee production.</a:t>
            </a:r>
            <a:r>
              <a:rPr lang="en-CA" dirty="0"/>
              <a:t> </a:t>
            </a:r>
          </a:p>
          <a:p>
            <a:endParaRPr lang="en-CA" dirty="0"/>
          </a:p>
          <a:p>
            <a:r>
              <a:rPr lang="en-CA" dirty="0"/>
              <a:t>In other words, students may learn to recognize words whilst not being able to use them in speech or in writing. This difference is often overlooked whilst is crucial in planning a vocabulary lesson.</a:t>
            </a:r>
          </a:p>
          <a:p>
            <a:endParaRPr lang="en-CA" dirty="0"/>
          </a:p>
          <a:p>
            <a:r>
              <a:rPr lang="en-CA" dirty="0"/>
              <a:t>You may be able to teach more words if your aim is receptive understanding and less words if your aim is production (in speaking or writing).</a:t>
            </a:r>
          </a:p>
        </p:txBody>
      </p:sp>
    </p:spTree>
    <p:extLst>
      <p:ext uri="{BB962C8B-B14F-4D97-AF65-F5344CB8AC3E}">
        <p14:creationId xmlns:p14="http://schemas.microsoft.com/office/powerpoint/2010/main" val="1107767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272A-9A22-444E-822A-90962DAE7449}"/>
              </a:ext>
            </a:extLst>
          </p:cNvPr>
          <p:cNvSpPr>
            <a:spLocks noGrp="1"/>
          </p:cNvSpPr>
          <p:nvPr>
            <p:ph type="title"/>
          </p:nvPr>
        </p:nvSpPr>
        <p:spPr/>
        <p:txBody>
          <a:bodyPr/>
          <a:lstStyle/>
          <a:p>
            <a:r>
              <a:rPr lang="en-CA" dirty="0"/>
              <a:t>Depth of processing</a:t>
            </a:r>
          </a:p>
        </p:txBody>
      </p:sp>
      <p:sp>
        <p:nvSpPr>
          <p:cNvPr id="3" name="Content Placeholder 2">
            <a:extLst>
              <a:ext uri="{FF2B5EF4-FFF2-40B4-BE49-F238E27FC236}">
                <a16:creationId xmlns:a16="http://schemas.microsoft.com/office/drawing/2014/main" id="{43973137-9667-48A7-8F0C-FC4DF6CC16B0}"/>
              </a:ext>
            </a:extLst>
          </p:cNvPr>
          <p:cNvSpPr>
            <a:spLocks noGrp="1"/>
          </p:cNvSpPr>
          <p:nvPr>
            <p:ph idx="1"/>
          </p:nvPr>
        </p:nvSpPr>
        <p:spPr/>
        <p:txBody>
          <a:bodyPr/>
          <a:lstStyle/>
          <a:p>
            <a:r>
              <a:rPr lang="en-CA" b="1" dirty="0"/>
              <a:t> Shallow vs Deep processing</a:t>
            </a:r>
            <a:r>
              <a:rPr lang="en-CA" dirty="0"/>
              <a:t> –  The deeper the degree of semantic processing involved the more likely the students are to recall them in the future. </a:t>
            </a:r>
          </a:p>
          <a:p>
            <a:endParaRPr lang="en-CA" dirty="0"/>
          </a:p>
          <a:p>
            <a:r>
              <a:rPr lang="en-CA" dirty="0"/>
              <a:t>Deep processing includes activities such as: establishing association within new and old words, categorizing them; finding opposites and synonyms; writing the definition; inferencing their meanings from context; creating mnemonics to enhance future recall); odd one out; etc. </a:t>
            </a:r>
          </a:p>
          <a:p>
            <a:endParaRPr lang="en-CA" dirty="0"/>
          </a:p>
          <a:p>
            <a:r>
              <a:rPr lang="en-CA" dirty="0"/>
              <a:t>Shallow processing involves little cognitive effort (e.g. learning by repeating aloud; memorization of lists). </a:t>
            </a:r>
          </a:p>
        </p:txBody>
      </p:sp>
    </p:spTree>
    <p:extLst>
      <p:ext uri="{BB962C8B-B14F-4D97-AF65-F5344CB8AC3E}">
        <p14:creationId xmlns:p14="http://schemas.microsoft.com/office/powerpoint/2010/main" val="3514686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85182-D047-409A-81B7-8C4C63E0ADD6}"/>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DCB3EDB6-5D6E-4ADE-98F4-00EBD6C87A1D}"/>
              </a:ext>
            </a:extLst>
          </p:cNvPr>
          <p:cNvSpPr>
            <a:spLocks noGrp="1"/>
          </p:cNvSpPr>
          <p:nvPr>
            <p:ph idx="1"/>
          </p:nvPr>
        </p:nvSpPr>
        <p:spPr/>
        <p:txBody>
          <a:bodyPr/>
          <a:lstStyle/>
          <a:p>
            <a:endParaRPr lang="en-US" dirty="0"/>
          </a:p>
          <a:p>
            <a:r>
              <a:rPr lang="en-US" dirty="0"/>
              <a:t>What are some of the key things you learned from today’s lesson?</a:t>
            </a:r>
          </a:p>
          <a:p>
            <a:pPr lvl="1"/>
            <a:r>
              <a:rPr lang="en-US" dirty="0"/>
              <a:t>What are some key things you have to remember as a vocabulary learner?</a:t>
            </a:r>
          </a:p>
          <a:p>
            <a:pPr lvl="1"/>
            <a:r>
              <a:rPr lang="en-US" dirty="0"/>
              <a:t>What are some key things you have to remember as a vocabulary teacher?</a:t>
            </a:r>
          </a:p>
          <a:p>
            <a:pPr lvl="1"/>
            <a:endParaRPr lang="en-US" dirty="0"/>
          </a:p>
          <a:p>
            <a:r>
              <a:rPr lang="en-US" dirty="0"/>
              <a:t>In what ways can you practically apply the key principles covered today to your everyday life?</a:t>
            </a:r>
          </a:p>
          <a:p>
            <a:endParaRPr lang="en-US" dirty="0"/>
          </a:p>
          <a:p>
            <a:pPr marL="0" indent="0">
              <a:buNone/>
            </a:pPr>
            <a:r>
              <a:rPr lang="en-US" dirty="0"/>
              <a:t>What questions do you have after taking this lesson?</a:t>
            </a:r>
          </a:p>
          <a:p>
            <a:endParaRPr lang="en-US" dirty="0"/>
          </a:p>
          <a:p>
            <a:endParaRPr lang="en-US" dirty="0"/>
          </a:p>
        </p:txBody>
      </p:sp>
    </p:spTree>
    <p:extLst>
      <p:ext uri="{BB962C8B-B14F-4D97-AF65-F5344CB8AC3E}">
        <p14:creationId xmlns:p14="http://schemas.microsoft.com/office/powerpoint/2010/main" val="1390303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272A-9A22-444E-822A-90962DAE7449}"/>
              </a:ext>
            </a:extLst>
          </p:cNvPr>
          <p:cNvSpPr>
            <a:spLocks noGrp="1"/>
          </p:cNvSpPr>
          <p:nvPr>
            <p:ph type="title"/>
          </p:nvPr>
        </p:nvSpPr>
        <p:spPr/>
        <p:txBody>
          <a:bodyPr/>
          <a:lstStyle/>
          <a:p>
            <a:r>
              <a:rPr lang="en-CA" dirty="0"/>
              <a:t>References </a:t>
            </a:r>
          </a:p>
        </p:txBody>
      </p:sp>
      <p:sp>
        <p:nvSpPr>
          <p:cNvPr id="3" name="Content Placeholder 2">
            <a:extLst>
              <a:ext uri="{FF2B5EF4-FFF2-40B4-BE49-F238E27FC236}">
                <a16:creationId xmlns:a16="http://schemas.microsoft.com/office/drawing/2014/main" id="{43973137-9667-48A7-8F0C-FC4DF6CC16B0}"/>
              </a:ext>
            </a:extLst>
          </p:cNvPr>
          <p:cNvSpPr>
            <a:spLocks noGrp="1"/>
          </p:cNvSpPr>
          <p:nvPr>
            <p:ph idx="1"/>
          </p:nvPr>
        </p:nvSpPr>
        <p:spPr>
          <a:xfrm>
            <a:off x="1097280" y="1845734"/>
            <a:ext cx="10058400" cy="4720166"/>
          </a:xfrm>
        </p:spPr>
        <p:txBody>
          <a:bodyPr>
            <a:normAutofit fontScale="55000" lnSpcReduction="20000"/>
          </a:bodyPr>
          <a:lstStyle/>
          <a:p>
            <a:endParaRPr lang="en-CA" dirty="0"/>
          </a:p>
          <a:p>
            <a:r>
              <a:rPr lang="en-GB" dirty="0">
                <a:latin typeface="Arial" panose="020B0604020202020204" pitchFamily="34" charset="0"/>
                <a:cs typeface="Arial" panose="020B0604020202020204" pitchFamily="34" charset="0"/>
              </a:rPr>
              <a:t>Beck, I.L., McKeown, M.G., and </a:t>
            </a:r>
            <a:r>
              <a:rPr lang="en-GB" dirty="0" err="1">
                <a:latin typeface="Arial" panose="020B0604020202020204" pitchFamily="34" charset="0"/>
                <a:cs typeface="Arial" panose="020B0604020202020204" pitchFamily="34" charset="0"/>
              </a:rPr>
              <a:t>Omanson</a:t>
            </a:r>
            <a:r>
              <a:rPr lang="en-GB" dirty="0">
                <a:latin typeface="Arial" panose="020B0604020202020204" pitchFamily="34" charset="0"/>
                <a:cs typeface="Arial" panose="020B0604020202020204" pitchFamily="34" charset="0"/>
              </a:rPr>
              <a:t>, R.C. (1987). The effects and uses of diverse vocabulary instructional techniques. In M.G. McKeown &amp; M.E. Curtis (Eds.), </a:t>
            </a:r>
            <a:r>
              <a:rPr lang="en-GB" i="1" dirty="0">
                <a:latin typeface="Arial" panose="020B0604020202020204" pitchFamily="34" charset="0"/>
                <a:cs typeface="Arial" panose="020B0604020202020204" pitchFamily="34" charset="0"/>
              </a:rPr>
              <a:t>The Nature of Vocabulary Acquisition </a:t>
            </a:r>
            <a:r>
              <a:rPr lang="en-GB" dirty="0">
                <a:latin typeface="Arial" panose="020B0604020202020204" pitchFamily="34" charset="0"/>
                <a:cs typeface="Arial" panose="020B0604020202020204" pitchFamily="34" charset="0"/>
              </a:rPr>
              <a:t>(pp. 147-163). Hillsdale, NJ: Erlbaum.</a:t>
            </a:r>
            <a:endParaRPr lang="en-GB" b="1" dirty="0">
              <a:latin typeface="Arial" panose="020B0604020202020204" pitchFamily="34" charset="0"/>
              <a:cs typeface="Arial" panose="020B0604020202020204" pitchFamily="34" charset="0"/>
            </a:endParaRPr>
          </a:p>
          <a:p>
            <a:endParaRPr lang="en-CA" dirty="0"/>
          </a:p>
          <a:p>
            <a:r>
              <a:rPr lang="en-CA" dirty="0" err="1"/>
              <a:t>Folse</a:t>
            </a:r>
            <a:r>
              <a:rPr lang="en-CA" dirty="0"/>
              <a:t>, K.S. (2004). Vocabulary myths: Applying second language research to classroom teaching. Ann Arbor: University of Michigan Press. </a:t>
            </a:r>
          </a:p>
          <a:p>
            <a:endParaRPr lang="en-CA" dirty="0"/>
          </a:p>
          <a:p>
            <a:r>
              <a:rPr lang="en-CA" dirty="0"/>
              <a:t>Krashen, S. (1989). We acquire vocabulary and spelling by reading: Additional evidence for the input hypothesis. </a:t>
            </a:r>
            <a:r>
              <a:rPr lang="en-CA" i="1" dirty="0"/>
              <a:t>The Modern Language Journal 73</a:t>
            </a:r>
            <a:r>
              <a:rPr lang="en-CA" dirty="0"/>
              <a:t>(4), 440–464.</a:t>
            </a:r>
          </a:p>
          <a:p>
            <a:endParaRPr lang="en-CA" dirty="0"/>
          </a:p>
          <a:p>
            <a:r>
              <a:rPr lang="en-CA" dirty="0"/>
              <a:t>Nagy, W.E., &amp; Scott, J.A. (2000). Vocabulary processes. In M.L. </a:t>
            </a:r>
            <a:r>
              <a:rPr lang="en-CA" dirty="0" err="1"/>
              <a:t>Kamil</a:t>
            </a:r>
            <a:r>
              <a:rPr lang="en-CA" dirty="0"/>
              <a:t>, P.B. </a:t>
            </a:r>
            <a:r>
              <a:rPr lang="en-CA" dirty="0" err="1"/>
              <a:t>Mosenthal</a:t>
            </a:r>
            <a:r>
              <a:rPr lang="en-CA" dirty="0"/>
              <a:t>, P.D. Pearson, &amp; R. Barr (Eds.), Handbook of reading research (Vol. III, pp. 269-284). Mahwah, NJ: Erlbaum</a:t>
            </a:r>
          </a:p>
          <a:p>
            <a:endParaRPr lang="en-CA" dirty="0"/>
          </a:p>
          <a:p>
            <a:r>
              <a:rPr lang="en-CA" dirty="0"/>
              <a:t>Nation, I. S. P. (1990). Teaching and Learning Vocabulary. Teaching Methods. </a:t>
            </a:r>
            <a:r>
              <a:rPr lang="en-CA" i="1" dirty="0"/>
              <a:t>United States: Cengage Learning.</a:t>
            </a:r>
          </a:p>
          <a:p>
            <a:endParaRPr lang="en-CA" dirty="0"/>
          </a:p>
          <a:p>
            <a:r>
              <a:rPr lang="en-CA" dirty="0"/>
              <a:t>Nation, P. (2001). </a:t>
            </a:r>
            <a:r>
              <a:rPr lang="en-CA" i="1" dirty="0"/>
              <a:t>Learning vocabulary in another language. </a:t>
            </a:r>
            <a:r>
              <a:rPr lang="en-CA" dirty="0"/>
              <a:t>New York: Cambridge University Press.</a:t>
            </a:r>
          </a:p>
          <a:p>
            <a:endParaRPr lang="en-CA" dirty="0"/>
          </a:p>
          <a:p>
            <a:r>
              <a:rPr lang="en-CA" dirty="0" err="1"/>
              <a:t>Wilkins</a:t>
            </a:r>
            <a:r>
              <a:rPr lang="en-CA" dirty="0"/>
              <a:t>, D. (1972).</a:t>
            </a:r>
            <a:r>
              <a:rPr lang="en-CA" i="1" dirty="0"/>
              <a:t>Linguistics in language teaching</a:t>
            </a:r>
            <a:r>
              <a:rPr lang="en-CA" dirty="0"/>
              <a:t>. Edward Arnold, London.</a:t>
            </a:r>
          </a:p>
          <a:p>
            <a:endParaRPr lang="en-CA" dirty="0"/>
          </a:p>
        </p:txBody>
      </p:sp>
    </p:spTree>
    <p:extLst>
      <p:ext uri="{BB962C8B-B14F-4D97-AF65-F5344CB8AC3E}">
        <p14:creationId xmlns:p14="http://schemas.microsoft.com/office/powerpoint/2010/main" val="1099223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28BF9-656F-458B-A00C-C6C678EB27AC}"/>
              </a:ext>
            </a:extLst>
          </p:cNvPr>
          <p:cNvSpPr>
            <a:spLocks noGrp="1"/>
          </p:cNvSpPr>
          <p:nvPr>
            <p:ph type="title"/>
          </p:nvPr>
        </p:nvSpPr>
        <p:spPr/>
        <p:txBody>
          <a:bodyPr>
            <a:normAutofit/>
          </a:bodyPr>
          <a:lstStyle/>
          <a:p>
            <a:r>
              <a:rPr lang="en-CA" dirty="0"/>
              <a:t>What are your views of vocabulary teaching? </a:t>
            </a:r>
            <a:r>
              <a:rPr lang="en-CA" sz="2200" dirty="0"/>
              <a:t>(consider age/proficiency level)</a:t>
            </a:r>
          </a:p>
        </p:txBody>
      </p:sp>
      <p:sp>
        <p:nvSpPr>
          <p:cNvPr id="3" name="Content Placeholder 2">
            <a:extLst>
              <a:ext uri="{FF2B5EF4-FFF2-40B4-BE49-F238E27FC236}">
                <a16:creationId xmlns:a16="http://schemas.microsoft.com/office/drawing/2014/main" id="{2E4D7DE2-DD38-44A6-87EB-8A12D1B510B9}"/>
              </a:ext>
            </a:extLst>
          </p:cNvPr>
          <p:cNvSpPr>
            <a:spLocks noGrp="1"/>
          </p:cNvSpPr>
          <p:nvPr>
            <p:ph idx="1"/>
          </p:nvPr>
        </p:nvSpPr>
        <p:spPr>
          <a:xfrm>
            <a:off x="1097280" y="1845734"/>
            <a:ext cx="4097020" cy="2662766"/>
          </a:xfrm>
        </p:spPr>
        <p:txBody>
          <a:bodyPr>
            <a:normAutofit lnSpcReduction="10000"/>
          </a:bodyPr>
          <a:lstStyle/>
          <a:p>
            <a:endParaRPr lang="en-CA" dirty="0"/>
          </a:p>
          <a:p>
            <a:pPr>
              <a:buFont typeface="Arial" panose="020B0604020202020204" pitchFamily="34" charset="0"/>
              <a:buChar char="•"/>
            </a:pPr>
            <a:endParaRPr lang="en-CA" dirty="0"/>
          </a:p>
          <a:p>
            <a:pPr>
              <a:buFont typeface="Arial" panose="020B0604020202020204" pitchFamily="34" charset="0"/>
              <a:buChar char="•"/>
            </a:pPr>
            <a:r>
              <a:rPr lang="en-CA" dirty="0"/>
              <a:t>Vocabulary learning can happen naturally in the right context.</a:t>
            </a:r>
          </a:p>
          <a:p>
            <a:pPr>
              <a:buFont typeface="Arial" panose="020B0604020202020204" pitchFamily="34" charset="0"/>
              <a:buChar char="•"/>
            </a:pPr>
            <a:endParaRPr lang="en-CA" dirty="0"/>
          </a:p>
          <a:p>
            <a:pPr>
              <a:buFont typeface="Arial" panose="020B0604020202020204" pitchFamily="34" charset="0"/>
              <a:buChar char="•"/>
            </a:pPr>
            <a:r>
              <a:rPr lang="en-CA" dirty="0"/>
              <a:t>Learners need to be explicitly taught words.</a:t>
            </a:r>
          </a:p>
          <a:p>
            <a:pPr>
              <a:buFont typeface="Arial" panose="020B0604020202020204" pitchFamily="34" charset="0"/>
              <a:buChar char="•"/>
            </a:pPr>
            <a:endParaRPr lang="en-CA" dirty="0"/>
          </a:p>
        </p:txBody>
      </p:sp>
      <p:sp>
        <p:nvSpPr>
          <p:cNvPr id="4" name="Rectangle 3">
            <a:extLst>
              <a:ext uri="{FF2B5EF4-FFF2-40B4-BE49-F238E27FC236}">
                <a16:creationId xmlns:a16="http://schemas.microsoft.com/office/drawing/2014/main" id="{EFB0964B-DF7E-4AF8-8644-D497C80BD8AE}"/>
              </a:ext>
            </a:extLst>
          </p:cNvPr>
          <p:cNvSpPr/>
          <p:nvPr/>
        </p:nvSpPr>
        <p:spPr>
          <a:xfrm>
            <a:off x="7810500" y="2635614"/>
            <a:ext cx="3505200" cy="2113399"/>
          </a:xfrm>
          <a:prstGeom prst="rect">
            <a:avLst/>
          </a:prstGeom>
        </p:spPr>
        <p:txBody>
          <a:bodyPr wrap="square">
            <a:spAutoFit/>
          </a:bodyPr>
          <a:lstStyle/>
          <a:p>
            <a:pPr marL="91440" indent="-91440" defTabSz="914400">
              <a:lnSpc>
                <a:spcPct val="90000"/>
              </a:lnSpc>
              <a:spcBef>
                <a:spcPts val="1200"/>
              </a:spcBef>
              <a:spcAft>
                <a:spcPts val="200"/>
              </a:spcAft>
              <a:buClr>
                <a:schemeClr val="accent1"/>
              </a:buClr>
              <a:buSzPct val="100000"/>
              <a:buFont typeface="Arial" panose="020B0604020202020204" pitchFamily="34" charset="0"/>
              <a:buChar char="•"/>
            </a:pPr>
            <a:r>
              <a:rPr lang="en-CA" sz="2000" dirty="0">
                <a:solidFill>
                  <a:schemeClr val="tx1">
                    <a:lumMod val="75000"/>
                    <a:lumOff val="25000"/>
                  </a:schemeClr>
                </a:solidFill>
              </a:rPr>
              <a:t>It the teacher’s job to help students learn new words.</a:t>
            </a:r>
          </a:p>
          <a:p>
            <a:pPr marL="91440" indent="-91440" defTabSz="914400">
              <a:lnSpc>
                <a:spcPct val="90000"/>
              </a:lnSpc>
              <a:spcBef>
                <a:spcPts val="1200"/>
              </a:spcBef>
              <a:spcAft>
                <a:spcPts val="200"/>
              </a:spcAft>
              <a:buClr>
                <a:schemeClr val="accent1"/>
              </a:buClr>
              <a:buSzPct val="100000"/>
              <a:buFont typeface="Arial" panose="020B0604020202020204" pitchFamily="34" charset="0"/>
              <a:buChar char="•"/>
            </a:pPr>
            <a:endParaRPr lang="en-CA" sz="2000" dirty="0">
              <a:solidFill>
                <a:schemeClr val="tx1">
                  <a:lumMod val="75000"/>
                  <a:lumOff val="25000"/>
                </a:schemeClr>
              </a:solidFill>
            </a:endParaRPr>
          </a:p>
          <a:p>
            <a:pPr marL="91440" indent="-91440" defTabSz="914400">
              <a:lnSpc>
                <a:spcPct val="90000"/>
              </a:lnSpc>
              <a:spcBef>
                <a:spcPts val="1200"/>
              </a:spcBef>
              <a:spcAft>
                <a:spcPts val="200"/>
              </a:spcAft>
              <a:buClr>
                <a:schemeClr val="accent1"/>
              </a:buClr>
              <a:buSzPct val="100000"/>
              <a:buFont typeface="Arial" panose="020B0604020202020204" pitchFamily="34" charset="0"/>
              <a:buChar char="•"/>
            </a:pPr>
            <a:r>
              <a:rPr lang="en-CA" sz="2000" dirty="0">
                <a:solidFill>
                  <a:schemeClr val="tx1">
                    <a:lumMod val="75000"/>
                    <a:lumOff val="25000"/>
                  </a:schemeClr>
                </a:solidFill>
              </a:rPr>
              <a:t>It is the learner’s job to find to learn words and build their own vocabulary.</a:t>
            </a:r>
          </a:p>
        </p:txBody>
      </p:sp>
    </p:spTree>
    <p:extLst>
      <p:ext uri="{BB962C8B-B14F-4D97-AF65-F5344CB8AC3E}">
        <p14:creationId xmlns:p14="http://schemas.microsoft.com/office/powerpoint/2010/main" val="2781567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E064976E-EB16-4A97-B996-4BC0712DF3E8}"/>
              </a:ext>
            </a:extLst>
          </p:cNvPr>
          <p:cNvSpPr>
            <a:spLocks noGrp="1"/>
          </p:cNvSpPr>
          <p:nvPr>
            <p:ph type="title"/>
          </p:nvPr>
        </p:nvSpPr>
        <p:spPr>
          <a:xfrm>
            <a:off x="1097280" y="755650"/>
            <a:ext cx="8229600" cy="636588"/>
          </a:xfrm>
        </p:spPr>
        <p:txBody>
          <a:bodyPr/>
          <a:lstStyle/>
          <a:p>
            <a:r>
              <a:rPr lang="en-GB" altLang="en-US" sz="3600">
                <a:latin typeface="Arial" panose="020B0604020202020204" pitchFamily="34" charset="0"/>
                <a:cs typeface="Arial" panose="020B0604020202020204" pitchFamily="34" charset="0"/>
              </a:rPr>
              <a:t>No one right way…</a:t>
            </a:r>
          </a:p>
        </p:txBody>
      </p:sp>
      <p:sp>
        <p:nvSpPr>
          <p:cNvPr id="3" name="Content Placeholder 2">
            <a:extLst>
              <a:ext uri="{FF2B5EF4-FFF2-40B4-BE49-F238E27FC236}">
                <a16:creationId xmlns:a16="http://schemas.microsoft.com/office/drawing/2014/main" id="{990BF59F-F1E1-49F4-A076-F19375819166}"/>
              </a:ext>
            </a:extLst>
          </p:cNvPr>
          <p:cNvSpPr>
            <a:spLocks noGrp="1"/>
          </p:cNvSpPr>
          <p:nvPr>
            <p:ph idx="1"/>
          </p:nvPr>
        </p:nvSpPr>
        <p:spPr>
          <a:xfrm>
            <a:off x="1097280" y="2798234"/>
            <a:ext cx="10058400" cy="2396066"/>
          </a:xfrm>
        </p:spPr>
        <p:txBody>
          <a:bodyPr>
            <a:normAutofit/>
          </a:bodyPr>
          <a:lstStyle/>
          <a:p>
            <a:pPr marL="0" indent="0">
              <a:spcAft>
                <a:spcPts val="0"/>
              </a:spcAft>
              <a:buClr>
                <a:schemeClr val="accent3"/>
              </a:buClr>
              <a:buNone/>
              <a:defRPr/>
            </a:pPr>
            <a:r>
              <a:rPr lang="en-GB" dirty="0"/>
              <a:t>“Research has provided much useful information about vocabulary learning and instruction. What it has not provided is a simple formula for optimal instruction, because no such formula can exist.”</a:t>
            </a:r>
          </a:p>
          <a:p>
            <a:pPr marL="0" indent="0" algn="r">
              <a:spcAft>
                <a:spcPts val="0"/>
              </a:spcAft>
              <a:buClr>
                <a:schemeClr val="accent3"/>
              </a:buClr>
              <a:buNone/>
              <a:defRPr/>
            </a:pPr>
            <a:endParaRPr lang="en-GB" dirty="0">
              <a:latin typeface="Arial" panose="020B0604020202020204" pitchFamily="34" charset="0"/>
              <a:cs typeface="Arial" panose="020B0604020202020204" pitchFamily="34" charset="0"/>
            </a:endParaRPr>
          </a:p>
          <a:p>
            <a:pPr marL="0" indent="0" algn="r">
              <a:spcAft>
                <a:spcPts val="0"/>
              </a:spcAft>
              <a:buClr>
                <a:schemeClr val="accent3"/>
              </a:buClr>
              <a:buNone/>
              <a:defRPr/>
            </a:pPr>
            <a:r>
              <a:rPr lang="en-GB" dirty="0"/>
              <a:t>(Beck, McKeown and </a:t>
            </a:r>
            <a:r>
              <a:rPr lang="en-GB" dirty="0" err="1"/>
              <a:t>Omanson</a:t>
            </a:r>
            <a:r>
              <a:rPr lang="en-GB" dirty="0"/>
              <a:t>, 1987, p.150)</a:t>
            </a:r>
          </a:p>
          <a:p>
            <a:pPr marL="274320" indent="-274320">
              <a:spcAft>
                <a:spcPts val="0"/>
              </a:spcAft>
              <a:buClr>
                <a:schemeClr val="accent3"/>
              </a:buClr>
              <a:buFont typeface="Wingdings 2"/>
              <a:buChar char=""/>
              <a:defRPr/>
            </a:pPr>
            <a:endParaRPr lang="en-GB" dirty="0"/>
          </a:p>
        </p:txBody>
      </p:sp>
    </p:spTree>
    <p:extLst>
      <p:ext uri="{BB962C8B-B14F-4D97-AF65-F5344CB8AC3E}">
        <p14:creationId xmlns:p14="http://schemas.microsoft.com/office/powerpoint/2010/main" val="204319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73DFD-B32B-4561-AD52-C7BEFA330A17}"/>
              </a:ext>
            </a:extLst>
          </p:cNvPr>
          <p:cNvSpPr>
            <a:spLocks noGrp="1"/>
          </p:cNvSpPr>
          <p:nvPr>
            <p:ph type="title"/>
          </p:nvPr>
        </p:nvSpPr>
        <p:spPr/>
        <p:txBody>
          <a:bodyPr/>
          <a:lstStyle/>
          <a:p>
            <a:r>
              <a:rPr lang="en-CA" dirty="0"/>
              <a:t>ELT &amp; Vocabulary Hot Issues</a:t>
            </a:r>
          </a:p>
        </p:txBody>
      </p:sp>
      <p:sp>
        <p:nvSpPr>
          <p:cNvPr id="3" name="Content Placeholder 2">
            <a:extLst>
              <a:ext uri="{FF2B5EF4-FFF2-40B4-BE49-F238E27FC236}">
                <a16:creationId xmlns:a16="http://schemas.microsoft.com/office/drawing/2014/main" id="{EE0E998F-B426-48D0-B680-3AB960BC4707}"/>
              </a:ext>
            </a:extLst>
          </p:cNvPr>
          <p:cNvSpPr>
            <a:spLocks noGrp="1"/>
          </p:cNvSpPr>
          <p:nvPr>
            <p:ph idx="1"/>
          </p:nvPr>
        </p:nvSpPr>
        <p:spPr>
          <a:xfrm>
            <a:off x="1097281" y="1845734"/>
            <a:ext cx="4882606" cy="4023360"/>
          </a:xfrm>
        </p:spPr>
        <p:txBody>
          <a:bodyPr>
            <a:normAutofit fontScale="77500" lnSpcReduction="20000"/>
          </a:bodyPr>
          <a:lstStyle/>
          <a:p>
            <a:r>
              <a:rPr lang="en-CA" dirty="0"/>
              <a:t>1. In learning another language, vocabulary is not as important as grammar or other areas.</a:t>
            </a:r>
          </a:p>
          <a:p>
            <a:endParaRPr lang="en-CA" dirty="0"/>
          </a:p>
          <a:p>
            <a:r>
              <a:rPr lang="en-CA" dirty="0"/>
              <a:t>2. Using words lists to learn second language vocabulary in unproductive.</a:t>
            </a:r>
          </a:p>
          <a:p>
            <a:endParaRPr lang="en-CA" dirty="0"/>
          </a:p>
          <a:p>
            <a:r>
              <a:rPr lang="en-CA" dirty="0"/>
              <a:t>3. Presenting new vocabulary in semantic sets facilitates learning. </a:t>
            </a:r>
          </a:p>
          <a:p>
            <a:endParaRPr lang="en-CA" dirty="0"/>
          </a:p>
          <a:p>
            <a:r>
              <a:rPr lang="en-CA" dirty="0"/>
              <a:t>4. The use of translations to learn new vocabulary should be discouraged. </a:t>
            </a:r>
          </a:p>
          <a:p>
            <a:endParaRPr lang="en-CA" dirty="0"/>
          </a:p>
          <a:p>
            <a:r>
              <a:rPr lang="en-CA" dirty="0"/>
              <a:t>5. Guessing words from context is an excellent strategy for learning second language vocabulary. </a:t>
            </a:r>
          </a:p>
          <a:p>
            <a:endParaRPr lang="en-CA" dirty="0"/>
          </a:p>
          <a:p>
            <a:endParaRPr lang="en-CA" dirty="0"/>
          </a:p>
        </p:txBody>
      </p:sp>
      <p:sp>
        <p:nvSpPr>
          <p:cNvPr id="4" name="Rectangle 3">
            <a:extLst>
              <a:ext uri="{FF2B5EF4-FFF2-40B4-BE49-F238E27FC236}">
                <a16:creationId xmlns:a16="http://schemas.microsoft.com/office/drawing/2014/main" id="{B5FFBA33-267B-4D6D-AD04-1C22024761A1}"/>
              </a:ext>
            </a:extLst>
          </p:cNvPr>
          <p:cNvSpPr/>
          <p:nvPr/>
        </p:nvSpPr>
        <p:spPr>
          <a:xfrm>
            <a:off x="6560457" y="1845734"/>
            <a:ext cx="4754880" cy="3941592"/>
          </a:xfrm>
          <a:prstGeom prst="rect">
            <a:avLst/>
          </a:prstGeom>
        </p:spPr>
        <p:txBody>
          <a:bodyPr wrap="square">
            <a:spAutoFit/>
          </a:bodyPr>
          <a:lstStyle/>
          <a:p>
            <a:pPr marL="91440" indent="-91440" defTabSz="914400">
              <a:lnSpc>
                <a:spcPct val="70000"/>
              </a:lnSpc>
              <a:spcBef>
                <a:spcPts val="1200"/>
              </a:spcBef>
              <a:spcAft>
                <a:spcPts val="200"/>
              </a:spcAft>
              <a:buClr>
                <a:schemeClr val="accent1"/>
              </a:buClr>
              <a:buSzPct val="100000"/>
              <a:buFont typeface="Calibri" panose="020F0502020204030204" pitchFamily="34" charset="0"/>
              <a:buChar char=" "/>
            </a:pPr>
            <a:r>
              <a:rPr lang="en-CA" sz="1600" dirty="0">
                <a:solidFill>
                  <a:schemeClr val="tx1">
                    <a:lumMod val="75000"/>
                    <a:lumOff val="25000"/>
                  </a:schemeClr>
                </a:solidFill>
              </a:rPr>
              <a:t>6. The best vocabulary learners make use of one or two really good specific vocabulary learning strategies. </a:t>
            </a:r>
          </a:p>
          <a:p>
            <a:pPr marL="91440" indent="-91440" defTabSz="914400">
              <a:lnSpc>
                <a:spcPct val="70000"/>
              </a:lnSpc>
              <a:spcBef>
                <a:spcPts val="1200"/>
              </a:spcBef>
              <a:spcAft>
                <a:spcPts val="200"/>
              </a:spcAft>
              <a:buClr>
                <a:schemeClr val="accent1"/>
              </a:buClr>
              <a:buSzPct val="100000"/>
              <a:buFont typeface="Calibri" panose="020F0502020204030204" pitchFamily="34" charset="0"/>
              <a:buChar char=" "/>
            </a:pPr>
            <a:endParaRPr lang="en-CA" sz="1600" dirty="0">
              <a:solidFill>
                <a:schemeClr val="tx1">
                  <a:lumMod val="75000"/>
                  <a:lumOff val="25000"/>
                </a:schemeClr>
              </a:solidFill>
            </a:endParaRPr>
          </a:p>
          <a:p>
            <a:pPr marL="91440" indent="-91440" defTabSz="914400">
              <a:lnSpc>
                <a:spcPct val="70000"/>
              </a:lnSpc>
              <a:spcBef>
                <a:spcPts val="1200"/>
              </a:spcBef>
              <a:spcAft>
                <a:spcPts val="200"/>
              </a:spcAft>
              <a:buClr>
                <a:schemeClr val="accent1"/>
              </a:buClr>
              <a:buSzPct val="100000"/>
              <a:buFont typeface="Calibri" panose="020F0502020204030204" pitchFamily="34" charset="0"/>
              <a:buChar char=" "/>
            </a:pPr>
            <a:r>
              <a:rPr lang="en-CA" sz="1600" dirty="0">
                <a:solidFill>
                  <a:schemeClr val="tx1">
                    <a:lumMod val="75000"/>
                    <a:lumOff val="25000"/>
                  </a:schemeClr>
                </a:solidFill>
              </a:rPr>
              <a:t>7. The best dictionary for second language learners is a monolingual dictionary. </a:t>
            </a:r>
          </a:p>
          <a:p>
            <a:pPr marL="91440" indent="-91440" defTabSz="914400">
              <a:lnSpc>
                <a:spcPct val="70000"/>
              </a:lnSpc>
              <a:spcBef>
                <a:spcPts val="1200"/>
              </a:spcBef>
              <a:spcAft>
                <a:spcPts val="200"/>
              </a:spcAft>
              <a:buClr>
                <a:schemeClr val="accent1"/>
              </a:buClr>
              <a:buSzPct val="100000"/>
              <a:buFont typeface="Calibri" panose="020F0502020204030204" pitchFamily="34" charset="0"/>
              <a:buChar char=" "/>
            </a:pPr>
            <a:endParaRPr lang="en-CA" sz="1600" dirty="0">
              <a:solidFill>
                <a:schemeClr val="tx1">
                  <a:lumMod val="75000"/>
                  <a:lumOff val="25000"/>
                </a:schemeClr>
              </a:solidFill>
            </a:endParaRPr>
          </a:p>
          <a:p>
            <a:pPr marL="91440" indent="-91440" defTabSz="914400">
              <a:lnSpc>
                <a:spcPct val="70000"/>
              </a:lnSpc>
              <a:spcBef>
                <a:spcPts val="1200"/>
              </a:spcBef>
              <a:spcAft>
                <a:spcPts val="200"/>
              </a:spcAft>
              <a:buClr>
                <a:schemeClr val="accent1"/>
              </a:buClr>
              <a:buSzPct val="100000"/>
              <a:buFont typeface="Calibri" panose="020F0502020204030204" pitchFamily="34" charset="0"/>
              <a:buChar char=" "/>
            </a:pPr>
            <a:r>
              <a:rPr lang="en-CA" sz="1600" dirty="0">
                <a:solidFill>
                  <a:schemeClr val="tx1">
                    <a:lumMod val="75000"/>
                    <a:lumOff val="25000"/>
                  </a:schemeClr>
                </a:solidFill>
              </a:rPr>
              <a:t>8. Teachers, textbook, and curricula cover second language vocabulary adequately. </a:t>
            </a:r>
          </a:p>
          <a:p>
            <a:pPr marL="91440" indent="-91440" defTabSz="914400">
              <a:lnSpc>
                <a:spcPct val="70000"/>
              </a:lnSpc>
              <a:spcBef>
                <a:spcPts val="1200"/>
              </a:spcBef>
              <a:spcAft>
                <a:spcPts val="200"/>
              </a:spcAft>
              <a:buClr>
                <a:schemeClr val="accent1"/>
              </a:buClr>
              <a:buSzPct val="100000"/>
              <a:buFont typeface="Calibri" panose="020F0502020204030204" pitchFamily="34" charset="0"/>
              <a:buChar char=" "/>
            </a:pPr>
            <a:endParaRPr lang="en-CA" sz="1600" dirty="0">
              <a:solidFill>
                <a:schemeClr val="tx1">
                  <a:lumMod val="75000"/>
                  <a:lumOff val="25000"/>
                </a:schemeClr>
              </a:solidFill>
            </a:endParaRPr>
          </a:p>
          <a:p>
            <a:pPr marL="91440" indent="-91440" defTabSz="914400">
              <a:lnSpc>
                <a:spcPct val="70000"/>
              </a:lnSpc>
              <a:spcBef>
                <a:spcPts val="1200"/>
              </a:spcBef>
              <a:spcAft>
                <a:spcPts val="200"/>
              </a:spcAft>
              <a:buClr>
                <a:schemeClr val="accent1"/>
              </a:buClr>
              <a:buSzPct val="100000"/>
              <a:buFont typeface="Calibri" panose="020F0502020204030204" pitchFamily="34" charset="0"/>
              <a:buChar char=" "/>
            </a:pPr>
            <a:r>
              <a:rPr lang="en-CA" sz="1600" dirty="0">
                <a:solidFill>
                  <a:schemeClr val="tx1">
                    <a:lumMod val="75000"/>
                    <a:lumOff val="25000"/>
                  </a:schemeClr>
                </a:solidFill>
              </a:rPr>
              <a:t>9. The more words you know the better.</a:t>
            </a:r>
          </a:p>
          <a:p>
            <a:pPr marL="91440" indent="-91440" defTabSz="914400">
              <a:lnSpc>
                <a:spcPct val="70000"/>
              </a:lnSpc>
              <a:spcBef>
                <a:spcPts val="1200"/>
              </a:spcBef>
              <a:spcAft>
                <a:spcPts val="200"/>
              </a:spcAft>
              <a:buClr>
                <a:schemeClr val="accent1"/>
              </a:buClr>
              <a:buSzPct val="100000"/>
              <a:buFont typeface="Calibri" panose="020F0502020204030204" pitchFamily="34" charset="0"/>
              <a:buChar char=" "/>
            </a:pPr>
            <a:endParaRPr lang="en-CA" sz="1600" dirty="0">
              <a:solidFill>
                <a:schemeClr val="tx1">
                  <a:lumMod val="75000"/>
                  <a:lumOff val="25000"/>
                </a:schemeClr>
              </a:solidFill>
            </a:endParaRPr>
          </a:p>
          <a:p>
            <a:pPr marL="91440" indent="-91440" defTabSz="914400">
              <a:lnSpc>
                <a:spcPct val="70000"/>
              </a:lnSpc>
              <a:spcBef>
                <a:spcPts val="1200"/>
              </a:spcBef>
              <a:spcAft>
                <a:spcPts val="200"/>
              </a:spcAft>
              <a:buClr>
                <a:schemeClr val="accent1"/>
              </a:buClr>
              <a:buSzPct val="100000"/>
              <a:buFont typeface="Calibri" panose="020F0502020204030204" pitchFamily="34" charset="0"/>
              <a:buChar char=" "/>
            </a:pPr>
            <a:r>
              <a:rPr lang="en-CA" sz="1600" dirty="0">
                <a:solidFill>
                  <a:schemeClr val="tx1">
                    <a:lumMod val="75000"/>
                    <a:lumOff val="25000"/>
                  </a:schemeClr>
                </a:solidFill>
              </a:rPr>
              <a:t>10. How many words are appropriate for students to learn in a day?</a:t>
            </a:r>
          </a:p>
        </p:txBody>
      </p:sp>
    </p:spTree>
    <p:extLst>
      <p:ext uri="{BB962C8B-B14F-4D97-AF65-F5344CB8AC3E}">
        <p14:creationId xmlns:p14="http://schemas.microsoft.com/office/powerpoint/2010/main" val="1844657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73DFD-B32B-4561-AD52-C7BEFA330A17}"/>
              </a:ext>
            </a:extLst>
          </p:cNvPr>
          <p:cNvSpPr>
            <a:spLocks noGrp="1"/>
          </p:cNvSpPr>
          <p:nvPr>
            <p:ph type="title"/>
          </p:nvPr>
        </p:nvSpPr>
        <p:spPr/>
        <p:txBody>
          <a:bodyPr/>
          <a:lstStyle/>
          <a:p>
            <a:r>
              <a:rPr lang="en-CA" dirty="0"/>
              <a:t>Vocabulary or Grammar?</a:t>
            </a:r>
          </a:p>
        </p:txBody>
      </p:sp>
      <p:sp>
        <p:nvSpPr>
          <p:cNvPr id="3" name="Content Placeholder 2">
            <a:extLst>
              <a:ext uri="{FF2B5EF4-FFF2-40B4-BE49-F238E27FC236}">
                <a16:creationId xmlns:a16="http://schemas.microsoft.com/office/drawing/2014/main" id="{EE0E998F-B426-48D0-B680-3AB960BC4707}"/>
              </a:ext>
            </a:extLst>
          </p:cNvPr>
          <p:cNvSpPr>
            <a:spLocks noGrp="1"/>
          </p:cNvSpPr>
          <p:nvPr>
            <p:ph idx="1"/>
          </p:nvPr>
        </p:nvSpPr>
        <p:spPr/>
        <p:txBody>
          <a:bodyPr>
            <a:normAutofit fontScale="85000" lnSpcReduction="10000"/>
          </a:bodyPr>
          <a:lstStyle/>
          <a:p>
            <a:r>
              <a:rPr lang="en-CA" dirty="0"/>
              <a:t>Arguably, vocabulary is perhaps </a:t>
            </a:r>
            <a:r>
              <a:rPr lang="en-CA" i="1" dirty="0"/>
              <a:t>the </a:t>
            </a:r>
            <a:r>
              <a:rPr lang="en-CA" dirty="0"/>
              <a:t>most important component in L2 ability. (</a:t>
            </a:r>
            <a:r>
              <a:rPr lang="en-CA" dirty="0" err="1"/>
              <a:t>Folse</a:t>
            </a:r>
            <a:r>
              <a:rPr lang="en-CA" dirty="0"/>
              <a:t>, 2004)</a:t>
            </a:r>
          </a:p>
          <a:p>
            <a:endParaRPr lang="en-CA" dirty="0"/>
          </a:p>
          <a:p>
            <a:r>
              <a:rPr lang="en-CA" dirty="0"/>
              <a:t>English learners know that vocabulary is important than grammar. This is why they carry dictionaries and not grammar books! (Krashen, 1989)</a:t>
            </a:r>
          </a:p>
          <a:p>
            <a:endParaRPr lang="en-CA" dirty="0"/>
          </a:p>
          <a:p>
            <a:r>
              <a:rPr lang="en-CA" dirty="0"/>
              <a:t>David </a:t>
            </a:r>
            <a:r>
              <a:rPr lang="en-CA" dirty="0" err="1"/>
              <a:t>Wilkins</a:t>
            </a:r>
            <a:r>
              <a:rPr lang="en-CA" dirty="0"/>
              <a:t> (1972) summed up the importance of vocabulary learning by saying “Without grammar very little can be conveyed, without vocabulary nothing be conveyed.”</a:t>
            </a:r>
          </a:p>
          <a:p>
            <a:endParaRPr lang="en-CA" dirty="0"/>
          </a:p>
          <a:p>
            <a:r>
              <a:rPr lang="en-CA" dirty="0"/>
              <a:t>Without words we are only left with body language and “sense”.</a:t>
            </a:r>
          </a:p>
          <a:p>
            <a:endParaRPr lang="en-CA" dirty="0"/>
          </a:p>
          <a:p>
            <a:r>
              <a:rPr lang="en-CA" dirty="0" err="1"/>
              <a:t>Wilkins</a:t>
            </a:r>
            <a:r>
              <a:rPr lang="en-CA" dirty="0"/>
              <a:t> also gives the following advice to students “ If you spend most of your time studying grammar, your English will not improve very much. You will see most improvement if you learn more words </a:t>
            </a:r>
            <a:r>
              <a:rPr lang="en-CA"/>
              <a:t>and expressions.”</a:t>
            </a:r>
            <a:endParaRPr lang="en-CA" dirty="0"/>
          </a:p>
        </p:txBody>
      </p:sp>
    </p:spTree>
    <p:extLst>
      <p:ext uri="{BB962C8B-B14F-4D97-AF65-F5344CB8AC3E}">
        <p14:creationId xmlns:p14="http://schemas.microsoft.com/office/powerpoint/2010/main" val="3607899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73DFD-B32B-4561-AD52-C7BEFA330A17}"/>
              </a:ext>
            </a:extLst>
          </p:cNvPr>
          <p:cNvSpPr>
            <a:spLocks noGrp="1"/>
          </p:cNvSpPr>
          <p:nvPr>
            <p:ph type="title"/>
          </p:nvPr>
        </p:nvSpPr>
        <p:spPr/>
        <p:txBody>
          <a:bodyPr/>
          <a:lstStyle/>
          <a:p>
            <a:r>
              <a:rPr lang="en-CA" dirty="0"/>
              <a:t>Word lists</a:t>
            </a:r>
          </a:p>
        </p:txBody>
      </p:sp>
      <p:sp>
        <p:nvSpPr>
          <p:cNvPr id="3" name="Content Placeholder 2">
            <a:extLst>
              <a:ext uri="{FF2B5EF4-FFF2-40B4-BE49-F238E27FC236}">
                <a16:creationId xmlns:a16="http://schemas.microsoft.com/office/drawing/2014/main" id="{EE0E998F-B426-48D0-B680-3AB960BC4707}"/>
              </a:ext>
            </a:extLst>
          </p:cNvPr>
          <p:cNvSpPr>
            <a:spLocks noGrp="1"/>
          </p:cNvSpPr>
          <p:nvPr>
            <p:ph idx="1"/>
          </p:nvPr>
        </p:nvSpPr>
        <p:spPr/>
        <p:txBody>
          <a:bodyPr>
            <a:normAutofit lnSpcReduction="10000"/>
          </a:bodyPr>
          <a:lstStyle/>
          <a:p>
            <a:r>
              <a:rPr lang="en-CA" dirty="0"/>
              <a:t>…no particular method or approach seems to have been that much more successful than another. Using lists appears to be neither detrimental nor miraculous. (</a:t>
            </a:r>
            <a:r>
              <a:rPr lang="en-CA" dirty="0" err="1"/>
              <a:t>Folse</a:t>
            </a:r>
            <a:r>
              <a:rPr lang="en-CA" dirty="0"/>
              <a:t>, 2004)</a:t>
            </a:r>
          </a:p>
          <a:p>
            <a:endParaRPr lang="en-CA" dirty="0"/>
          </a:p>
          <a:p>
            <a:r>
              <a:rPr lang="en-CA" dirty="0"/>
              <a:t>Translation pairs can be very useful, however it is crucial that the translation is accurate. </a:t>
            </a:r>
          </a:p>
          <a:p>
            <a:endParaRPr lang="en-CA" dirty="0"/>
          </a:p>
          <a:p>
            <a:r>
              <a:rPr lang="en-CA" dirty="0"/>
              <a:t>It also may not be beneficial to present multiple meanings of the word out of context. It is better to stick to the meaning of the word in the context it is being used in the lesson. </a:t>
            </a:r>
          </a:p>
          <a:p>
            <a:endParaRPr lang="en-CA" dirty="0"/>
          </a:p>
          <a:p>
            <a:r>
              <a:rPr lang="en-CA" dirty="0"/>
              <a:t>While advanced learners may benefit from learning vocabulary in context</a:t>
            </a:r>
            <a:r>
              <a:rPr lang="en-CA" b="1" dirty="0"/>
              <a:t>, beginning learners</a:t>
            </a:r>
            <a:r>
              <a:rPr lang="en-CA" dirty="0"/>
              <a:t> probably benefit the most from words that are presented in lists of translation pairs (Carter, 1987).</a:t>
            </a:r>
          </a:p>
          <a:p>
            <a:pPr marL="0" indent="0">
              <a:buNone/>
            </a:pPr>
            <a:endParaRPr lang="en-CA" dirty="0"/>
          </a:p>
          <a:p>
            <a:pPr marL="0" indent="0">
              <a:buNone/>
            </a:pPr>
            <a:endParaRPr lang="en-CA" dirty="0"/>
          </a:p>
        </p:txBody>
      </p:sp>
    </p:spTree>
    <p:extLst>
      <p:ext uri="{BB962C8B-B14F-4D97-AF65-F5344CB8AC3E}">
        <p14:creationId xmlns:p14="http://schemas.microsoft.com/office/powerpoint/2010/main" val="125652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F3DD84-5135-4727-AF16-3DACEEC8B1AA}"/>
              </a:ext>
            </a:extLst>
          </p:cNvPr>
          <p:cNvPicPr>
            <a:picLocks noChangeAspect="1"/>
          </p:cNvPicPr>
          <p:nvPr/>
        </p:nvPicPr>
        <p:blipFill>
          <a:blip r:embed="rId2"/>
          <a:stretch>
            <a:fillRect/>
          </a:stretch>
        </p:blipFill>
        <p:spPr>
          <a:xfrm>
            <a:off x="7429500" y="191353"/>
            <a:ext cx="4581525" cy="6048375"/>
          </a:xfrm>
          <a:prstGeom prst="rect">
            <a:avLst/>
          </a:prstGeom>
        </p:spPr>
      </p:pic>
      <p:sp>
        <p:nvSpPr>
          <p:cNvPr id="5" name="TextBox 4">
            <a:extLst>
              <a:ext uri="{FF2B5EF4-FFF2-40B4-BE49-F238E27FC236}">
                <a16:creationId xmlns:a16="http://schemas.microsoft.com/office/drawing/2014/main" id="{6C436AFB-AFBD-46E3-A453-0C303403E386}"/>
              </a:ext>
            </a:extLst>
          </p:cNvPr>
          <p:cNvSpPr txBox="1"/>
          <p:nvPr/>
        </p:nvSpPr>
        <p:spPr>
          <a:xfrm>
            <a:off x="476250" y="2543175"/>
            <a:ext cx="5610225" cy="1200329"/>
          </a:xfrm>
          <a:prstGeom prst="rect">
            <a:avLst/>
          </a:prstGeom>
          <a:noFill/>
        </p:spPr>
        <p:txBody>
          <a:bodyPr wrap="square" rtlCol="0">
            <a:spAutoFit/>
          </a:bodyPr>
          <a:lstStyle/>
          <a:p>
            <a:pPr marL="285750" indent="-285750">
              <a:buFont typeface="Arial" panose="020B0604020202020204" pitchFamily="34" charset="0"/>
              <a:buChar char="•"/>
            </a:pPr>
            <a:r>
              <a:rPr lang="en-CA" dirty="0"/>
              <a:t>For a detailed description of each of these words lists please refer to </a:t>
            </a:r>
            <a:r>
              <a:rPr lang="en-CA" dirty="0" err="1"/>
              <a:t>Folse</a:t>
            </a:r>
            <a:r>
              <a:rPr lang="en-CA" dirty="0"/>
              <a:t> (2004, p. 43-44)</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For a copy of each of the lists please visit my website.</a:t>
            </a:r>
          </a:p>
        </p:txBody>
      </p:sp>
    </p:spTree>
    <p:extLst>
      <p:ext uri="{BB962C8B-B14F-4D97-AF65-F5344CB8AC3E}">
        <p14:creationId xmlns:p14="http://schemas.microsoft.com/office/powerpoint/2010/main" val="456830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3001-BA91-4387-81FB-13A30D2368BD}"/>
              </a:ext>
            </a:extLst>
          </p:cNvPr>
          <p:cNvSpPr>
            <a:spLocks noGrp="1"/>
          </p:cNvSpPr>
          <p:nvPr>
            <p:ph type="title"/>
          </p:nvPr>
        </p:nvSpPr>
        <p:spPr/>
        <p:txBody>
          <a:bodyPr/>
          <a:lstStyle/>
          <a:p>
            <a:r>
              <a:rPr lang="en-CA" dirty="0"/>
              <a:t>Semantic Sets </a:t>
            </a:r>
            <a:r>
              <a:rPr lang="en-CA" sz="2800" dirty="0"/>
              <a:t>(categories, synonyms, antonyms)</a:t>
            </a:r>
          </a:p>
        </p:txBody>
      </p:sp>
      <p:sp>
        <p:nvSpPr>
          <p:cNvPr id="3" name="Content Placeholder 2">
            <a:extLst>
              <a:ext uri="{FF2B5EF4-FFF2-40B4-BE49-F238E27FC236}">
                <a16:creationId xmlns:a16="http://schemas.microsoft.com/office/drawing/2014/main" id="{56985BE9-DA1A-4932-809D-753C9FA616CE}"/>
              </a:ext>
            </a:extLst>
          </p:cNvPr>
          <p:cNvSpPr>
            <a:spLocks noGrp="1"/>
          </p:cNvSpPr>
          <p:nvPr>
            <p:ph idx="1"/>
          </p:nvPr>
        </p:nvSpPr>
        <p:spPr>
          <a:xfrm>
            <a:off x="1097280" y="1737360"/>
            <a:ext cx="10058400" cy="4023360"/>
          </a:xfrm>
        </p:spPr>
        <p:txBody>
          <a:bodyPr>
            <a:normAutofit fontScale="77500" lnSpcReduction="20000"/>
          </a:bodyPr>
          <a:lstStyle/>
          <a:p>
            <a:r>
              <a:rPr lang="en-CA" dirty="0"/>
              <a:t>The easiest way to organize the words—and seemingly the most logical way—is to group the vocabulary by kind, that is, by semantic sets (</a:t>
            </a:r>
            <a:r>
              <a:rPr lang="en-CA" dirty="0" err="1"/>
              <a:t>Folse</a:t>
            </a:r>
            <a:r>
              <a:rPr lang="en-CA" dirty="0"/>
              <a:t>, 2004, p. 47).</a:t>
            </a:r>
          </a:p>
          <a:p>
            <a:endParaRPr lang="en-CA" dirty="0"/>
          </a:p>
          <a:p>
            <a:r>
              <a:rPr lang="en-CA" dirty="0"/>
              <a:t>i.e. colors, people adjectives, family members, weather words, days of the week, months of the year, rooms in a house, kitchen words, living room words, sports etc. </a:t>
            </a:r>
          </a:p>
          <a:p>
            <a:endParaRPr lang="en-CA" dirty="0"/>
          </a:p>
          <a:p>
            <a:r>
              <a:rPr lang="en-CA" dirty="0"/>
              <a:t>There has not been a great deal of research on the use of semantic sets, but the research results are clear and, I think, very conclusive; </a:t>
            </a:r>
            <a:r>
              <a:rPr lang="en-CA" b="1" dirty="0"/>
              <a:t>semantic sets are not only unhelpful, they actually hinder vocabulary retention. </a:t>
            </a:r>
            <a:r>
              <a:rPr lang="en-CA" dirty="0"/>
              <a:t>(see </a:t>
            </a:r>
            <a:r>
              <a:rPr lang="en-CA" dirty="0" err="1"/>
              <a:t>Folse</a:t>
            </a:r>
            <a:r>
              <a:rPr lang="en-CA" dirty="0"/>
              <a:t>, 2004, p. 53)</a:t>
            </a:r>
          </a:p>
          <a:p>
            <a:endParaRPr lang="en-CA" dirty="0"/>
          </a:p>
          <a:p>
            <a:r>
              <a:rPr lang="en-CA" b="1" dirty="0"/>
              <a:t>'Interference Theory’ - </a:t>
            </a:r>
            <a:r>
              <a:rPr lang="en-CA" dirty="0"/>
              <a:t>states that when words are being learned at the same time, but are too 'similar' or share too many common elements, then these words will interfere with each other thus impairing retention of them. </a:t>
            </a:r>
          </a:p>
          <a:p>
            <a:endParaRPr lang="en-CA" b="1" dirty="0"/>
          </a:p>
          <a:p>
            <a:r>
              <a:rPr lang="en-CA" dirty="0"/>
              <a:t>Better to teach words in thematic units than in semantic sets.</a:t>
            </a:r>
          </a:p>
          <a:p>
            <a:endParaRPr lang="en-CA" dirty="0"/>
          </a:p>
        </p:txBody>
      </p:sp>
      <p:pic>
        <p:nvPicPr>
          <p:cNvPr id="1026" name="Picture 2" descr="Related image">
            <a:hlinkClick r:id="rId2"/>
            <a:extLst>
              <a:ext uri="{FF2B5EF4-FFF2-40B4-BE49-F238E27FC236}">
                <a16:creationId xmlns:a16="http://schemas.microsoft.com/office/drawing/2014/main" id="{27424A0B-61CB-4375-B63A-D09798421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3017" y="4995799"/>
            <a:ext cx="1150760" cy="1348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69618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549</TotalTime>
  <Words>1900</Words>
  <Application>Microsoft Office PowerPoint</Application>
  <PresentationFormat>Widescreen</PresentationFormat>
  <Paragraphs>210</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굴림</vt:lpstr>
      <vt:lpstr>Malgun Gothic</vt:lpstr>
      <vt:lpstr>Malgun Gothic</vt:lpstr>
      <vt:lpstr>Arial</vt:lpstr>
      <vt:lpstr>Calibri</vt:lpstr>
      <vt:lpstr>Calibri Light</vt:lpstr>
      <vt:lpstr>Wingdings 2</vt:lpstr>
      <vt:lpstr>Retrospect</vt:lpstr>
      <vt:lpstr>English language teaching and vocabulary</vt:lpstr>
      <vt:lpstr>Reflective Discussion</vt:lpstr>
      <vt:lpstr>What are your views of vocabulary teaching? (consider age/proficiency level)</vt:lpstr>
      <vt:lpstr>No one right way…</vt:lpstr>
      <vt:lpstr>ELT &amp; Vocabulary Hot Issues</vt:lpstr>
      <vt:lpstr>Vocabulary or Grammar?</vt:lpstr>
      <vt:lpstr>Word lists</vt:lpstr>
      <vt:lpstr>PowerPoint Presentation</vt:lpstr>
      <vt:lpstr>Semantic Sets (categories, synonyms, antonyms)</vt:lpstr>
      <vt:lpstr>PowerPoint Presentation</vt:lpstr>
      <vt:lpstr>Use of translation</vt:lpstr>
      <vt:lpstr>Guessing words from context</vt:lpstr>
      <vt:lpstr>Guessing words from context</vt:lpstr>
      <vt:lpstr>Use of learning strategies</vt:lpstr>
      <vt:lpstr>PowerPoint Presentation</vt:lpstr>
      <vt:lpstr>Dictionaries</vt:lpstr>
      <vt:lpstr>Textbook coverage of vocabulary</vt:lpstr>
      <vt:lpstr>The more the better?</vt:lpstr>
      <vt:lpstr>PowerPoint Presentation</vt:lpstr>
      <vt:lpstr>How many new words in a day?</vt:lpstr>
      <vt:lpstr>Word learnability</vt:lpstr>
      <vt:lpstr>Depth of knowledge</vt:lpstr>
      <vt:lpstr>Receptive vs. Productive</vt:lpstr>
      <vt:lpstr>Depth of processing</vt:lpstr>
      <vt:lpstr>Reflection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teaching and vocabulary</dc:title>
  <dc:creator>Whitehead, George E.K. (Prof.)</dc:creator>
  <cp:lastModifiedBy>Whitehead George</cp:lastModifiedBy>
  <cp:revision>40</cp:revision>
  <dcterms:created xsi:type="dcterms:W3CDTF">2018-07-05T02:19:12Z</dcterms:created>
  <dcterms:modified xsi:type="dcterms:W3CDTF">2018-09-11T16:47:32Z</dcterms:modified>
</cp:coreProperties>
</file>