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64" r:id="rId6"/>
    <p:sldId id="283" r:id="rId7"/>
    <p:sldId id="269" r:id="rId8"/>
    <p:sldId id="282" r:id="rId9"/>
    <p:sldId id="284" r:id="rId10"/>
    <p:sldId id="272" r:id="rId11"/>
    <p:sldId id="281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0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E023-E7F1-4476-9D75-9D1BBDFAF6FE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8F5D6-B9BE-4BDF-A522-7F99B0DAD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Rude%20-%20Magic!%20%5btrendingmp3.com%5d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azysongvideo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entoyoutube.com/" TargetMode="External"/><Relationship Id="rId2" Type="http://schemas.openxmlformats.org/officeDocument/2006/relationships/hyperlink" Target="http://www.offlibert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undersoft-free-screen-recorder.en.softonic.com/" TargetMode="External"/><Relationship Id="rId4" Type="http://schemas.openxmlformats.org/officeDocument/2006/relationships/hyperlink" Target="http://www.azlyrics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762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latin typeface="Showcard Gothic" panose="04020904020102020604" pitchFamily="82" charset="0"/>
              </a:rPr>
              <a:t>Welcome to </a:t>
            </a:r>
          </a:p>
        </p:txBody>
      </p:sp>
      <p:pic>
        <p:nvPicPr>
          <p:cNvPr id="1026" name="Picture 2" descr="http://www.jasontsteward.com/graphics/emart1_web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6" b="27229"/>
          <a:stretch/>
        </p:blipFill>
        <p:spPr bwMode="auto">
          <a:xfrm>
            <a:off x="152400" y="2133600"/>
            <a:ext cx="70969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squarespace.com/static/50146ef684aea6ed68d3267c/t/512dc8e1e4b025d112a28b1f/1361955042332/video-transcri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2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carecordspress.com/sites/rcapress/files/Rude%20Single%20Art_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28600"/>
            <a:ext cx="8134350" cy="63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0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greekboston.com/wp-content/uploads/2014/09/83253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40481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657600" y="-9144"/>
            <a:ext cx="4114800" cy="3209544"/>
          </a:xfrm>
          <a:prstGeom prst="cloudCallout">
            <a:avLst>
              <a:gd name="adj1" fmla="val -69096"/>
              <a:gd name="adj2" fmla="val 128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http://chicvintagebrides.com/wp-content/uploads/2011/11/Br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0" r="1000" b="47333"/>
          <a:stretch/>
        </p:blipFill>
        <p:spPr bwMode="auto">
          <a:xfrm>
            <a:off x="3762375" y="-66294"/>
            <a:ext cx="4038600" cy="31904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8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race like a jet</a:t>
            </a:r>
          </a:p>
          <a:p>
            <a:r>
              <a:rPr lang="en-US" dirty="0"/>
              <a:t>get your blessing </a:t>
            </a:r>
          </a:p>
          <a:p>
            <a:r>
              <a:rPr lang="en-US" dirty="0"/>
              <a:t>old-fashioned man </a:t>
            </a:r>
          </a:p>
          <a:p>
            <a:r>
              <a:rPr lang="en-US" dirty="0"/>
              <a:t>we will be boys </a:t>
            </a:r>
          </a:p>
          <a:p>
            <a:r>
              <a:rPr lang="en-US" dirty="0"/>
              <a:t>heart in my hand </a:t>
            </a:r>
          </a:p>
          <a:p>
            <a:r>
              <a:rPr lang="en-US" dirty="0"/>
              <a:t>tough luck </a:t>
            </a:r>
          </a:p>
          <a:p>
            <a:r>
              <a:rPr lang="en-US" dirty="0"/>
              <a:t>altar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1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 </a:t>
            </a:r>
            <a:r>
              <a:rPr lang="en-US" b="1" dirty="0"/>
              <a:t>raced like a jet </a:t>
            </a:r>
            <a:r>
              <a:rPr lang="en-US" dirty="0"/>
              <a:t>to get to work 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38.media.tumblr.com/a47a0c963beba4a9564913996691ce07/tumblr_mkele44vCn1rpdptu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9" y="457200"/>
            <a:ext cx="718612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You have to </a:t>
            </a:r>
            <a:r>
              <a:rPr lang="en-US" b="1" dirty="0"/>
              <a:t>get my father’s blessing </a:t>
            </a:r>
            <a:r>
              <a:rPr lang="en-US" dirty="0"/>
              <a:t>before I say “Yes!”….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0"/>
            <a:ext cx="7080858" cy="4752975"/>
            <a:chOff x="914400" y="0"/>
            <a:chExt cx="7080858" cy="4752975"/>
          </a:xfrm>
        </p:grpSpPr>
        <p:pic>
          <p:nvPicPr>
            <p:cNvPr id="3074" name="Picture 2" descr="http://i.dailymail.co.uk/i/pix/2012/07/23/article-2177521-142CAD66000005DC-870_634x38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638175"/>
              <a:ext cx="6776058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3657600" y="0"/>
              <a:ext cx="1447800" cy="2286000"/>
            </a:xfrm>
            <a:prstGeom prst="wedgeRoundRectCallout">
              <a:avLst>
                <a:gd name="adj1" fmla="val 68062"/>
                <a:gd name="adj2" fmla="val 69049"/>
                <a:gd name="adj3" fmla="val 16667"/>
              </a:avLst>
            </a:prstGeom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 would like to marry your daughter…</a:t>
              </a: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914400" y="628650"/>
              <a:ext cx="1521129" cy="1809750"/>
            </a:xfrm>
            <a:prstGeom prst="wedgeRoundRectCallout">
              <a:avLst>
                <a:gd name="adj1" fmla="val 74916"/>
                <a:gd name="adj2" fmla="val 23947"/>
                <a:gd name="adj3" fmla="val 1666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 have my blessing, but if you hurt her, I will kill you!!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2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My dad is an </a:t>
            </a:r>
            <a:r>
              <a:rPr lang="en-US" b="1" dirty="0"/>
              <a:t>old-fashioned man</a:t>
            </a:r>
            <a:r>
              <a:rPr lang="en-US" dirty="0"/>
              <a:t>, he follows old traditions.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381000"/>
            <a:ext cx="7867650" cy="4391023"/>
            <a:chOff x="228600" y="381000"/>
            <a:chExt cx="7867650" cy="4391023"/>
          </a:xfrm>
        </p:grpSpPr>
        <p:pic>
          <p:nvPicPr>
            <p:cNvPr id="4" name="Picture 2" descr="http://i.dailymail.co.uk/i/pix/2012/07/23/article-2177521-142CAD66000005DC-870_634x38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3" r="54807" b="34027"/>
            <a:stretch/>
          </p:blipFill>
          <p:spPr bwMode="auto">
            <a:xfrm>
              <a:off x="5114925" y="2057398"/>
              <a:ext cx="2981325" cy="2714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loud Callout 4"/>
            <p:cNvSpPr/>
            <p:nvPr/>
          </p:nvSpPr>
          <p:spPr>
            <a:xfrm>
              <a:off x="228600" y="381000"/>
              <a:ext cx="6172200" cy="2514600"/>
            </a:xfrm>
            <a:prstGeom prst="cloudCallout">
              <a:avLst>
                <a:gd name="adj1" fmla="val 43519"/>
                <a:gd name="adj2" fmla="val 3181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 had better ask for my blessing before proposing…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1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We will be boys </a:t>
            </a:r>
            <a:r>
              <a:rPr lang="en-US" dirty="0"/>
              <a:t>after our trip to India!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 descr="https://medschool.vanderbilt.edu/calendar/sites/medschool.vanderbilt.edu.calendar/files/best-buddies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100"/>
            <a:ext cx="4872037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 came to you with </a:t>
            </a:r>
            <a:r>
              <a:rPr lang="en-US" b="1" dirty="0"/>
              <a:t>my heart in my hand</a:t>
            </a:r>
            <a:r>
              <a:rPr lang="en-US" dirty="0"/>
              <a:t> to propose to you.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196" name="Picture 4" descr="http://i.imgur.com/wu9Bxv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17039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r>
              <a:rPr lang="en-US" b="1" dirty="0"/>
              <a:t>Tough luck</a:t>
            </a:r>
            <a:r>
              <a:rPr lang="en-US" dirty="0"/>
              <a:t>, maybe next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http://static.fjcdn.com/gifs/Strike+3+zippity+boop+bop+witha+zee+wop+zoooo_3ec56b_38789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9575"/>
            <a:ext cx="6248400" cy="41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altar</a:t>
            </a:r>
            <a:r>
              <a:rPr lang="en-US" dirty="0"/>
              <a:t> was decorated beautifully.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 descr="http://www.jarmonsflorist.com/i/JFDIW-9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71525"/>
            <a:ext cx="64008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Showcard Gothic" panose="04020904020102020604" pitchFamily="82" charset="0"/>
                <a:ea typeface="+mn-ea"/>
                <a:cs typeface="+mn-cs"/>
              </a:rPr>
              <a:t>What is EMART?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Learning English through making music videos which involve illustrating lyrics!</a:t>
            </a:r>
          </a:p>
        </p:txBody>
      </p:sp>
    </p:spTree>
    <p:extLst>
      <p:ext uri="{BB962C8B-B14F-4D97-AF65-F5344CB8AC3E}">
        <p14:creationId xmlns:p14="http://schemas.microsoft.com/office/powerpoint/2010/main" val="39184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57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Showcard Gothic" panose="04020904020102020604" pitchFamily="82" charset="0"/>
                <a:ea typeface="+mn-ea"/>
                <a:cs typeface="+mn-cs"/>
              </a:rPr>
              <a:t>What are we going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to music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Illustrate lyrics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pictures of the lyrics and illustrations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music video using screen capture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Watch it</a:t>
            </a:r>
          </a:p>
        </p:txBody>
      </p:sp>
    </p:spTree>
    <p:extLst>
      <p:ext uri="{BB962C8B-B14F-4D97-AF65-F5344CB8AC3E}">
        <p14:creationId xmlns:p14="http://schemas.microsoft.com/office/powerpoint/2010/main" val="412034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Showcard Gothic" panose="04020904020102020604" pitchFamily="82" charset="0"/>
                <a:ea typeface="+mn-ea"/>
                <a:cs typeface="+mn-cs"/>
              </a:rPr>
              <a:t>The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Involves lots of repetition.</a:t>
            </a:r>
          </a:p>
          <a:p>
            <a:r>
              <a:rPr lang="en-US" dirty="0"/>
              <a:t>Relaxed atmosphere.</a:t>
            </a:r>
          </a:p>
          <a:p>
            <a:r>
              <a:rPr lang="en-US" dirty="0"/>
              <a:t>Students focus on meaningful input and personalize the meaning. </a:t>
            </a:r>
          </a:p>
          <a:p>
            <a:r>
              <a:rPr lang="en-US" dirty="0"/>
              <a:t>Creating something personal that you can keep forever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latin typeface="Showcard Gothic" panose="04020904020102020604" pitchFamily="82" charset="0"/>
                <a:ea typeface="+mn-ea"/>
                <a:cs typeface="+mn-cs"/>
              </a:rPr>
              <a:t>An Example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059" r="30504" b="26885"/>
          <a:stretch/>
        </p:blipFill>
        <p:spPr bwMode="auto">
          <a:xfrm>
            <a:off x="1150257" y="1702452"/>
            <a:ext cx="6858000" cy="477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jasontsteward.com/graphics/emart1_web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6" b="27229"/>
          <a:stretch/>
        </p:blipFill>
        <p:spPr bwMode="auto">
          <a:xfrm>
            <a:off x="-31812" y="542925"/>
            <a:ext cx="70969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squarespace.com/static/50146ef684aea6ed68d3267c/t/512dc8e1e4b025d112a28b1f/1361955042332/video-transcrip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7" y="685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76B4B45-11F1-4CF2-9CD5-78646F025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Lesson Flow</a:t>
            </a:r>
          </a:p>
        </p:txBody>
      </p:sp>
    </p:spTree>
    <p:extLst>
      <p:ext uri="{BB962C8B-B14F-4D97-AF65-F5344CB8AC3E}">
        <p14:creationId xmlns:p14="http://schemas.microsoft.com/office/powerpoint/2010/main" val="38907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>
                <a:latin typeface="Showcard Gothic" panose="04020904020102020604" pitchFamily="82" charset="0"/>
                <a:ea typeface="+mn-ea"/>
                <a:cs typeface="+mn-cs"/>
              </a:rPr>
              <a:t>Teacher  </a:t>
            </a:r>
            <a:r>
              <a:rPr lang="en-US" sz="3600" b="1" dirty="0" smtClean="0">
                <a:latin typeface="Showcard Gothic" panose="04020904020102020604" pitchFamily="82" charset="0"/>
                <a:ea typeface="+mn-ea"/>
                <a:cs typeface="+mn-cs"/>
              </a:rPr>
              <a:t>Preparation</a:t>
            </a:r>
            <a:endParaRPr lang="en-US" sz="3600" b="1" dirty="0">
              <a:latin typeface="Showcard Gothic" panose="04020904020102020604" pitchFamily="82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dirty="0"/>
              <a:t>Select a song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Get the song audio (.mp3, </a:t>
            </a:r>
            <a:r>
              <a:rPr lang="en-US" dirty="0" err="1"/>
              <a:t>youtube</a:t>
            </a:r>
            <a:r>
              <a:rPr lang="en-US" dirty="0"/>
              <a:t>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www.offliberty.com</a:t>
            </a:r>
            <a:endParaRPr lang="en-US" dirty="0"/>
          </a:p>
          <a:p>
            <a:pPr marL="1314450" lvl="2" indent="-514350">
              <a:buFont typeface="+mj-lt"/>
              <a:buAutoNum type="arabicPeriod"/>
            </a:pPr>
            <a:r>
              <a:rPr lang="en-CA" dirty="0">
                <a:hlinkClick r:id="rId3"/>
              </a:rPr>
              <a:t>www.listentoyoutube.com/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Get the lyrics (</a:t>
            </a:r>
            <a:r>
              <a:rPr lang="en-US" dirty="0">
                <a:hlinkClick r:id="rId4"/>
              </a:rPr>
              <a:t>www.azlyrics.com</a:t>
            </a:r>
            <a:r>
              <a:rPr lang="en-US" dirty="0"/>
              <a:t>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Check that the lyrics are accurate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Create a gap fill worksheet/ ordering worksheet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Put lyrics into .PPT breaking it up into comprehensible chunks on each slide.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Print off the .PPT slides (make sure they are numbered!)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Make sure your phone has battery and space to take pictures of all of the slides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Get screen capture software 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https://monosnap.com/en/page/download/windows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https://thundersoft-free-screen-recorder.en.softonic.com/</a:t>
            </a:r>
            <a:endParaRPr lang="en-US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E34D2D5-3792-44DC-8AF5-D7C4A2BEA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Lesson Flow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549421A-A4B9-413D-BE06-BDDE4169D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Set the context – background </a:t>
            </a:r>
          </a:p>
          <a:p>
            <a:pPr lvl="1"/>
            <a:r>
              <a:rPr lang="en-CA" dirty="0"/>
              <a:t>So students know what the song is generally about</a:t>
            </a:r>
          </a:p>
          <a:p>
            <a:r>
              <a:rPr lang="en-CA" dirty="0"/>
              <a:t>Pre-teach </a:t>
            </a:r>
          </a:p>
          <a:p>
            <a:pPr lvl="1"/>
            <a:r>
              <a:rPr lang="en-CA" dirty="0"/>
              <a:t>Key vocabulary</a:t>
            </a:r>
          </a:p>
          <a:p>
            <a:pPr lvl="1"/>
            <a:r>
              <a:rPr lang="en-CA" dirty="0"/>
              <a:t>Phrases</a:t>
            </a:r>
          </a:p>
          <a:p>
            <a:pPr lvl="1"/>
            <a:r>
              <a:rPr lang="en-CA" dirty="0"/>
              <a:t>Grammar</a:t>
            </a:r>
          </a:p>
          <a:p>
            <a:r>
              <a:rPr lang="en-CA" dirty="0"/>
              <a:t>Listen to song</a:t>
            </a:r>
          </a:p>
          <a:p>
            <a:pPr lvl="1"/>
            <a:r>
              <a:rPr lang="en-CA" dirty="0"/>
              <a:t>Ordering activity</a:t>
            </a:r>
          </a:p>
          <a:p>
            <a:pPr lvl="1"/>
            <a:r>
              <a:rPr lang="en-CA" dirty="0"/>
              <a:t>Gap fill activity</a:t>
            </a:r>
          </a:p>
          <a:p>
            <a:r>
              <a:rPr lang="en-CA" dirty="0"/>
              <a:t>Task-feedback cycle ( repeat until complete)</a:t>
            </a:r>
          </a:p>
          <a:p>
            <a:r>
              <a:rPr lang="en-CA" dirty="0"/>
              <a:t>Hand out Lyric slides</a:t>
            </a:r>
          </a:p>
          <a:p>
            <a:r>
              <a:rPr lang="en-CA" dirty="0"/>
              <a:t>Get students to illustrate the slide they receive</a:t>
            </a:r>
          </a:p>
          <a:p>
            <a:r>
              <a:rPr lang="en-CA" dirty="0"/>
              <a:t>Continue illustrating until all slides have been completed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46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9BA2E-55F0-4C4C-80F3-CF7D90AB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Making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926E5-8B00-4EC0-ACCB-FC95E1954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Take pictures of the illustrated slides in order</a:t>
            </a:r>
          </a:p>
          <a:p>
            <a:r>
              <a:rPr lang="en-CA" dirty="0"/>
              <a:t>Transfer the files to your computer</a:t>
            </a:r>
          </a:p>
          <a:p>
            <a:r>
              <a:rPr lang="en-CA" dirty="0"/>
              <a:t>Make sure the slides are in order and properly rotated</a:t>
            </a:r>
          </a:p>
          <a:p>
            <a:r>
              <a:rPr lang="en-CA" dirty="0"/>
              <a:t>Open the screen recorder software</a:t>
            </a:r>
          </a:p>
          <a:p>
            <a:r>
              <a:rPr lang="en-CA" dirty="0"/>
              <a:t>Get the song audio ready</a:t>
            </a:r>
          </a:p>
          <a:p>
            <a:r>
              <a:rPr lang="en-CA" dirty="0"/>
              <a:t>Open up the first title picture</a:t>
            </a:r>
          </a:p>
          <a:p>
            <a:r>
              <a:rPr lang="en-CA" dirty="0"/>
              <a:t>Get ready to click in-line with the music and PPT slides.</a:t>
            </a:r>
          </a:p>
        </p:txBody>
      </p:sp>
    </p:spTree>
    <p:extLst>
      <p:ext uri="{BB962C8B-B14F-4D97-AF65-F5344CB8AC3E}">
        <p14:creationId xmlns:p14="http://schemas.microsoft.com/office/powerpoint/2010/main" val="160632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411</Words>
  <Application>Microsoft Office PowerPoint</Application>
  <PresentationFormat>화면 슬라이드 쇼(4:3)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Theme</vt:lpstr>
      <vt:lpstr>PowerPoint 프레젠테이션</vt:lpstr>
      <vt:lpstr>What is EMART?</vt:lpstr>
      <vt:lpstr>What are we going to do</vt:lpstr>
      <vt:lpstr>The pedagogy</vt:lpstr>
      <vt:lpstr>An Example</vt:lpstr>
      <vt:lpstr>PowerPoint 프레젠테이션</vt:lpstr>
      <vt:lpstr>Teacher  Preparation</vt:lpstr>
      <vt:lpstr>Lesson Flow</vt:lpstr>
      <vt:lpstr>Making the video</vt:lpstr>
      <vt:lpstr>PowerPoint 프레젠테이션</vt:lpstr>
      <vt:lpstr>PowerPoint 프레젠테이션</vt:lpstr>
      <vt:lpstr>Words</vt:lpstr>
      <vt:lpstr>I raced like a jet to get to work on time!</vt:lpstr>
      <vt:lpstr>You have to get my father’s blessing before I say “Yes!”….</vt:lpstr>
      <vt:lpstr>My dad is an old-fashioned man, he follows old traditions. </vt:lpstr>
      <vt:lpstr>We will be boys after our trip to India!</vt:lpstr>
      <vt:lpstr>I came to you with my heart in my hand to propose to you. </vt:lpstr>
      <vt:lpstr>Tough luck, maybe next time.</vt:lpstr>
      <vt:lpstr>The altar was decorated beautifully.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P301</dc:creator>
  <cp:lastModifiedBy>교샤교육101</cp:lastModifiedBy>
  <cp:revision>23</cp:revision>
  <dcterms:created xsi:type="dcterms:W3CDTF">2014-11-19T07:14:39Z</dcterms:created>
  <dcterms:modified xsi:type="dcterms:W3CDTF">2018-04-14T00:32:53Z</dcterms:modified>
</cp:coreProperties>
</file>