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7" r:id="rId6"/>
    <p:sldId id="276" r:id="rId7"/>
    <p:sldId id="277" r:id="rId8"/>
    <p:sldId id="265" r:id="rId9"/>
    <p:sldId id="266" r:id="rId10"/>
    <p:sldId id="271" r:id="rId11"/>
    <p:sldId id="279" r:id="rId12"/>
    <p:sldId id="268" r:id="rId13"/>
    <p:sldId id="272" r:id="rId14"/>
    <p:sldId id="273" r:id="rId15"/>
    <p:sldId id="278" r:id="rId16"/>
    <p:sldId id="275" r:id="rId17"/>
    <p:sldId id="274" r:id="rId18"/>
    <p:sldId id="269" r:id="rId19"/>
    <p:sldId id="260" r:id="rId20"/>
    <p:sldId id="262" r:id="rId21"/>
    <p:sldId id="264" r:id="rId22"/>
    <p:sldId id="263" r:id="rId23"/>
    <p:sldId id="26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2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74A-1F0A-4E38-B0CD-FBC8D322BD18}" type="datetimeFigureOut">
              <a:rPr lang="en-CA" smtClean="0"/>
              <a:t>2019-09-02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2B3B07-392A-4CC1-A99C-CF2257B86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463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74A-1F0A-4E38-B0CD-FBC8D322BD18}" type="datetimeFigureOut">
              <a:rPr lang="en-CA" smtClean="0"/>
              <a:t>2019-09-02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3B07-392A-4CC1-A99C-CF2257B86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605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74A-1F0A-4E38-B0CD-FBC8D322BD18}" type="datetimeFigureOut">
              <a:rPr lang="en-CA" smtClean="0"/>
              <a:t>2019-09-02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3B07-392A-4CC1-A99C-CF2257B86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124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74A-1F0A-4E38-B0CD-FBC8D322BD18}" type="datetimeFigureOut">
              <a:rPr lang="en-CA" smtClean="0"/>
              <a:t>2019-09-02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3B07-392A-4CC1-A99C-CF2257B86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63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E2FD74A-1F0A-4E38-B0CD-FBC8D322BD18}" type="datetimeFigureOut">
              <a:rPr lang="en-CA" smtClean="0"/>
              <a:t>2019-09-02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CA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2B3B07-392A-4CC1-A99C-CF2257B86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124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74A-1F0A-4E38-B0CD-FBC8D322BD18}" type="datetimeFigureOut">
              <a:rPr lang="en-CA" smtClean="0"/>
              <a:t>2019-09-02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3B07-392A-4CC1-A99C-CF2257B86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289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74A-1F0A-4E38-B0CD-FBC8D322BD18}" type="datetimeFigureOut">
              <a:rPr lang="en-CA" smtClean="0"/>
              <a:t>2019-09-02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3B07-392A-4CC1-A99C-CF2257B86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236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74A-1F0A-4E38-B0CD-FBC8D322BD18}" type="datetimeFigureOut">
              <a:rPr lang="en-CA" smtClean="0"/>
              <a:t>2019-09-02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3B07-392A-4CC1-A99C-CF2257B86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971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74A-1F0A-4E38-B0CD-FBC8D322BD18}" type="datetimeFigureOut">
              <a:rPr lang="en-CA" smtClean="0"/>
              <a:t>2019-09-02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3B07-392A-4CC1-A99C-CF2257B86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561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74A-1F0A-4E38-B0CD-FBC8D322BD18}" type="datetimeFigureOut">
              <a:rPr lang="en-CA" smtClean="0"/>
              <a:t>2019-09-02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3B07-392A-4CC1-A99C-CF2257B86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79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74A-1F0A-4E38-B0CD-FBC8D322BD18}" type="datetimeFigureOut">
              <a:rPr lang="en-CA" smtClean="0"/>
              <a:t>2019-09-02</a:t>
            </a:fld>
            <a:endParaRPr lang="en-C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3B07-392A-4CC1-A99C-CF2257B86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273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E2FD74A-1F0A-4E38-B0CD-FBC8D322BD18}" type="datetimeFigureOut">
              <a:rPr lang="en-CA" smtClean="0"/>
              <a:t>2019-09-02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2B3B07-392A-4CC1-A99C-CF2257B86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846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donalds.com.sg/" TargetMode="External"/><Relationship Id="rId2" Type="http://schemas.openxmlformats.org/officeDocument/2006/relationships/hyperlink" Target="http://www.breakingnewsenglish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F3A62-CB61-4848-93CD-F33C160496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ELT materials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26E9F-14EC-472D-BB57-99C6E25BDE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29448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B6115-A8A2-430A-8C8C-ED773A82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Experience of language in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69AE4-5454-4861-AF58-865B209E8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sz="2400" dirty="0"/>
              <a:t>‘Authentic materials are ‘designed not to transmit declarative knowledge about the target language but rather to provide an </a:t>
            </a:r>
            <a:r>
              <a:rPr lang="en-CA" sz="2400" b="1" dirty="0"/>
              <a:t>experience of the language in use</a:t>
            </a:r>
            <a:r>
              <a:rPr lang="en-CA" sz="2400" dirty="0"/>
              <a:t>.’</a:t>
            </a:r>
          </a:p>
          <a:p>
            <a:pPr marL="0" indent="0" algn="ctr">
              <a:buNone/>
            </a:pPr>
            <a:endParaRPr lang="en-CA" sz="2400" dirty="0"/>
          </a:p>
          <a:p>
            <a:pPr marL="0" indent="0" algn="ctr">
              <a:buNone/>
            </a:pPr>
            <a:r>
              <a:rPr lang="en-CA" dirty="0"/>
              <a:t> (Tomlinson &amp; Masuhara, 2010: 400)</a:t>
            </a:r>
          </a:p>
        </p:txBody>
      </p:sp>
    </p:spTree>
    <p:extLst>
      <p:ext uri="{BB962C8B-B14F-4D97-AF65-F5344CB8AC3E}">
        <p14:creationId xmlns:p14="http://schemas.microsoft.com/office/powerpoint/2010/main" val="2575696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F59-F3A4-470A-A19F-4FAD0E86B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and drawbacks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ECAFF-44DF-4588-930B-3617DF8FC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99539"/>
            <a:ext cx="10058400" cy="2114093"/>
          </a:xfrm>
        </p:spPr>
        <p:txBody>
          <a:bodyPr/>
          <a:lstStyle/>
          <a:p>
            <a:endParaRPr lang="en-US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Can you think of the benefits and drawbacks of using authentic materials?</a:t>
            </a:r>
          </a:p>
        </p:txBody>
      </p:sp>
      <p:pic>
        <p:nvPicPr>
          <p:cNvPr id="1026" name="Picture 2" descr="Image result for thinking">
            <a:extLst>
              <a:ext uri="{FF2B5EF4-FFF2-40B4-BE49-F238E27FC236}">
                <a16:creationId xmlns:a16="http://schemas.microsoft.com/office/drawing/2014/main" id="{7336BF18-B52C-4D98-8AF1-5976967C7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771" y="3854879"/>
            <a:ext cx="2245768" cy="280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797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DF83C-B380-4611-B62F-7ACC6252D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Advantages of using authentic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8DDB-93F0-4F2E-A1EC-8DA6EC1FF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 fontScale="77500" lnSpcReduction="20000"/>
          </a:bodyPr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According to Brinton (1991), authentic materials connect the language classroom and the outside world.</a:t>
            </a:r>
          </a:p>
          <a:p>
            <a:endParaRPr lang="en-CA" dirty="0"/>
          </a:p>
          <a:p>
            <a:r>
              <a:rPr lang="en-CA" dirty="0"/>
              <a:t>Students are exposed to language they are likely to encounter.</a:t>
            </a:r>
          </a:p>
          <a:p>
            <a:endParaRPr lang="en-CA" dirty="0"/>
          </a:p>
          <a:p>
            <a:r>
              <a:rPr lang="en-CA" dirty="0" err="1"/>
              <a:t>Gebhard</a:t>
            </a:r>
            <a:r>
              <a:rPr lang="en-CA" dirty="0"/>
              <a:t> (1996) sees authentic materials as a way to contextualize language learning. When lessons are centered on comprehending a menu or a TV weather report, students tend to focus more on content and meaning rather than the language itself. </a:t>
            </a:r>
          </a:p>
          <a:p>
            <a:endParaRPr lang="en-CA" dirty="0"/>
          </a:p>
          <a:p>
            <a:r>
              <a:rPr lang="en-CA" dirty="0"/>
              <a:t>Another advantage is that it increases the motivation to learn in students and it increases the interest in the subject matter.</a:t>
            </a:r>
          </a:p>
          <a:p>
            <a:endParaRPr lang="en-CA" dirty="0"/>
          </a:p>
          <a:p>
            <a:r>
              <a:rPr lang="en-CA" dirty="0"/>
              <a:t>Students become more confident when they work with authentic materials, and they increase their understanding in the practical side of this use in the real world.</a:t>
            </a:r>
          </a:p>
        </p:txBody>
      </p:sp>
    </p:spTree>
    <p:extLst>
      <p:ext uri="{BB962C8B-B14F-4D97-AF65-F5344CB8AC3E}">
        <p14:creationId xmlns:p14="http://schemas.microsoft.com/office/powerpoint/2010/main" val="2340965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7CEE1-801C-4820-99D5-17593B47C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Disadvantages of using authentic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50212-EC96-423B-A78C-18671707C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738629"/>
            <a:ext cx="10058400" cy="4050792"/>
          </a:xfrm>
        </p:spPr>
        <p:txBody>
          <a:bodyPr/>
          <a:lstStyle/>
          <a:p>
            <a:r>
              <a:rPr lang="en-CA" dirty="0"/>
              <a:t>Sometimes difficult to find authentic texts in a country where English is a foreign language.</a:t>
            </a:r>
          </a:p>
          <a:p>
            <a:endParaRPr lang="en-CA" dirty="0"/>
          </a:p>
          <a:p>
            <a:r>
              <a:rPr lang="en-CA" dirty="0"/>
              <a:t>Difficult to choose what authentic material to choose ( Materials from many different countries)</a:t>
            </a:r>
          </a:p>
          <a:p>
            <a:endParaRPr lang="en-CA" dirty="0"/>
          </a:p>
          <a:p>
            <a:r>
              <a:rPr lang="en-CA" dirty="0"/>
              <a:t>Difficult language structure and vocabulary items can pose difficulties for lower level students</a:t>
            </a:r>
          </a:p>
          <a:p>
            <a:endParaRPr lang="en-CA" dirty="0"/>
          </a:p>
          <a:p>
            <a:r>
              <a:rPr lang="en-CA" dirty="0"/>
              <a:t>Teachers have to creative in how to use them</a:t>
            </a:r>
          </a:p>
        </p:txBody>
      </p:sp>
    </p:spTree>
    <p:extLst>
      <p:ext uri="{BB962C8B-B14F-4D97-AF65-F5344CB8AC3E}">
        <p14:creationId xmlns:p14="http://schemas.microsoft.com/office/powerpoint/2010/main" val="1841064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05E75-B010-4606-89DB-C4067A75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Tips for using Authentic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97C83-1DB3-4D78-B190-E8590A024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052434"/>
            <a:ext cx="10058400" cy="2849602"/>
          </a:xfrm>
        </p:spPr>
        <p:txBody>
          <a:bodyPr/>
          <a:lstStyle/>
          <a:p>
            <a:r>
              <a:rPr lang="en-CA" dirty="0"/>
              <a:t>Choose your material carefully considering learners’ age, level, purpose</a:t>
            </a:r>
          </a:p>
          <a:p>
            <a:r>
              <a:rPr lang="en-CA" dirty="0"/>
              <a:t>Select engaging topics according to learners’ interests </a:t>
            </a:r>
          </a:p>
          <a:p>
            <a:r>
              <a:rPr lang="en-CA" dirty="0"/>
              <a:t>Plan activities that provide necessary pedagogical support </a:t>
            </a:r>
          </a:p>
          <a:p>
            <a:r>
              <a:rPr lang="en-CA" dirty="0"/>
              <a:t>Grade the task based on learners’ level </a:t>
            </a:r>
          </a:p>
          <a:p>
            <a:r>
              <a:rPr lang="en-CA" dirty="0"/>
              <a:t>Consider including different types of tasks or varying difficulty</a:t>
            </a:r>
          </a:p>
          <a:p>
            <a:r>
              <a:rPr lang="en-CA" dirty="0"/>
              <a:t>Choose materials that reflect English varieties they are likely </a:t>
            </a:r>
            <a:r>
              <a:rPr lang="en-CA"/>
              <a:t>to encounter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8623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6CA1E-3B7E-4553-8AFC-B0A7C6F3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It’s not all or nothing….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5599F-3BE4-4214-B6CC-64AF32E58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Regular classroom instructions with a course book should be accompanied by using authentic materials.</a:t>
            </a:r>
          </a:p>
        </p:txBody>
      </p:sp>
    </p:spTree>
    <p:extLst>
      <p:ext uri="{BB962C8B-B14F-4D97-AF65-F5344CB8AC3E}">
        <p14:creationId xmlns:p14="http://schemas.microsoft.com/office/powerpoint/2010/main" val="3034606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3A5B8-FA10-4917-9B0D-B4DF1BFB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Assessing the usefulness and appropriateness of authentic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45DA6-26EE-4AA6-B3FD-E5CDC6E21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626" y="2093976"/>
            <a:ext cx="526445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r>
              <a:rPr lang="en-CA" dirty="0"/>
              <a:t>Difficulty : </a:t>
            </a:r>
          </a:p>
          <a:p>
            <a:pPr lvl="1"/>
            <a:r>
              <a:rPr lang="en-CA" dirty="0"/>
              <a:t>Is the material too easy/difficult for the students?</a:t>
            </a:r>
          </a:p>
          <a:p>
            <a:pPr lvl="1"/>
            <a:r>
              <a:rPr lang="en-CA" dirty="0"/>
              <a:t>Is it structurally too demanding/complex?</a:t>
            </a:r>
          </a:p>
          <a:p>
            <a:pPr lvl="1"/>
            <a:r>
              <a:rPr lang="en-CA" dirty="0"/>
              <a:t>How much new vocabulary does it contain?</a:t>
            </a:r>
          </a:p>
          <a:p>
            <a:pPr marL="274320" lvl="1" indent="0">
              <a:buNone/>
            </a:pPr>
            <a:endParaRPr lang="en-CA" dirty="0"/>
          </a:p>
          <a:p>
            <a:r>
              <a:rPr lang="en-CA" dirty="0"/>
              <a:t>Presentation:</a:t>
            </a:r>
          </a:p>
          <a:p>
            <a:pPr lvl="1"/>
            <a:r>
              <a:rPr lang="en-CA" dirty="0"/>
              <a:t> Does it “look” authentic?</a:t>
            </a:r>
          </a:p>
          <a:p>
            <a:pPr lvl="1"/>
            <a:r>
              <a:rPr lang="en-CA" dirty="0"/>
              <a:t> Is it “attractive”? </a:t>
            </a:r>
          </a:p>
          <a:p>
            <a:pPr lvl="1"/>
            <a:r>
              <a:rPr lang="en-CA" dirty="0"/>
              <a:t>Does it grab the student’s attention?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1A4720-ECD4-4FFF-B07E-854345D307A6}"/>
              </a:ext>
            </a:extLst>
          </p:cNvPr>
          <p:cNvSpPr txBox="1">
            <a:spLocks/>
          </p:cNvSpPr>
          <p:nvPr/>
        </p:nvSpPr>
        <p:spPr>
          <a:xfrm>
            <a:off x="1222248" y="2273808"/>
            <a:ext cx="5264450" cy="40507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Suitability of Content: </a:t>
            </a:r>
          </a:p>
          <a:p>
            <a:pPr lvl="1"/>
            <a:r>
              <a:rPr lang="en-CA" dirty="0"/>
              <a:t>Does the text interest the student?</a:t>
            </a:r>
          </a:p>
          <a:p>
            <a:pPr lvl="1"/>
            <a:r>
              <a:rPr lang="en-CA" dirty="0"/>
              <a:t>Is it relevant to the student’s needs?</a:t>
            </a:r>
          </a:p>
          <a:p>
            <a:pPr lvl="1"/>
            <a:r>
              <a:rPr lang="en-CA" dirty="0"/>
              <a:t>Does it represent the type of material that the student will use outside of the classroom? </a:t>
            </a:r>
          </a:p>
          <a:p>
            <a:pPr lvl="1"/>
            <a:endParaRPr lang="en-CA" dirty="0"/>
          </a:p>
          <a:p>
            <a:r>
              <a:rPr lang="en-CA" dirty="0"/>
              <a:t>Usefulness: </a:t>
            </a:r>
          </a:p>
          <a:p>
            <a:pPr lvl="1"/>
            <a:r>
              <a:rPr lang="en-CA" dirty="0"/>
              <a:t>Can the text be used for teaching purposes? </a:t>
            </a:r>
          </a:p>
          <a:p>
            <a:pPr lvl="1"/>
            <a:r>
              <a:rPr lang="en-CA" dirty="0"/>
              <a:t>How will the material be useful to my students?</a:t>
            </a:r>
          </a:p>
          <a:p>
            <a:pPr lvl="1"/>
            <a:r>
              <a:rPr lang="en-CA" dirty="0"/>
              <a:t>What skills/strategies can be developed by using the material?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5118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13AB-3679-480E-B14B-9686BD37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Authentic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7DC1C-B3AC-4649-9A31-E209F5D61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Printed materials: newspapers, magazines, fliers, books, restaurant menus, recipes, manuals, food labels, TV guides, comics </a:t>
            </a:r>
          </a:p>
          <a:p>
            <a:endParaRPr lang="en-CA" dirty="0"/>
          </a:p>
          <a:p>
            <a:r>
              <a:rPr lang="en-CA" dirty="0"/>
              <a:t>Auditory materials: radio news, songs, phone messages, podcasts </a:t>
            </a:r>
          </a:p>
          <a:p>
            <a:endParaRPr lang="en-CA" dirty="0"/>
          </a:p>
          <a:p>
            <a:r>
              <a:rPr lang="en-CA" dirty="0"/>
              <a:t>Visual materials: posters, street signs, postcards </a:t>
            </a:r>
          </a:p>
          <a:p>
            <a:endParaRPr lang="en-CA" dirty="0"/>
          </a:p>
          <a:p>
            <a:r>
              <a:rPr lang="en-CA" dirty="0"/>
              <a:t>Audio visual materials: films, commercial advertisements, documentaries, music video clips, television programs, video tutorials </a:t>
            </a:r>
          </a:p>
          <a:p>
            <a:endParaRPr lang="en-CA" dirty="0"/>
          </a:p>
          <a:p>
            <a:r>
              <a:rPr lang="en-CA" dirty="0"/>
              <a:t>Online materials: websites, blogs, social networking sites, games, etc.</a:t>
            </a:r>
          </a:p>
        </p:txBody>
      </p:sp>
    </p:spTree>
    <p:extLst>
      <p:ext uri="{BB962C8B-B14F-4D97-AF65-F5344CB8AC3E}">
        <p14:creationId xmlns:p14="http://schemas.microsoft.com/office/powerpoint/2010/main" val="3975329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F4A18-45EC-4C86-B251-E7C88CF6E2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The job of developing materials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E5261B-4E1C-4B37-BCC4-0D9023FD9D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9869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8CCB0-20FF-4C4A-A1BE-A755E25A0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materials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FE5E5-4DFE-492F-A6D7-42D7DC0E4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Materials development is both a field of research and a hands on task</a:t>
            </a:r>
          </a:p>
          <a:p>
            <a:pPr marL="0" indent="0">
              <a:buNone/>
            </a:pPr>
            <a:endParaRPr lang="en-CA" dirty="0"/>
          </a:p>
          <a:p>
            <a:pPr lvl="1"/>
            <a:r>
              <a:rPr lang="en-CA" dirty="0"/>
              <a:t>Field of Research: Researchers look at the principles and procedures of the design, implementation and evaluation of language teaching material.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Hand on Task: Involves production, evaluation and adaptation of language teaching materials. 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r>
              <a:rPr lang="en-CA" dirty="0"/>
              <a:t>For more informant see Tomlinson (2008, 2011, 2013 )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7753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FEDEF-8172-4394-913C-0CBDCF6DF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6336C-5F02-49C3-9237-1A1B9BBAD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980" y="3759848"/>
            <a:ext cx="5026152" cy="1004177"/>
          </a:xfrm>
        </p:spPr>
        <p:txBody>
          <a:bodyPr/>
          <a:lstStyle/>
          <a:p>
            <a:r>
              <a:rPr lang="en-CA" dirty="0"/>
              <a:t>What would you consider to be EL T “materials”?</a:t>
            </a:r>
          </a:p>
        </p:txBody>
      </p:sp>
      <p:pic>
        <p:nvPicPr>
          <p:cNvPr id="1026" name="Picture 2" descr="Image result for brainstorm empty">
            <a:extLst>
              <a:ext uri="{FF2B5EF4-FFF2-40B4-BE49-F238E27FC236}">
                <a16:creationId xmlns:a16="http://schemas.microsoft.com/office/drawing/2014/main" id="{66433AAB-319F-44F6-A68E-CC4093D0C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407" y="1499885"/>
            <a:ext cx="6198755" cy="451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F6DD1B-92C1-4063-A582-E654E4A9DD3E}"/>
              </a:ext>
            </a:extLst>
          </p:cNvPr>
          <p:cNvSpPr txBox="1"/>
          <p:nvPr/>
        </p:nvSpPr>
        <p:spPr>
          <a:xfrm>
            <a:off x="7796066" y="3636737"/>
            <a:ext cx="1878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dirty="0"/>
              <a:t>ELT Materials</a:t>
            </a:r>
          </a:p>
        </p:txBody>
      </p:sp>
    </p:spTree>
    <p:extLst>
      <p:ext uri="{BB962C8B-B14F-4D97-AF65-F5344CB8AC3E}">
        <p14:creationId xmlns:p14="http://schemas.microsoft.com/office/powerpoint/2010/main" val="835517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4C9C1-0272-4094-A9BF-AC7607B21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Your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DF7D0-AC54-4677-88E7-BB293707F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4886452"/>
            <a:ext cx="4165600" cy="1817624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endParaRPr lang="en-CA" dirty="0"/>
          </a:p>
          <a:p>
            <a:pPr lvl="1">
              <a:spcBef>
                <a:spcPts val="1200"/>
              </a:spcBef>
            </a:pPr>
            <a:r>
              <a:rPr lang="en-CA" sz="2200" dirty="0"/>
              <a:t>Examining how materials are developed</a:t>
            </a:r>
          </a:p>
          <a:p>
            <a:pPr lvl="1">
              <a:spcBef>
                <a:spcPts val="1200"/>
              </a:spcBef>
            </a:pPr>
            <a:r>
              <a:rPr lang="en-CA" sz="2200" dirty="0"/>
              <a:t>Examining how materials are used</a:t>
            </a:r>
          </a:p>
          <a:p>
            <a:pPr lvl="1">
              <a:spcBef>
                <a:spcPts val="1200"/>
              </a:spcBef>
            </a:pPr>
            <a:r>
              <a:rPr lang="en-CA" sz="2200" dirty="0"/>
              <a:t>Examining the design of materials</a:t>
            </a:r>
          </a:p>
          <a:p>
            <a:pPr lvl="1">
              <a:spcBef>
                <a:spcPts val="1200"/>
              </a:spcBef>
            </a:pPr>
            <a:r>
              <a:rPr lang="en-CA" sz="2200" dirty="0"/>
              <a:t>Examining students’ perception of the materials that are being used </a:t>
            </a:r>
          </a:p>
          <a:p>
            <a:pPr lvl="1"/>
            <a:endParaRPr lang="en-C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EF59A0-21DD-4551-8420-75CC638FCE42}"/>
              </a:ext>
            </a:extLst>
          </p:cNvPr>
          <p:cNvSpPr txBox="1">
            <a:spLocks/>
          </p:cNvSpPr>
          <p:nvPr/>
        </p:nvSpPr>
        <p:spPr>
          <a:xfrm>
            <a:off x="5822696" y="5040376"/>
            <a:ext cx="2775204" cy="1817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E1FF560-F33B-4CBB-A2FC-8258921D3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904283"/>
              </p:ext>
            </p:extLst>
          </p:nvPr>
        </p:nvGraphicFramePr>
        <p:xfrm>
          <a:off x="915670" y="1732534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5900">
                  <a:extLst>
                    <a:ext uri="{9D8B030D-6E8A-4147-A177-3AD203B41FA5}">
                      <a16:colId xmlns:a16="http://schemas.microsoft.com/office/drawing/2014/main" val="1058550526"/>
                    </a:ext>
                  </a:extLst>
                </a:gridCol>
                <a:gridCol w="4102100">
                  <a:extLst>
                    <a:ext uri="{9D8B030D-6E8A-4147-A177-3AD203B41FA5}">
                      <a16:colId xmlns:a16="http://schemas.microsoft.com/office/drawing/2014/main" val="2739346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Research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Hands-on Experience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420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575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989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03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427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9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1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180930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B958D4-F181-465D-8EF1-46861E8FA512}"/>
              </a:ext>
            </a:extLst>
          </p:cNvPr>
          <p:cNvSpPr txBox="1">
            <a:spLocks/>
          </p:cNvSpPr>
          <p:nvPr/>
        </p:nvSpPr>
        <p:spPr>
          <a:xfrm>
            <a:off x="4927600" y="4886452"/>
            <a:ext cx="4116070" cy="181762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200" dirty="0"/>
          </a:p>
          <a:p>
            <a:r>
              <a:rPr lang="en-CA" sz="1400" dirty="0"/>
              <a:t>Creating your own materials</a:t>
            </a:r>
          </a:p>
          <a:p>
            <a:r>
              <a:rPr lang="en-CA" sz="1400" dirty="0"/>
              <a:t>Working on a materials development team</a:t>
            </a:r>
          </a:p>
          <a:p>
            <a:r>
              <a:rPr lang="en-CA" sz="1400" dirty="0"/>
              <a:t>Making your own PPTs for class</a:t>
            </a:r>
          </a:p>
          <a:p>
            <a:pPr lvl="1">
              <a:spcBef>
                <a:spcPts val="1200"/>
              </a:spcBef>
            </a:pPr>
            <a:endParaRPr lang="en-CA" sz="1400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694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906A-B48B-47DC-9940-E973DA67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38754-CF39-47FD-9589-DFA57B9BA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 </a:t>
            </a:r>
            <a:endParaRPr lang="en-CA" dirty="0"/>
          </a:p>
          <a:p>
            <a:pPr lvl="0" latinLnBrk="1"/>
            <a:r>
              <a:rPr lang="en-GB" i="1" dirty="0"/>
              <a:t>Based on my experience, language teaching materials in South Korea are…</a:t>
            </a:r>
            <a:endParaRPr lang="en-CA" dirty="0"/>
          </a:p>
          <a:p>
            <a:endParaRPr lang="en-CA" dirty="0"/>
          </a:p>
          <a:p>
            <a:pPr lvl="0" latinLnBrk="1"/>
            <a:r>
              <a:rPr lang="en-GB" i="1" dirty="0"/>
              <a:t>I’ve noticed that language teaching materials often…</a:t>
            </a:r>
            <a:endParaRPr lang="en-CA" dirty="0"/>
          </a:p>
          <a:p>
            <a:endParaRPr lang="en-CA" dirty="0"/>
          </a:p>
          <a:p>
            <a:pPr lvl="0" latinLnBrk="1"/>
            <a:r>
              <a:rPr lang="en-GB" i="1" dirty="0"/>
              <a:t>I believe that language teaching materials should…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lvl="0" latinLnBrk="1"/>
            <a:r>
              <a:rPr lang="en-GB" i="1" dirty="0"/>
              <a:t>The most effective language teaching materials…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lvl="0" latinLnBrk="1"/>
            <a:r>
              <a:rPr lang="en-GB" i="1" dirty="0"/>
              <a:t>I hope that in the future language teaching materials will…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6078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785B5-B578-4284-BFB3-6B9378537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Your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D7E7E-FD49-49C9-A2A8-F6E2B0FD6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Why are you taking this course?</a:t>
            </a:r>
          </a:p>
          <a:p>
            <a:endParaRPr lang="en-CA" dirty="0"/>
          </a:p>
          <a:p>
            <a:r>
              <a:rPr lang="en-CA" dirty="0"/>
              <a:t>What do you want to learn? Why?</a:t>
            </a:r>
          </a:p>
          <a:p>
            <a:endParaRPr lang="en-CA" dirty="0"/>
          </a:p>
          <a:p>
            <a:r>
              <a:rPr lang="en-CA" dirty="0"/>
              <a:t>What topics do you expect to be covered in this course? Why?</a:t>
            </a:r>
          </a:p>
          <a:p>
            <a:endParaRPr lang="en-CA" dirty="0"/>
          </a:p>
          <a:p>
            <a:r>
              <a:rPr lang="en-CA" dirty="0"/>
              <a:t>Is there anything you hope we </a:t>
            </a:r>
            <a:r>
              <a:rPr lang="en-CA" b="1" dirty="0"/>
              <a:t>do not </a:t>
            </a:r>
            <a:r>
              <a:rPr lang="en-CA" dirty="0"/>
              <a:t>do in this course? Why?</a:t>
            </a:r>
          </a:p>
        </p:txBody>
      </p:sp>
    </p:spTree>
    <p:extLst>
      <p:ext uri="{BB962C8B-B14F-4D97-AF65-F5344CB8AC3E}">
        <p14:creationId xmlns:p14="http://schemas.microsoft.com/office/powerpoint/2010/main" val="178794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1493-3574-4352-BEC7-976C8D358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75B3B-58B7-45FC-B86B-F83AD0BFD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CA" dirty="0"/>
          </a:p>
          <a:p>
            <a:r>
              <a:rPr lang="en-CA" dirty="0"/>
              <a:t>Brinton, D.M. (1991). The use of media in language teaching. In M. </a:t>
            </a:r>
            <a:r>
              <a:rPr lang="en-CA" dirty="0" err="1"/>
              <a:t>Celce</a:t>
            </a:r>
            <a:r>
              <a:rPr lang="en-CA" dirty="0"/>
              <a:t>-Murcia (ed.), Teaching English as a Second or Foreign Language, Boston: </a:t>
            </a:r>
            <a:r>
              <a:rPr lang="en-CA" dirty="0" err="1"/>
              <a:t>Heinle</a:t>
            </a:r>
            <a:r>
              <a:rPr lang="en-CA" dirty="0"/>
              <a:t> and </a:t>
            </a:r>
            <a:r>
              <a:rPr lang="en-CA" dirty="0" err="1"/>
              <a:t>Heinle</a:t>
            </a:r>
            <a:r>
              <a:rPr lang="en-CA" dirty="0"/>
              <a:t> Publishers.</a:t>
            </a:r>
          </a:p>
          <a:p>
            <a:endParaRPr lang="en-CA" dirty="0"/>
          </a:p>
          <a:p>
            <a:r>
              <a:rPr lang="en-CA" dirty="0" err="1"/>
              <a:t>Gebhard</a:t>
            </a:r>
            <a:r>
              <a:rPr lang="en-CA" dirty="0"/>
              <a:t>, J.G. (1996). Teaching English as a Foreign Language: A Teacher Self-Development and Methodology Guide. Ann Arbor: The University of Michigan Press.</a:t>
            </a:r>
          </a:p>
          <a:p>
            <a:endParaRPr lang="en-CA" dirty="0"/>
          </a:p>
          <a:p>
            <a:r>
              <a:rPr lang="en-CA" dirty="0"/>
              <a:t>Tomlinson, B. (Ed.) (2008). English language learning materials: A critical review. London: Continuum. </a:t>
            </a:r>
          </a:p>
          <a:p>
            <a:endParaRPr lang="en-CA" dirty="0"/>
          </a:p>
          <a:p>
            <a:r>
              <a:rPr lang="en-CA" dirty="0"/>
              <a:t>Tomlinson, B. (Ed.) (2011). Materials development in language teaching. Cambridge: Cambridge University Press.   </a:t>
            </a:r>
          </a:p>
          <a:p>
            <a:endParaRPr lang="en-CA" dirty="0"/>
          </a:p>
          <a:p>
            <a:r>
              <a:rPr lang="en-CA" dirty="0"/>
              <a:t>Tomlinson, B. (Ed.) (2013). Developing materials for language teaching (2nd ed.). London: Bloomsbury.</a:t>
            </a:r>
          </a:p>
        </p:txBody>
      </p:sp>
    </p:spTree>
    <p:extLst>
      <p:ext uri="{BB962C8B-B14F-4D97-AF65-F5344CB8AC3E}">
        <p14:creationId xmlns:p14="http://schemas.microsoft.com/office/powerpoint/2010/main" val="331569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894EC-2F76-4871-890F-DA417744A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A87C8-6F0A-4D3C-904D-D7C1D6C8A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term materials can apply to virtually anything that a teacher uses to help the teaching process in the classroom.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52AD6-57A0-48C5-B501-E4E8A5541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727" y="4008121"/>
            <a:ext cx="3467004" cy="19432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366E0C-954D-4BE2-A760-206711B97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51" y="4392168"/>
            <a:ext cx="1777125" cy="1981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7716F1-A35B-49F2-8A0A-73172027F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3" t="14774" r="7077" b="13394"/>
          <a:stretch/>
        </p:blipFill>
        <p:spPr>
          <a:xfrm>
            <a:off x="8883325" y="3723900"/>
            <a:ext cx="1994991" cy="2677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8DBE09-ECA3-447C-9C91-5EC9CB88AC5A}"/>
              </a:ext>
            </a:extLst>
          </p:cNvPr>
          <p:cNvSpPr/>
          <p:nvPr/>
        </p:nvSpPr>
        <p:spPr>
          <a:xfrm>
            <a:off x="802804" y="3466823"/>
            <a:ext cx="10421759" cy="3025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078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3DD7B-4A43-4770-9FB1-D8014759D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Types of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328D6-3B37-4403-9A7A-BD5147B5C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31792"/>
          </a:xfrm>
        </p:spPr>
        <p:txBody>
          <a:bodyPr/>
          <a:lstStyle/>
          <a:p>
            <a:r>
              <a:rPr lang="en-CA" dirty="0"/>
              <a:t>Printed Materials</a:t>
            </a:r>
          </a:p>
          <a:p>
            <a:pPr lvl="1"/>
            <a:r>
              <a:rPr lang="en-CA" dirty="0"/>
              <a:t>(books, workbooks, worksheets , or readers)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r>
              <a:rPr lang="en-CA" dirty="0"/>
              <a:t>Non-printed Materials</a:t>
            </a:r>
          </a:p>
          <a:p>
            <a:pPr lvl="1"/>
            <a:r>
              <a:rPr lang="en-CA" dirty="0"/>
              <a:t>(Audio materials (CD, MP3, … cassette?), videos, computer-based materials (PPT) , materials needed to do activities (i.e. Dice, personal whiteboards, construction paper, etc. 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r>
              <a:rPr lang="en-CA" dirty="0"/>
              <a:t>Materials that comprise both print and non-print sources</a:t>
            </a:r>
          </a:p>
          <a:p>
            <a:pPr lvl="1"/>
            <a:r>
              <a:rPr lang="en-CA" dirty="0"/>
              <a:t>(materials on the internet)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984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B8ED31-59E4-4CD0-9BCB-AA2BC7B511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Authentic vs non authentic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A807002-AB42-42F5-94D8-9FF937D612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0159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D5E9F3-5549-4731-B155-66AB3C6A0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64" t="30533" r="54454" b="22182"/>
          <a:stretch/>
        </p:blipFill>
        <p:spPr>
          <a:xfrm>
            <a:off x="615141" y="58825"/>
            <a:ext cx="5114441" cy="6740350"/>
          </a:xfrm>
          <a:prstGeom prst="rect">
            <a:avLst/>
          </a:prstGeom>
        </p:spPr>
      </p:pic>
      <p:pic>
        <p:nvPicPr>
          <p:cNvPr id="2052" name="Picture 4" descr="Image result for ESL graded text">
            <a:extLst>
              <a:ext uri="{FF2B5EF4-FFF2-40B4-BE49-F238E27FC236}">
                <a16:creationId xmlns:a16="http://schemas.microsoft.com/office/drawing/2014/main" id="{5BB1DA0E-93CF-44E6-B8F4-0113D4A1C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303"/>
            <a:ext cx="5114441" cy="650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0D325-2099-4CA3-B3D4-4BF325D3F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EB747-8FB7-477F-A89E-933469EAB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7C70F-F531-4F1F-8011-D3ADBCF005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82" t="29249" r="18202" b="25298"/>
          <a:stretch/>
        </p:blipFill>
        <p:spPr>
          <a:xfrm>
            <a:off x="4951658" y="1150160"/>
            <a:ext cx="6170494" cy="4557680"/>
          </a:xfrm>
          <a:prstGeom prst="rect">
            <a:avLst/>
          </a:prstGeom>
        </p:spPr>
      </p:pic>
      <p:pic>
        <p:nvPicPr>
          <p:cNvPr id="3074" name="Picture 2" descr="Image result for esl menu">
            <a:extLst>
              <a:ext uri="{FF2B5EF4-FFF2-40B4-BE49-F238E27FC236}">
                <a16:creationId xmlns:a16="http://schemas.microsoft.com/office/drawing/2014/main" id="{F169309F-FF14-4717-BBA8-CB25431E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34" y="304920"/>
            <a:ext cx="4364832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27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C02F2-5F1E-48B5-8B77-CA36DBEB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Authentic vs Non authentic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A5211-BBA1-48DD-B635-5F4222957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 </a:t>
            </a:r>
          </a:p>
          <a:p>
            <a:r>
              <a:rPr lang="en-CA" b="1" dirty="0"/>
              <a:t>Authentic materials</a:t>
            </a:r>
            <a:r>
              <a:rPr lang="en-CA" dirty="0"/>
              <a:t> refer to materials that have not been designed or adapted for use in an English language classroom such as magazines, newspapers, video clips and song lyrics.</a:t>
            </a:r>
          </a:p>
          <a:p>
            <a:endParaRPr lang="en-CA" dirty="0"/>
          </a:p>
          <a:p>
            <a:endParaRPr lang="en-CA" dirty="0"/>
          </a:p>
          <a:p>
            <a:pPr fontAlgn="base"/>
            <a:r>
              <a:rPr lang="en-CA" b="1" dirty="0"/>
              <a:t>Non authentic material </a:t>
            </a:r>
            <a:r>
              <a:rPr lang="en-CA" dirty="0"/>
              <a:t>refers to anything that has been designed specifically to aid the teaching process such as worksheets, text books and instructional CD’s or DVD’S.</a:t>
            </a:r>
          </a:p>
          <a:p>
            <a:pPr marL="0" indent="0">
              <a:buNone/>
            </a:pP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5562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2B433-67B6-4AA1-A850-590957769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Task: sort the following into authentic and non authentic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04885-2741-4BDD-BC22-B2909462D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736592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Graded reader</a:t>
            </a:r>
          </a:p>
          <a:p>
            <a:r>
              <a:rPr lang="en-CA" dirty="0"/>
              <a:t>TED Talks</a:t>
            </a:r>
          </a:p>
          <a:p>
            <a:r>
              <a:rPr lang="en-CA" dirty="0"/>
              <a:t>Arianna Grande song</a:t>
            </a:r>
          </a:p>
          <a:p>
            <a:r>
              <a:rPr lang="en-CA" dirty="0"/>
              <a:t>Harry Potter books</a:t>
            </a:r>
          </a:p>
          <a:p>
            <a:r>
              <a:rPr lang="en-CA" dirty="0"/>
              <a:t>Newspaper article from BBC</a:t>
            </a:r>
          </a:p>
          <a:p>
            <a:r>
              <a:rPr lang="en-CA" dirty="0"/>
              <a:t>Newspaper article from </a:t>
            </a:r>
            <a:r>
              <a:rPr lang="en-CA" dirty="0">
                <a:hlinkClick r:id="rId2"/>
              </a:rPr>
              <a:t>www.breakingnewsenglish.com</a:t>
            </a:r>
            <a:endParaRPr lang="en-CA" dirty="0"/>
          </a:p>
          <a:p>
            <a:r>
              <a:rPr lang="en-CA" dirty="0"/>
              <a:t>Clips from an Avengers movie</a:t>
            </a:r>
          </a:p>
          <a:p>
            <a:r>
              <a:rPr lang="en-CA" dirty="0"/>
              <a:t>Grammar in Use series</a:t>
            </a:r>
          </a:p>
          <a:p>
            <a:r>
              <a:rPr lang="en-CA" dirty="0" err="1"/>
              <a:t>Mcdonald’s</a:t>
            </a:r>
            <a:r>
              <a:rPr lang="en-CA" dirty="0"/>
              <a:t> menu from Singapore </a:t>
            </a:r>
            <a:r>
              <a:rPr lang="en-CA" dirty="0">
                <a:hlinkClick r:id="rId3"/>
              </a:rPr>
              <a:t>https://www.mcdonalds.com.sg/</a:t>
            </a:r>
            <a:endParaRPr lang="en-CA" dirty="0"/>
          </a:p>
          <a:p>
            <a:r>
              <a:rPr lang="en-CA" dirty="0"/>
              <a:t>Language taken from Facebook or Instagram comments</a:t>
            </a:r>
          </a:p>
          <a:p>
            <a:r>
              <a:rPr lang="en-CA" dirty="0"/>
              <a:t>Vocabulary worksheet</a:t>
            </a:r>
          </a:p>
          <a:p>
            <a:r>
              <a:rPr lang="en-CA" dirty="0"/>
              <a:t>A speech given  in English by a Ban Gi Moon</a:t>
            </a:r>
          </a:p>
          <a:p>
            <a:r>
              <a:rPr lang="en-CA" dirty="0"/>
              <a:t>A BTS/ </a:t>
            </a:r>
            <a:r>
              <a:rPr lang="en-CA" dirty="0" err="1"/>
              <a:t>Blackpink</a:t>
            </a:r>
            <a:r>
              <a:rPr lang="en-CA" dirty="0"/>
              <a:t> interview conducted in English</a:t>
            </a:r>
          </a:p>
        </p:txBody>
      </p:sp>
    </p:spTree>
    <p:extLst>
      <p:ext uri="{BB962C8B-B14F-4D97-AF65-F5344CB8AC3E}">
        <p14:creationId xmlns:p14="http://schemas.microsoft.com/office/powerpoint/2010/main" val="1723667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43</TotalTime>
  <Words>1048</Words>
  <Application>Microsoft Office PowerPoint</Application>
  <PresentationFormat>Widescreen</PresentationFormat>
  <Paragraphs>164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Rockwell</vt:lpstr>
      <vt:lpstr>Rockwell Condensed</vt:lpstr>
      <vt:lpstr>Wingdings</vt:lpstr>
      <vt:lpstr>Wood Type</vt:lpstr>
      <vt:lpstr>ELT materials development</vt:lpstr>
      <vt:lpstr>Getting started</vt:lpstr>
      <vt:lpstr>materials</vt:lpstr>
      <vt:lpstr>Types of materials</vt:lpstr>
      <vt:lpstr>Authentic vs non authentic</vt:lpstr>
      <vt:lpstr>PowerPoint Presentation</vt:lpstr>
      <vt:lpstr>PowerPoint Presentation</vt:lpstr>
      <vt:lpstr>Authentic vs Non authentic</vt:lpstr>
      <vt:lpstr>Task: sort the following into authentic and non authentic materials</vt:lpstr>
      <vt:lpstr>Experience of language in use</vt:lpstr>
      <vt:lpstr>Benefits and drawbacks</vt:lpstr>
      <vt:lpstr>Advantages of using authentic material</vt:lpstr>
      <vt:lpstr>Disadvantages of using authentic material</vt:lpstr>
      <vt:lpstr>Tips for using Authentic materials</vt:lpstr>
      <vt:lpstr>It’s not all or nothing…. </vt:lpstr>
      <vt:lpstr>Assessing the usefulness and appropriateness of authentic materials</vt:lpstr>
      <vt:lpstr>Authentic Materials</vt:lpstr>
      <vt:lpstr>The job of developing materials</vt:lpstr>
      <vt:lpstr>What is materials development</vt:lpstr>
      <vt:lpstr>Your experience</vt:lpstr>
      <vt:lpstr>reflection</vt:lpstr>
      <vt:lpstr>Your Goals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 materials development</dc:title>
  <dc:creator>Whitehead, George E.K. (Prof.)</dc:creator>
  <cp:lastModifiedBy>Whitehead George</cp:lastModifiedBy>
  <cp:revision>24</cp:revision>
  <dcterms:created xsi:type="dcterms:W3CDTF">2018-01-30T07:08:29Z</dcterms:created>
  <dcterms:modified xsi:type="dcterms:W3CDTF">2019-09-02T07:25:05Z</dcterms:modified>
</cp:coreProperties>
</file>