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76" r:id="rId9"/>
    <p:sldId id="277" r:id="rId10"/>
    <p:sldId id="265" r:id="rId11"/>
    <p:sldId id="266" r:id="rId12"/>
    <p:sldId id="271" r:id="rId13"/>
    <p:sldId id="279" r:id="rId14"/>
    <p:sldId id="268" r:id="rId15"/>
    <p:sldId id="272" r:id="rId16"/>
    <p:sldId id="273" r:id="rId17"/>
    <p:sldId id="278" r:id="rId18"/>
    <p:sldId id="275" r:id="rId19"/>
    <p:sldId id="274" r:id="rId20"/>
    <p:sldId id="269" r:id="rId21"/>
    <p:sldId id="281" r:id="rId22"/>
    <p:sldId id="282" r:id="rId23"/>
    <p:sldId id="283" r:id="rId24"/>
    <p:sldId id="2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63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05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2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3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12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89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236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7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61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9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73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E2FD74A-1F0A-4E38-B0CD-FBC8D322BD18}" type="datetimeFigureOut">
              <a:rPr lang="en-CA" smtClean="0"/>
              <a:t>2022-09-01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2B3B07-392A-4CC1-A99C-CF2257B86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4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donalds.com.sg/" TargetMode="External"/><Relationship Id="rId2" Type="http://schemas.openxmlformats.org/officeDocument/2006/relationships/hyperlink" Target="http://www.breakingnewsenglish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sforclass.com/" TargetMode="External"/><Relationship Id="rId2" Type="http://schemas.openxmlformats.org/officeDocument/2006/relationships/hyperlink" Target="https://practicaledtech.com/2020/05/26/updated-a-guide-to-finding-media-for-classroom-proje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otosforclass.com/?fbclid=IwAR2zMd8rtMGW1_IZ6z_cdd3nNbiXvue0j1FMXicRgcefm3TBvvN1dR37zQ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A62-CB61-4848-93CD-F33C16049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ELT materials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26E9F-14EC-472D-BB57-99C6E25BD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944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02F2-5F1E-48B5-8B77-CA36DBEB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 vs Non authentic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5211-BBA1-48DD-B635-5F422295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 </a:t>
            </a:r>
          </a:p>
          <a:p>
            <a:r>
              <a:rPr lang="en-CA" b="1" dirty="0"/>
              <a:t>Authentic materials</a:t>
            </a:r>
            <a:r>
              <a:rPr lang="en-CA" dirty="0"/>
              <a:t> refer to materials that have not been designed or adapted for use in an English language classroom such as magazines, newspapers, video clips and song lyrics.</a:t>
            </a:r>
          </a:p>
          <a:p>
            <a:endParaRPr lang="en-CA" dirty="0"/>
          </a:p>
          <a:p>
            <a:endParaRPr lang="en-CA" dirty="0"/>
          </a:p>
          <a:p>
            <a:pPr fontAlgn="base"/>
            <a:r>
              <a:rPr lang="en-CA" b="1" dirty="0"/>
              <a:t>Non authentic material </a:t>
            </a:r>
            <a:r>
              <a:rPr lang="en-CA" dirty="0"/>
              <a:t>refers to anything that has been designed specifically to aid the teaching process such as worksheets, text books and instructional CD’s or DVD’S.</a:t>
            </a:r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556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B433-67B6-4AA1-A850-59095776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Task: sort the following into authentic and non authentic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4885-2741-4BDD-BC22-B2909462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Graded reader</a:t>
            </a:r>
          </a:p>
          <a:p>
            <a:r>
              <a:rPr lang="en-CA" dirty="0"/>
              <a:t>TED Talks</a:t>
            </a:r>
          </a:p>
          <a:p>
            <a:r>
              <a:rPr lang="en-CA" dirty="0"/>
              <a:t>Arianna Grande song</a:t>
            </a:r>
          </a:p>
          <a:p>
            <a:r>
              <a:rPr lang="en-CA" dirty="0"/>
              <a:t>Harry Potter books</a:t>
            </a:r>
          </a:p>
          <a:p>
            <a:r>
              <a:rPr lang="en-CA" dirty="0"/>
              <a:t>Newspaper article from BBC</a:t>
            </a:r>
          </a:p>
          <a:p>
            <a:r>
              <a:rPr lang="en-CA" dirty="0"/>
              <a:t>Newspaper article from </a:t>
            </a:r>
            <a:r>
              <a:rPr lang="en-CA" dirty="0">
                <a:hlinkClick r:id="rId2"/>
              </a:rPr>
              <a:t>www.breakingnewsenglish.com</a:t>
            </a:r>
            <a:endParaRPr lang="en-CA" dirty="0"/>
          </a:p>
          <a:p>
            <a:r>
              <a:rPr lang="en-CA" dirty="0"/>
              <a:t>Clips from an Avengers movie</a:t>
            </a:r>
          </a:p>
          <a:p>
            <a:r>
              <a:rPr lang="en-CA" dirty="0"/>
              <a:t>Grammar in Use series</a:t>
            </a:r>
          </a:p>
          <a:p>
            <a:r>
              <a:rPr lang="en-CA" dirty="0"/>
              <a:t>McDonald’s menu from Singapore </a:t>
            </a:r>
            <a:r>
              <a:rPr lang="en-CA" dirty="0">
                <a:hlinkClick r:id="rId3"/>
              </a:rPr>
              <a:t>https://www.mcdonalds.com.sg/</a:t>
            </a:r>
            <a:endParaRPr lang="en-CA" dirty="0"/>
          </a:p>
          <a:p>
            <a:r>
              <a:rPr lang="en-CA" dirty="0"/>
              <a:t>Language taken from Facebook or Instagram comments</a:t>
            </a:r>
          </a:p>
          <a:p>
            <a:r>
              <a:rPr lang="en-CA" dirty="0"/>
              <a:t>Vocabulary worksheet</a:t>
            </a:r>
          </a:p>
          <a:p>
            <a:r>
              <a:rPr lang="en-CA" dirty="0"/>
              <a:t>A speech given  in English by Ban Gi Moon</a:t>
            </a:r>
          </a:p>
          <a:p>
            <a:r>
              <a:rPr lang="en-CA" dirty="0"/>
              <a:t>A BTS/ </a:t>
            </a:r>
            <a:r>
              <a:rPr lang="en-CA" dirty="0" err="1"/>
              <a:t>Blackpink</a:t>
            </a:r>
            <a:r>
              <a:rPr lang="en-CA" dirty="0"/>
              <a:t> interview conducted in English</a:t>
            </a:r>
          </a:p>
        </p:txBody>
      </p:sp>
    </p:spTree>
    <p:extLst>
      <p:ext uri="{BB962C8B-B14F-4D97-AF65-F5344CB8AC3E}">
        <p14:creationId xmlns:p14="http://schemas.microsoft.com/office/powerpoint/2010/main" val="172366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6115-A8A2-430A-8C8C-ED773A82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Experience of language in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69AE4-5454-4861-AF58-865B209E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2400" dirty="0"/>
              <a:t>‘Authentic materials are ‘designed not to transmit declarative knowledge about the target language but rather to provide an </a:t>
            </a:r>
            <a:r>
              <a:rPr lang="en-CA" sz="2400" b="1" dirty="0"/>
              <a:t>experience of the language in use</a:t>
            </a:r>
            <a:r>
              <a:rPr lang="en-CA" sz="2400" dirty="0"/>
              <a:t>.’</a:t>
            </a:r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dirty="0"/>
              <a:t> (Tomlinson &amp; Masuhara, 2010: 400)</a:t>
            </a:r>
          </a:p>
        </p:txBody>
      </p:sp>
    </p:spTree>
    <p:extLst>
      <p:ext uri="{BB962C8B-B14F-4D97-AF65-F5344CB8AC3E}">
        <p14:creationId xmlns:p14="http://schemas.microsoft.com/office/powerpoint/2010/main" val="257569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F59-F3A4-470A-A19F-4FAD0E86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drawbacks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CAFF-44DF-4588-930B-3617DF8F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9539"/>
            <a:ext cx="10058400" cy="2114093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Can you think of the benefits and drawbacks of using authentic materials?</a:t>
            </a:r>
          </a:p>
        </p:txBody>
      </p:sp>
      <p:pic>
        <p:nvPicPr>
          <p:cNvPr id="1026" name="Picture 2" descr="Image result for thinking">
            <a:extLst>
              <a:ext uri="{FF2B5EF4-FFF2-40B4-BE49-F238E27FC236}">
                <a16:creationId xmlns:a16="http://schemas.microsoft.com/office/drawing/2014/main" id="{7336BF18-B52C-4D98-8AF1-5976967C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71" y="3854879"/>
            <a:ext cx="2245768" cy="28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9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F83C-B380-4611-B62F-7ACC6252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 of using authentic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8DDB-93F0-4F2E-A1EC-8DA6EC1F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 fontScale="77500" lnSpcReduction="20000"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According to Brinton (1991), authentic materials connect the language classroom and the outside world.</a:t>
            </a:r>
          </a:p>
          <a:p>
            <a:endParaRPr lang="en-CA" dirty="0"/>
          </a:p>
          <a:p>
            <a:r>
              <a:rPr lang="en-CA" dirty="0"/>
              <a:t>Students are exposed to language they are likely to encounter.</a:t>
            </a:r>
          </a:p>
          <a:p>
            <a:endParaRPr lang="en-CA" dirty="0"/>
          </a:p>
          <a:p>
            <a:r>
              <a:rPr lang="en-CA" dirty="0" err="1"/>
              <a:t>Gebhard</a:t>
            </a:r>
            <a:r>
              <a:rPr lang="en-CA" dirty="0"/>
              <a:t> (1996) sees authentic materials as a way to contextualize language learning. When lessons are centered on comprehending a menu or a TV weather report, students tend to focus more on content and meaning rather than the language itself. </a:t>
            </a:r>
          </a:p>
          <a:p>
            <a:endParaRPr lang="en-CA" dirty="0"/>
          </a:p>
          <a:p>
            <a:r>
              <a:rPr lang="en-CA" dirty="0"/>
              <a:t>Another advantage is that it increases the motivation to learn in students and it increases the interest in the subject matter.</a:t>
            </a:r>
          </a:p>
          <a:p>
            <a:endParaRPr lang="en-CA" dirty="0"/>
          </a:p>
          <a:p>
            <a:r>
              <a:rPr lang="en-CA" dirty="0"/>
              <a:t>Students become more confident when they work with authentic materials, and they increase their understanding in the practical side of this use in the real world.</a:t>
            </a:r>
          </a:p>
        </p:txBody>
      </p:sp>
    </p:spTree>
    <p:extLst>
      <p:ext uri="{BB962C8B-B14F-4D97-AF65-F5344CB8AC3E}">
        <p14:creationId xmlns:p14="http://schemas.microsoft.com/office/powerpoint/2010/main" val="234096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CEE1-801C-4820-99D5-17593B47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Disadvantages of using authentic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0212-EC96-423B-A78C-18671707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38629"/>
            <a:ext cx="10058400" cy="4050792"/>
          </a:xfrm>
        </p:spPr>
        <p:txBody>
          <a:bodyPr/>
          <a:lstStyle/>
          <a:p>
            <a:r>
              <a:rPr lang="en-CA" dirty="0"/>
              <a:t>Sometimes difficult to find authentic texts in a country where English is a foreign language.</a:t>
            </a:r>
          </a:p>
          <a:p>
            <a:endParaRPr lang="en-CA" dirty="0"/>
          </a:p>
          <a:p>
            <a:r>
              <a:rPr lang="en-CA" dirty="0"/>
              <a:t>Difficult to choose what authentic material to choose ( Materials from many different countries)</a:t>
            </a:r>
          </a:p>
          <a:p>
            <a:endParaRPr lang="en-CA" dirty="0"/>
          </a:p>
          <a:p>
            <a:r>
              <a:rPr lang="en-CA" dirty="0"/>
              <a:t>Difficult language structure and vocabulary items can pose difficulties for lower level students</a:t>
            </a:r>
          </a:p>
          <a:p>
            <a:endParaRPr lang="en-CA" dirty="0"/>
          </a:p>
          <a:p>
            <a:r>
              <a:rPr lang="en-CA" dirty="0"/>
              <a:t>Teachers have to creative in how to use them</a:t>
            </a:r>
          </a:p>
        </p:txBody>
      </p:sp>
    </p:spTree>
    <p:extLst>
      <p:ext uri="{BB962C8B-B14F-4D97-AF65-F5344CB8AC3E}">
        <p14:creationId xmlns:p14="http://schemas.microsoft.com/office/powerpoint/2010/main" val="184106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E75-B010-4606-89DB-C4067A75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 for using Authentic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7C83-1DB3-4D78-B190-E8590A02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052434"/>
            <a:ext cx="10058400" cy="2849602"/>
          </a:xfrm>
        </p:spPr>
        <p:txBody>
          <a:bodyPr/>
          <a:lstStyle/>
          <a:p>
            <a:r>
              <a:rPr lang="en-CA" dirty="0"/>
              <a:t>Choose your material carefully considering learners’ age, level, purpose</a:t>
            </a:r>
          </a:p>
          <a:p>
            <a:r>
              <a:rPr lang="en-CA" dirty="0"/>
              <a:t>Select engaging topics according to learners’ interests </a:t>
            </a:r>
          </a:p>
          <a:p>
            <a:r>
              <a:rPr lang="en-CA" dirty="0"/>
              <a:t>Plan activities that provide necessary pedagogical support </a:t>
            </a:r>
          </a:p>
          <a:p>
            <a:r>
              <a:rPr lang="en-CA" dirty="0"/>
              <a:t>Grade the task based on learners’ level </a:t>
            </a:r>
          </a:p>
          <a:p>
            <a:r>
              <a:rPr lang="en-CA" dirty="0"/>
              <a:t>Consider including different types of tasks or varying difficulty</a:t>
            </a:r>
          </a:p>
          <a:p>
            <a:r>
              <a:rPr lang="en-CA" dirty="0"/>
              <a:t>Choose materials that reflect English varieties they are likely </a:t>
            </a:r>
            <a:r>
              <a:rPr lang="en-CA"/>
              <a:t>to encounter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862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CA1E-3B7E-4553-8AFC-B0A7C6F3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It’s not all or nothing….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599F-3BE4-4214-B6CC-64AF32E5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Regular classroom instructions with a course book should be accompanied by using authentic materials.</a:t>
            </a:r>
          </a:p>
        </p:txBody>
      </p:sp>
    </p:spTree>
    <p:extLst>
      <p:ext uri="{BB962C8B-B14F-4D97-AF65-F5344CB8AC3E}">
        <p14:creationId xmlns:p14="http://schemas.microsoft.com/office/powerpoint/2010/main" val="303460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A5B8-FA10-4917-9B0D-B4DF1BFB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Assessing the usefulness and appropriateness of authentic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5DA6-26EE-4AA6-B3FD-E5CDC6E2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26" y="2093976"/>
            <a:ext cx="526445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Difficulty : </a:t>
            </a:r>
          </a:p>
          <a:p>
            <a:pPr lvl="1"/>
            <a:r>
              <a:rPr lang="en-CA" dirty="0"/>
              <a:t>Is the material too easy/difficult for the students?</a:t>
            </a:r>
          </a:p>
          <a:p>
            <a:pPr lvl="1"/>
            <a:r>
              <a:rPr lang="en-CA" dirty="0"/>
              <a:t>Is it structurally too demanding/complex?</a:t>
            </a:r>
          </a:p>
          <a:p>
            <a:pPr lvl="1"/>
            <a:r>
              <a:rPr lang="en-CA" dirty="0"/>
              <a:t>How much new vocabulary does it contain?</a:t>
            </a:r>
          </a:p>
          <a:p>
            <a:pPr marL="274320" lvl="1" indent="0">
              <a:buNone/>
            </a:pPr>
            <a:endParaRPr lang="en-CA" dirty="0"/>
          </a:p>
          <a:p>
            <a:r>
              <a:rPr lang="en-CA" dirty="0"/>
              <a:t>Presentation:</a:t>
            </a:r>
          </a:p>
          <a:p>
            <a:pPr lvl="1"/>
            <a:r>
              <a:rPr lang="en-CA" dirty="0"/>
              <a:t> Is it “attractive”?</a:t>
            </a:r>
          </a:p>
          <a:p>
            <a:pPr lvl="1"/>
            <a:r>
              <a:rPr lang="en-CA" dirty="0"/>
              <a:t>Is it non-intimidating?  </a:t>
            </a:r>
          </a:p>
          <a:p>
            <a:pPr lvl="1"/>
            <a:r>
              <a:rPr lang="en-CA" dirty="0"/>
              <a:t>Does it grab the student’s attention?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1A4720-ECD4-4FFF-B07E-854345D307A6}"/>
              </a:ext>
            </a:extLst>
          </p:cNvPr>
          <p:cNvSpPr txBox="1">
            <a:spLocks/>
          </p:cNvSpPr>
          <p:nvPr/>
        </p:nvSpPr>
        <p:spPr>
          <a:xfrm>
            <a:off x="1222248" y="2273808"/>
            <a:ext cx="526445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Suitability of Content: </a:t>
            </a:r>
          </a:p>
          <a:p>
            <a:pPr lvl="1"/>
            <a:r>
              <a:rPr lang="en-CA" dirty="0"/>
              <a:t>Does the content interest the students?</a:t>
            </a:r>
          </a:p>
          <a:p>
            <a:pPr lvl="1"/>
            <a:r>
              <a:rPr lang="en-CA" dirty="0"/>
              <a:t>Is it relevant to the students’ needs?</a:t>
            </a:r>
          </a:p>
          <a:p>
            <a:pPr lvl="1"/>
            <a:r>
              <a:rPr lang="en-CA" dirty="0"/>
              <a:t>Does it represent the type of material that the students will use outside of the classroom? </a:t>
            </a:r>
          </a:p>
          <a:p>
            <a:pPr lvl="1"/>
            <a:endParaRPr lang="en-CA" dirty="0"/>
          </a:p>
          <a:p>
            <a:r>
              <a:rPr lang="en-CA" dirty="0"/>
              <a:t>Usefulness: </a:t>
            </a:r>
          </a:p>
          <a:p>
            <a:pPr lvl="1"/>
            <a:r>
              <a:rPr lang="en-CA" dirty="0"/>
              <a:t>Can the content be used for my teaching purposes/objectives? </a:t>
            </a:r>
          </a:p>
          <a:p>
            <a:pPr lvl="1"/>
            <a:r>
              <a:rPr lang="en-CA" dirty="0"/>
              <a:t>Will the material be useful to my students?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5768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13AB-3679-480E-B14B-9686BD37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DC1C-B3AC-4649-9A31-E209F5D6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Printed materials: newspapers, magazines, fliers, books, restaurant menus, recipes, manuals, food labels, TV guides, comics </a:t>
            </a:r>
          </a:p>
          <a:p>
            <a:endParaRPr lang="en-CA" dirty="0"/>
          </a:p>
          <a:p>
            <a:r>
              <a:rPr lang="en-CA" dirty="0"/>
              <a:t>Auditory materials: radio news, songs, phone messages, podcasts </a:t>
            </a:r>
          </a:p>
          <a:p>
            <a:endParaRPr lang="en-CA" dirty="0"/>
          </a:p>
          <a:p>
            <a:r>
              <a:rPr lang="en-CA" dirty="0"/>
              <a:t>Visual materials: posters, street signs, postcards </a:t>
            </a:r>
          </a:p>
          <a:p>
            <a:endParaRPr lang="en-CA" dirty="0"/>
          </a:p>
          <a:p>
            <a:r>
              <a:rPr lang="en-CA" dirty="0"/>
              <a:t>Audio visual materials: films, commercial advertisements, documentaries, music video clips, television programs, video tutorials </a:t>
            </a:r>
          </a:p>
          <a:p>
            <a:endParaRPr lang="en-CA" dirty="0"/>
          </a:p>
          <a:p>
            <a:r>
              <a:rPr lang="en-CA" dirty="0"/>
              <a:t>Online materials: websites, blogs, social networking sites, games, etc.</a:t>
            </a:r>
          </a:p>
        </p:txBody>
      </p:sp>
    </p:spTree>
    <p:extLst>
      <p:ext uri="{BB962C8B-B14F-4D97-AF65-F5344CB8AC3E}">
        <p14:creationId xmlns:p14="http://schemas.microsoft.com/office/powerpoint/2010/main" val="201921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EDEF-8172-4394-913C-0CBDCF6D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336C-5F02-49C3-9237-1A1B9BBA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80" y="3759848"/>
            <a:ext cx="5026152" cy="1004177"/>
          </a:xfrm>
        </p:spPr>
        <p:txBody>
          <a:bodyPr/>
          <a:lstStyle/>
          <a:p>
            <a:r>
              <a:rPr lang="en-CA" dirty="0"/>
              <a:t>List as many English language teaching materials as you can think of! </a:t>
            </a:r>
          </a:p>
        </p:txBody>
      </p:sp>
      <p:pic>
        <p:nvPicPr>
          <p:cNvPr id="1026" name="Picture 2" descr="Image result for brainstorm empty">
            <a:extLst>
              <a:ext uri="{FF2B5EF4-FFF2-40B4-BE49-F238E27FC236}">
                <a16:creationId xmlns:a16="http://schemas.microsoft.com/office/drawing/2014/main" id="{66433AAB-319F-44F6-A68E-CC4093D0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07" y="1499885"/>
            <a:ext cx="6198755" cy="45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6DD1B-92C1-4063-A582-E654E4A9DD3E}"/>
              </a:ext>
            </a:extLst>
          </p:cNvPr>
          <p:cNvSpPr txBox="1"/>
          <p:nvPr/>
        </p:nvSpPr>
        <p:spPr>
          <a:xfrm>
            <a:off x="7796066" y="3636737"/>
            <a:ext cx="1878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/>
              <a:t>ELT Materials</a:t>
            </a:r>
          </a:p>
        </p:txBody>
      </p:sp>
    </p:spTree>
    <p:extLst>
      <p:ext uri="{BB962C8B-B14F-4D97-AF65-F5344CB8AC3E}">
        <p14:creationId xmlns:p14="http://schemas.microsoft.com/office/powerpoint/2010/main" val="83551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F4A18-45EC-4C86-B251-E7C88CF6E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job of developing materials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E5261B-4E1C-4B37-BCC4-0D9023FD9D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86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4B37-1FEB-435B-BEC8-0FD08A52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Matters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7DF6E-B829-4398-BC5D-4A8F8D3F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Copyright, Creative Commons, Fair Use</a:t>
            </a:r>
          </a:p>
          <a:p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https://practicaledtech.com/2020/05/26/updated-a-guide-to-finding-media-for-classroom-projects/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3"/>
              </a:rPr>
              <a:t>https://www.copyright.gov/fair-use/more-info.html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4"/>
              </a:rPr>
              <a:t>https://www.photosforclass.com/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89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E470-FED3-4F86-A6D0-623B0166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Creative Commons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A5C8-6033-4B50-BBF0-A9023ECC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 voluntary licensing that artists, musicians, photographers, videographers, and writers can apply to their works</a:t>
            </a:r>
          </a:p>
        </p:txBody>
      </p:sp>
    </p:spTree>
    <p:extLst>
      <p:ext uri="{BB962C8B-B14F-4D97-AF65-F5344CB8AC3E}">
        <p14:creationId xmlns:p14="http://schemas.microsoft.com/office/powerpoint/2010/main" val="427821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9B08-0B8E-414D-BEE9-74E58470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Use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63EC-0BFD-4500-AC10-CCE0401A2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Fair use is a legal doctrine that promotes freedom of expression by permitting the unlicensed use of copyright-protected works in certain circumstances. </a:t>
            </a:r>
          </a:p>
          <a:p>
            <a:endParaRPr lang="en-CA" dirty="0"/>
          </a:p>
          <a:p>
            <a:r>
              <a:rPr lang="en-CA" dirty="0"/>
              <a:t>criticism, comment, news reporting, teaching, scholarship, and research are activities that may qualify as fair use. </a:t>
            </a:r>
          </a:p>
        </p:txBody>
      </p:sp>
    </p:spTree>
    <p:extLst>
      <p:ext uri="{BB962C8B-B14F-4D97-AF65-F5344CB8AC3E}">
        <p14:creationId xmlns:p14="http://schemas.microsoft.com/office/powerpoint/2010/main" val="150168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1493-3574-4352-BEC7-976C8D35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5B3B-58B7-45FC-B86B-F83AD0BF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  <a:p>
            <a:r>
              <a:rPr lang="en-CA" dirty="0"/>
              <a:t>Brinton, D.M. (1991). The use of media in language teaching. In M. </a:t>
            </a:r>
            <a:r>
              <a:rPr lang="en-CA" dirty="0" err="1"/>
              <a:t>Celce</a:t>
            </a:r>
            <a:r>
              <a:rPr lang="en-CA" dirty="0"/>
              <a:t>-Murcia (ed.), Teaching English as a Second or Foreign Language, Boston: </a:t>
            </a:r>
            <a:r>
              <a:rPr lang="en-CA" dirty="0" err="1"/>
              <a:t>Heinle</a:t>
            </a:r>
            <a:r>
              <a:rPr lang="en-CA" dirty="0"/>
              <a:t> and </a:t>
            </a:r>
            <a:r>
              <a:rPr lang="en-CA" dirty="0" err="1"/>
              <a:t>Heinle</a:t>
            </a:r>
            <a:r>
              <a:rPr lang="en-CA" dirty="0"/>
              <a:t> Publishers.</a:t>
            </a:r>
          </a:p>
          <a:p>
            <a:endParaRPr lang="en-CA" dirty="0"/>
          </a:p>
          <a:p>
            <a:r>
              <a:rPr lang="en-CA" dirty="0" err="1"/>
              <a:t>Gebhard</a:t>
            </a:r>
            <a:r>
              <a:rPr lang="en-CA" dirty="0"/>
              <a:t>, J.G. (1996). Teaching English as a Foreign Language: A Teacher Self-Development and Methodology Guide. Ann Arbor: The University of Michigan Press.</a:t>
            </a:r>
          </a:p>
          <a:p>
            <a:endParaRPr lang="en-CA" dirty="0"/>
          </a:p>
          <a:p>
            <a:r>
              <a:rPr lang="en-CA" dirty="0"/>
              <a:t>Tomlinson, B. (Ed.) (2008). English language learning materials: A critical review. London: Continuum. </a:t>
            </a:r>
          </a:p>
          <a:p>
            <a:endParaRPr lang="en-CA" dirty="0"/>
          </a:p>
          <a:p>
            <a:r>
              <a:rPr lang="en-CA" dirty="0"/>
              <a:t>Tomlinson, B. (Ed.) (2011). Materials development in language teaching. Cambridge: Cambridge University Press.   </a:t>
            </a:r>
          </a:p>
          <a:p>
            <a:endParaRPr lang="en-CA" dirty="0"/>
          </a:p>
          <a:p>
            <a:r>
              <a:rPr lang="en-CA" dirty="0"/>
              <a:t>Tomlinson, B. (Ed.) (2013). Developing materials for language teaching (2nd ed.). London: Bloomsbury.</a:t>
            </a:r>
          </a:p>
        </p:txBody>
      </p:sp>
    </p:spTree>
    <p:extLst>
      <p:ext uri="{BB962C8B-B14F-4D97-AF65-F5344CB8AC3E}">
        <p14:creationId xmlns:p14="http://schemas.microsoft.com/office/powerpoint/2010/main" val="331569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94EC-2F76-4871-890F-DA417744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87C8-6F0A-4D3C-904D-D7C1D6C8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term materials can apply to virtually anything that a teacher uses to help the teaching process in the classroom.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52AD6-57A0-48C5-B501-E4E8A554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27" y="4008121"/>
            <a:ext cx="3467004" cy="1943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66E0C-954D-4BE2-A760-206711B97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51" y="4392168"/>
            <a:ext cx="1777125" cy="198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716F1-A35B-49F2-8A0A-73172027F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14774" r="7077" b="13394"/>
          <a:stretch/>
        </p:blipFill>
        <p:spPr>
          <a:xfrm>
            <a:off x="8883325" y="3723900"/>
            <a:ext cx="1994991" cy="2677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DBE09-ECA3-447C-9C91-5EC9CB88AC5A}"/>
              </a:ext>
            </a:extLst>
          </p:cNvPr>
          <p:cNvSpPr/>
          <p:nvPr/>
        </p:nvSpPr>
        <p:spPr>
          <a:xfrm>
            <a:off x="885120" y="3466823"/>
            <a:ext cx="10421759" cy="3025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7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DD7B-4A43-4770-9FB1-D8014759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328D6-3B37-4403-9A7A-BD5147B5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1792"/>
          </a:xfrm>
        </p:spPr>
        <p:txBody>
          <a:bodyPr/>
          <a:lstStyle/>
          <a:p>
            <a:r>
              <a:rPr lang="en-CA" dirty="0"/>
              <a:t>Print Materials</a:t>
            </a:r>
          </a:p>
          <a:p>
            <a:pPr lvl="1"/>
            <a:r>
              <a:rPr lang="en-CA" dirty="0"/>
              <a:t>books, workbooks, worksheets , or readers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Non-print Materials</a:t>
            </a:r>
          </a:p>
          <a:p>
            <a:pPr lvl="1"/>
            <a:r>
              <a:rPr lang="en-CA" dirty="0"/>
              <a:t>materials needed to do activities (i.e. dice, personal whiteboards, construction paper, glue, tape, colored pens etc.)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Digital materials</a:t>
            </a:r>
          </a:p>
          <a:p>
            <a:pPr lvl="1"/>
            <a:r>
              <a:rPr lang="en-CA" dirty="0"/>
              <a:t>Online quizzes, games, worksheets, audio materials, videos, computer-based presentation materials (PPT, Prezi).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984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CCB0-20FF-4C4A-A1BE-A755E25A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materials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E5E5-4DFE-492F-A6D7-42D7DC0E4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Materials development is both a field of research and a hands on task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Field of Research: </a:t>
            </a:r>
          </a:p>
          <a:p>
            <a:pPr lvl="2"/>
            <a:r>
              <a:rPr lang="en-CA" dirty="0"/>
              <a:t>Involves the critical examination of the principles and procedures of the design, implementation and evaluation of language teaching material. Understanding what works and what doesn’t and why. 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Hand on Task:</a:t>
            </a:r>
          </a:p>
          <a:p>
            <a:pPr lvl="2"/>
            <a:r>
              <a:rPr lang="en-CA" dirty="0"/>
              <a:t> Involves production, evaluation and adaptation of language teaching materials.  Application of what we know works and doesn’t work (research based materials). 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For more informant see Tomlinson (2008, 2011, 2013 )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480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C9C1-0272-4094-A9BF-AC7607B2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F7D0-AC54-4677-88E7-BB29370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886452"/>
            <a:ext cx="4165600" cy="181762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en-CA" dirty="0"/>
          </a:p>
          <a:p>
            <a:pPr lvl="1">
              <a:spcBef>
                <a:spcPts val="1200"/>
              </a:spcBef>
            </a:pPr>
            <a:r>
              <a:rPr lang="en-CA" sz="2200" dirty="0"/>
              <a:t>Examining how materials are developed</a:t>
            </a:r>
          </a:p>
          <a:p>
            <a:pPr lvl="1">
              <a:spcBef>
                <a:spcPts val="1200"/>
              </a:spcBef>
            </a:pPr>
            <a:r>
              <a:rPr lang="en-CA" sz="2200" dirty="0"/>
              <a:t>Examining how materials are used</a:t>
            </a:r>
          </a:p>
          <a:p>
            <a:pPr lvl="1">
              <a:spcBef>
                <a:spcPts val="1200"/>
              </a:spcBef>
            </a:pPr>
            <a:r>
              <a:rPr lang="en-CA" sz="2200" dirty="0"/>
              <a:t>Examining the design of materials</a:t>
            </a:r>
          </a:p>
          <a:p>
            <a:pPr lvl="1">
              <a:spcBef>
                <a:spcPts val="1200"/>
              </a:spcBef>
            </a:pPr>
            <a:r>
              <a:rPr lang="en-CA" sz="2200" dirty="0"/>
              <a:t>Examining students’ perception of the materials that are being used </a:t>
            </a:r>
          </a:p>
          <a:p>
            <a:pPr lvl="1"/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F59A0-21DD-4551-8420-75CC638FCE42}"/>
              </a:ext>
            </a:extLst>
          </p:cNvPr>
          <p:cNvSpPr txBox="1">
            <a:spLocks/>
          </p:cNvSpPr>
          <p:nvPr/>
        </p:nvSpPr>
        <p:spPr>
          <a:xfrm>
            <a:off x="5822696" y="5040376"/>
            <a:ext cx="2775204" cy="181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1FF560-F33B-4CBB-A2FC-8258921D337E}"/>
              </a:ext>
            </a:extLst>
          </p:cNvPr>
          <p:cNvGraphicFramePr>
            <a:graphicFrameLocks noGrp="1"/>
          </p:cNvGraphicFramePr>
          <p:nvPr/>
        </p:nvGraphicFramePr>
        <p:xfrm>
          <a:off x="915670" y="173253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900">
                  <a:extLst>
                    <a:ext uri="{9D8B030D-6E8A-4147-A177-3AD203B41FA5}">
                      <a16:colId xmlns:a16="http://schemas.microsoft.com/office/drawing/2014/main" val="1058550526"/>
                    </a:ext>
                  </a:extLst>
                </a:gridCol>
                <a:gridCol w="4102100">
                  <a:extLst>
                    <a:ext uri="{9D8B030D-6E8A-4147-A177-3AD203B41FA5}">
                      <a16:colId xmlns:a16="http://schemas.microsoft.com/office/drawing/2014/main" val="273934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Research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Hands-on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2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575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8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42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80930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B958D4-F181-465D-8EF1-46861E8FA512}"/>
              </a:ext>
            </a:extLst>
          </p:cNvPr>
          <p:cNvSpPr txBox="1">
            <a:spLocks/>
          </p:cNvSpPr>
          <p:nvPr/>
        </p:nvSpPr>
        <p:spPr>
          <a:xfrm>
            <a:off x="4927600" y="4886452"/>
            <a:ext cx="4116070" cy="18176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 dirty="0"/>
          </a:p>
          <a:p>
            <a:r>
              <a:rPr lang="en-CA" sz="1400" dirty="0"/>
              <a:t>Creating your own materials</a:t>
            </a:r>
          </a:p>
          <a:p>
            <a:r>
              <a:rPr lang="en-CA" sz="1400" dirty="0"/>
              <a:t>Working on a materials development team</a:t>
            </a:r>
          </a:p>
          <a:p>
            <a:r>
              <a:rPr lang="en-CA" sz="1400" dirty="0"/>
              <a:t>Making your own PPTs for class</a:t>
            </a:r>
          </a:p>
          <a:p>
            <a:pPr lvl="1">
              <a:spcBef>
                <a:spcPts val="1200"/>
              </a:spcBef>
            </a:pPr>
            <a:endParaRPr lang="en-CA" sz="1400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920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8ED31-59E4-4CD0-9BCB-AA2BC7B51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Authentic vs non authentic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807002-AB42-42F5-94D8-9FF937D61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15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D5E9F3-5549-4731-B155-66AB3C6A0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4" t="30533" r="54454" b="22182"/>
          <a:stretch/>
        </p:blipFill>
        <p:spPr>
          <a:xfrm>
            <a:off x="615141" y="58825"/>
            <a:ext cx="5114441" cy="6740350"/>
          </a:xfrm>
          <a:prstGeom prst="rect">
            <a:avLst/>
          </a:prstGeom>
        </p:spPr>
      </p:pic>
      <p:pic>
        <p:nvPicPr>
          <p:cNvPr id="2052" name="Picture 4" descr="Image result for ESL graded text">
            <a:extLst>
              <a:ext uri="{FF2B5EF4-FFF2-40B4-BE49-F238E27FC236}">
                <a16:creationId xmlns:a16="http://schemas.microsoft.com/office/drawing/2014/main" id="{5BB1DA0E-93CF-44E6-B8F4-0113D4A1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303"/>
            <a:ext cx="5114441" cy="65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D325-2099-4CA3-B3D4-4BF325D3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EB747-8FB7-477F-A89E-933469EA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7C70F-F531-4F1F-8011-D3ADBCF00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2" t="29249" r="18202" b="25298"/>
          <a:stretch/>
        </p:blipFill>
        <p:spPr>
          <a:xfrm>
            <a:off x="4951658" y="1150160"/>
            <a:ext cx="6170494" cy="4557680"/>
          </a:xfrm>
          <a:prstGeom prst="rect">
            <a:avLst/>
          </a:prstGeom>
        </p:spPr>
      </p:pic>
      <p:pic>
        <p:nvPicPr>
          <p:cNvPr id="3074" name="Picture 2" descr="Image result for esl menu">
            <a:extLst>
              <a:ext uri="{FF2B5EF4-FFF2-40B4-BE49-F238E27FC236}">
                <a16:creationId xmlns:a16="http://schemas.microsoft.com/office/drawing/2014/main" id="{F169309F-FF14-4717-BBA8-CB25431E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4" y="304920"/>
            <a:ext cx="436483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75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118</TotalTime>
  <Words>1176</Words>
  <Application>Microsoft Office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Rockwell</vt:lpstr>
      <vt:lpstr>Rockwell Condensed</vt:lpstr>
      <vt:lpstr>Wingdings</vt:lpstr>
      <vt:lpstr>Wood Type</vt:lpstr>
      <vt:lpstr>ELT materials development</vt:lpstr>
      <vt:lpstr>Getting started</vt:lpstr>
      <vt:lpstr>materials</vt:lpstr>
      <vt:lpstr>Types of materials</vt:lpstr>
      <vt:lpstr>What is materials development</vt:lpstr>
      <vt:lpstr>Your experience</vt:lpstr>
      <vt:lpstr>Authentic vs non authentic</vt:lpstr>
      <vt:lpstr>PowerPoint Presentation</vt:lpstr>
      <vt:lpstr>PowerPoint Presentation</vt:lpstr>
      <vt:lpstr>Authentic vs Non authentic</vt:lpstr>
      <vt:lpstr>Task: sort the following into authentic and non authentic materials</vt:lpstr>
      <vt:lpstr>Experience of language in use</vt:lpstr>
      <vt:lpstr>Benefits and drawbacks</vt:lpstr>
      <vt:lpstr>Advantages of using authentic material</vt:lpstr>
      <vt:lpstr>Disadvantages of using authentic material</vt:lpstr>
      <vt:lpstr>Tips for using Authentic materials</vt:lpstr>
      <vt:lpstr>It’s not all or nothing…. </vt:lpstr>
      <vt:lpstr>Assessing the usefulness and appropriateness of authentic materials</vt:lpstr>
      <vt:lpstr>Authentic Materials</vt:lpstr>
      <vt:lpstr>The job of developing materials</vt:lpstr>
      <vt:lpstr>Legal Matters</vt:lpstr>
      <vt:lpstr>Creative Commons</vt:lpstr>
      <vt:lpstr>Fair Use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 materials development</dc:title>
  <dc:creator>Whitehead, George E.K. (Prof.)</dc:creator>
  <cp:lastModifiedBy>Reviewer</cp:lastModifiedBy>
  <cp:revision>36</cp:revision>
  <dcterms:created xsi:type="dcterms:W3CDTF">2018-01-30T07:08:29Z</dcterms:created>
  <dcterms:modified xsi:type="dcterms:W3CDTF">2022-09-01T08:47:54Z</dcterms:modified>
</cp:coreProperties>
</file>