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6" r:id="rId1"/>
  </p:sldMasterIdLst>
  <p:sldIdLst>
    <p:sldId id="256" r:id="rId2"/>
    <p:sldId id="263" r:id="rId3"/>
    <p:sldId id="264" r:id="rId4"/>
    <p:sldId id="271" r:id="rId5"/>
    <p:sldId id="265" r:id="rId6"/>
    <p:sldId id="267" r:id="rId7"/>
    <p:sldId id="268" r:id="rId8"/>
    <p:sldId id="269" r:id="rId9"/>
    <p:sldId id="270" r:id="rId10"/>
    <p:sldId id="272" r:id="rId11"/>
    <p:sldId id="27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14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8/29/2018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1428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453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952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8/29/2018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04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8/29/2018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6572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8/29/2018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266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8/29/2018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645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8/29/2018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403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8/29/2018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490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8/29/2018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7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8/29/2018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918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09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Prof.gwhitehead@igse.ac.kr" TargetMode="External"/><Relationship Id="rId2" Type="http://schemas.openxmlformats.org/officeDocument/2006/relationships/hyperlink" Target="mailto:Prof.gwhitehead@weebly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8CD70-7479-4F0B-A6EB-A461797E71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ELT &amp; Vocabulary Learning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36CD8D-7E2F-4D98-A8C8-5E2A1940BA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Course Introduction</a:t>
            </a:r>
          </a:p>
        </p:txBody>
      </p:sp>
    </p:spTree>
    <p:extLst>
      <p:ext uri="{BB962C8B-B14F-4D97-AF65-F5344CB8AC3E}">
        <p14:creationId xmlns:p14="http://schemas.microsoft.com/office/powerpoint/2010/main" val="143656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80D99-CA76-4AEE-8601-E7C7A5C59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Details and Information &amp; Course Materials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4C7BC-23A3-4C5B-A64E-E9EA7A5D5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3329357"/>
            <a:ext cx="5340096" cy="1382627"/>
          </a:xfrm>
        </p:spPr>
        <p:txBody>
          <a:bodyPr/>
          <a:lstStyle/>
          <a:p>
            <a:r>
              <a:rPr lang="en-CA" dirty="0">
                <a:solidFill>
                  <a:schemeClr val="accent2"/>
                </a:solidFill>
                <a:hlinkClick r:id="rId2"/>
              </a:rPr>
              <a:t>Website: profgwhitehead@weebly.com</a:t>
            </a:r>
            <a:endParaRPr lang="en-CA" dirty="0">
              <a:solidFill>
                <a:schemeClr val="accent2"/>
              </a:solidFill>
            </a:endParaRPr>
          </a:p>
          <a:p>
            <a:endParaRPr lang="en-CA" dirty="0">
              <a:solidFill>
                <a:schemeClr val="accent2"/>
              </a:solidFill>
            </a:endParaRPr>
          </a:p>
          <a:p>
            <a:r>
              <a:rPr lang="en-CA" dirty="0">
                <a:solidFill>
                  <a:schemeClr val="accent2"/>
                </a:solidFill>
                <a:hlinkClick r:id="rId3"/>
              </a:rPr>
              <a:t>Email: prof.gwhitehead@igse.ac.kr</a:t>
            </a:r>
            <a:endParaRPr lang="en-CA" dirty="0">
              <a:solidFill>
                <a:schemeClr val="accent2"/>
              </a:solidFill>
            </a:endParaRPr>
          </a:p>
          <a:p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98EA80-C2EC-477C-831F-E6D5AFDB49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36" y="2934635"/>
            <a:ext cx="2172072" cy="217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345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E9FD9-25C3-4AE5-8A91-6C21B7015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Needs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A687C-6446-45BC-B482-ED66CA79D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Why are you taking this course?</a:t>
            </a:r>
          </a:p>
          <a:p>
            <a:endParaRPr lang="en-CA" dirty="0"/>
          </a:p>
          <a:p>
            <a:r>
              <a:rPr lang="en-CA" dirty="0"/>
              <a:t>What do you expect from this course?</a:t>
            </a:r>
          </a:p>
          <a:p>
            <a:endParaRPr lang="en-CA" dirty="0"/>
          </a:p>
          <a:p>
            <a:r>
              <a:rPr lang="en-CA" dirty="0"/>
              <a:t>Are there any additional topics you would like included in this course?</a:t>
            </a:r>
          </a:p>
          <a:p>
            <a:endParaRPr lang="en-CA" dirty="0"/>
          </a:p>
          <a:p>
            <a:r>
              <a:rPr lang="en-CA" dirty="0"/>
              <a:t>Are there any topics that are planned that you would rather not cover? Can you explain why?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5607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9749B24-9555-487B-8045-CD0743A910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Course overview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2239E1F-1A38-4F5B-9D2C-DF3E905FA5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Aims, Content, Schedule, Evaluation</a:t>
            </a:r>
          </a:p>
        </p:txBody>
      </p:sp>
    </p:spTree>
    <p:extLst>
      <p:ext uri="{BB962C8B-B14F-4D97-AF65-F5344CB8AC3E}">
        <p14:creationId xmlns:p14="http://schemas.microsoft.com/office/powerpoint/2010/main" val="603336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CFBFD-B8A0-4431-8DAC-6459F6245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By the end of this course you will have…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644A0-0008-4039-A675-11593EBF4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821750"/>
          </a:xfrm>
        </p:spPr>
        <p:txBody>
          <a:bodyPr>
            <a:normAutofit/>
          </a:bodyPr>
          <a:lstStyle/>
          <a:p>
            <a:endParaRPr lang="en-CA" dirty="0"/>
          </a:p>
          <a:p>
            <a:pPr lvl="1"/>
            <a:r>
              <a:rPr lang="en-US" dirty="0"/>
              <a:t>gained a richer understanding of critical aspects of teaching &amp; learning vocabulary.</a:t>
            </a:r>
          </a:p>
          <a:p>
            <a:pPr lvl="1"/>
            <a:endParaRPr lang="en-CA" sz="1200" dirty="0"/>
          </a:p>
          <a:p>
            <a:pPr lvl="1"/>
            <a:r>
              <a:rPr lang="en-US" dirty="0"/>
              <a:t>increased their understanding of different approaches to teaching vocabulary.</a:t>
            </a:r>
          </a:p>
          <a:p>
            <a:pPr lvl="1"/>
            <a:endParaRPr lang="en-CA" sz="1200" dirty="0"/>
          </a:p>
          <a:p>
            <a:pPr lvl="1"/>
            <a:r>
              <a:rPr lang="en-US" dirty="0"/>
              <a:t>developed their ability to effectively and efficiently teach vocabulary.</a:t>
            </a:r>
          </a:p>
          <a:p>
            <a:pPr lvl="1"/>
            <a:endParaRPr lang="en-CA" sz="1200" dirty="0"/>
          </a:p>
          <a:p>
            <a:pPr lvl="1"/>
            <a:r>
              <a:rPr lang="en-US" dirty="0"/>
              <a:t>developed their ability to critically appraise vocabulary teaching and learning.</a:t>
            </a:r>
            <a:endParaRPr lang="en-CA" sz="12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17774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51126-6CB7-45EF-9DE4-7ADC6CEC2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Course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E0181-D65D-4A0A-A71A-FD1F7998A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618" y="2664938"/>
            <a:ext cx="4909252" cy="3883780"/>
          </a:xfrm>
        </p:spPr>
        <p:txBody>
          <a:bodyPr>
            <a:normAutofit lnSpcReduction="10000"/>
          </a:bodyPr>
          <a:lstStyle/>
          <a:p>
            <a:pPr marL="342900" indent="-342900" fontAlgn="ctr">
              <a:buFont typeface="+mj-lt"/>
              <a:buAutoNum type="arabicPeriod"/>
            </a:pPr>
            <a:r>
              <a:rPr lang="en-US" sz="1900" dirty="0"/>
              <a:t>Introduction to </a:t>
            </a:r>
            <a:r>
              <a:rPr lang="en-CA" sz="1900" dirty="0"/>
              <a:t>ELT &amp; Vocabulary Learning</a:t>
            </a:r>
          </a:p>
          <a:p>
            <a:pPr marL="342900" indent="-342900" fontAlgn="ctr">
              <a:buFont typeface="+mj-lt"/>
              <a:buAutoNum type="arabicPeriod"/>
            </a:pPr>
            <a:r>
              <a:rPr lang="en-US" dirty="0"/>
              <a:t>Key considerations in the teaching and learning of vocabulary</a:t>
            </a:r>
          </a:p>
          <a:p>
            <a:pPr marL="342900" indent="-342900" fontAlgn="ctr">
              <a:buFont typeface="+mj-lt"/>
              <a:buAutoNum type="arabicPeriod"/>
            </a:pPr>
            <a:r>
              <a:rPr lang="en-US" dirty="0"/>
              <a:t>Introduction to deductive approaches to vocabulary teaching </a:t>
            </a:r>
          </a:p>
          <a:p>
            <a:pPr marL="342900" indent="-342900" fontAlgn="ctr">
              <a:buFont typeface="+mj-lt"/>
              <a:buAutoNum type="arabicPeriod"/>
            </a:pPr>
            <a:r>
              <a:rPr lang="en-US" dirty="0"/>
              <a:t>Teaching meaning deductively</a:t>
            </a:r>
          </a:p>
          <a:p>
            <a:pPr marL="342900" indent="-342900" fontAlgn="ctr">
              <a:buFont typeface="+mj-lt"/>
              <a:buAutoNum type="arabicPeriod"/>
            </a:pPr>
            <a:r>
              <a:rPr lang="en-US" dirty="0"/>
              <a:t>Concept checking</a:t>
            </a:r>
          </a:p>
          <a:p>
            <a:pPr marL="342900" indent="-342900" fontAlgn="ctr">
              <a:buFont typeface="+mj-lt"/>
              <a:buAutoNum type="arabicPeriod"/>
            </a:pPr>
            <a:r>
              <a:rPr lang="en-US" dirty="0"/>
              <a:t>Introduction to inductive approaches to vocabulary teaching</a:t>
            </a:r>
          </a:p>
          <a:p>
            <a:pPr marL="342900" indent="-342900" fontAlgn="ctr">
              <a:buFont typeface="+mj-lt"/>
              <a:buAutoNum type="arabicPeriod"/>
            </a:pPr>
            <a:r>
              <a:rPr lang="en-US" dirty="0"/>
              <a:t>Inductive approaches to vocabulary teaching</a:t>
            </a:r>
          </a:p>
          <a:p>
            <a:pPr marL="342900" indent="-342900" fontAlgn="ctr">
              <a:buFont typeface="+mj-lt"/>
              <a:buAutoNum type="arabicPeriod"/>
            </a:pPr>
            <a:r>
              <a:rPr lang="en-CA" sz="1900" dirty="0"/>
              <a:t>Mid-term application exam</a:t>
            </a:r>
          </a:p>
          <a:p>
            <a:pPr marL="342900" indent="-342900">
              <a:buFont typeface="+mj-lt"/>
              <a:buAutoNum type="arabicPeriod"/>
            </a:pPr>
            <a:endParaRPr lang="en-CA" dirty="0"/>
          </a:p>
          <a:p>
            <a:pPr marL="342900" indent="-342900">
              <a:buFont typeface="+mj-lt"/>
              <a:buAutoNum type="arabicPeriod"/>
            </a:pPr>
            <a:endParaRPr lang="en-CA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A5A8AB7-6C7D-49ED-8692-3E2FD3CB2036}"/>
              </a:ext>
            </a:extLst>
          </p:cNvPr>
          <p:cNvSpPr txBox="1">
            <a:spLocks/>
          </p:cNvSpPr>
          <p:nvPr/>
        </p:nvSpPr>
        <p:spPr>
          <a:xfrm>
            <a:off x="5620870" y="2664937"/>
            <a:ext cx="4909252" cy="4034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ctr">
              <a:buFont typeface="+mj-lt"/>
              <a:buAutoNum type="arabicPeriod" startAt="9"/>
            </a:pPr>
            <a:r>
              <a:rPr lang="en-US" dirty="0"/>
              <a:t>Vocabulary learning strategies</a:t>
            </a:r>
            <a:endParaRPr lang="en-CA" dirty="0"/>
          </a:p>
          <a:p>
            <a:pPr marL="342900" indent="-342900" fontAlgn="ctr">
              <a:buFont typeface="+mj-lt"/>
              <a:buAutoNum type="arabicPeriod" startAt="9"/>
            </a:pPr>
            <a:r>
              <a:rPr lang="en-US" dirty="0"/>
              <a:t>Vocabulary worksheets, activities, and games</a:t>
            </a:r>
          </a:p>
          <a:p>
            <a:pPr marL="342900" indent="-342900" fontAlgn="ctr">
              <a:buFont typeface="+mj-lt"/>
              <a:buAutoNum type="arabicPeriod" startAt="9"/>
            </a:pPr>
            <a:r>
              <a:rPr lang="en-US" dirty="0"/>
              <a:t>Game and activity fair</a:t>
            </a:r>
          </a:p>
          <a:p>
            <a:pPr marL="342900" indent="-342900" fontAlgn="ctr">
              <a:buFont typeface="+mj-lt"/>
              <a:buAutoNum type="arabicPeriod" startAt="9"/>
            </a:pPr>
            <a:r>
              <a:rPr lang="en-US" dirty="0"/>
              <a:t>Assessing vocabulary</a:t>
            </a:r>
          </a:p>
          <a:p>
            <a:pPr marL="342900" indent="-342900" fontAlgn="ctr">
              <a:buFont typeface="+mj-lt"/>
              <a:buAutoNum type="arabicPeriod" startAt="9"/>
            </a:pPr>
            <a:r>
              <a:rPr lang="en-US" dirty="0"/>
              <a:t>Vocabulary teaching lesson and materials preparation &amp; Consultation time</a:t>
            </a:r>
          </a:p>
          <a:p>
            <a:pPr marL="342900" indent="-342900" fontAlgn="ctr">
              <a:buFont typeface="+mj-lt"/>
              <a:buAutoNum type="arabicPeriod" startAt="9"/>
            </a:pPr>
            <a:r>
              <a:rPr lang="en-CA" dirty="0"/>
              <a:t>Vocabulary teaching DEMO</a:t>
            </a:r>
          </a:p>
          <a:p>
            <a:pPr marL="342900" indent="-342900" fontAlgn="ctr">
              <a:buFont typeface="+mj-lt"/>
              <a:buAutoNum type="arabicPeriod" startAt="9"/>
            </a:pPr>
            <a:r>
              <a:rPr lang="en-CA" dirty="0"/>
              <a:t>Vocabulary teaching DEMO</a:t>
            </a:r>
          </a:p>
          <a:p>
            <a:pPr marL="342900" indent="-342900">
              <a:buFont typeface="+mj-lt"/>
              <a:buAutoNum type="arabicPeriod" startAt="9"/>
            </a:pPr>
            <a:endParaRPr lang="en-CA" dirty="0"/>
          </a:p>
          <a:p>
            <a:pPr marL="342900" indent="-342900">
              <a:buFont typeface="+mj-lt"/>
              <a:buAutoNum type="arabicPeriod" startAt="9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82600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7053E-E65F-416A-BE64-0C6C4B3CF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160FA-E94A-4481-90B2-823A8E130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153412"/>
            <a:ext cx="7729728" cy="4042455"/>
          </a:xfrm>
        </p:spPr>
        <p:txBody>
          <a:bodyPr>
            <a:normAutofit lnSpcReduction="10000"/>
          </a:bodyPr>
          <a:lstStyle/>
          <a:p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come to class with open, positive mind, ready to share and learn with others.</a:t>
            </a:r>
          </a:p>
          <a:p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actively participate in class discussions and activities.</a:t>
            </a:r>
          </a:p>
          <a:p>
            <a:pPr marL="0" indent="0">
              <a:buNone/>
            </a:pPr>
            <a:endParaRPr lang="en-CA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submit assignments on time.</a:t>
            </a:r>
          </a:p>
          <a:p>
            <a:endParaRPr lang="en-CA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professional conduct and communication with the course professor. </a:t>
            </a:r>
          </a:p>
          <a:p>
            <a:pPr lvl="1"/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 in class on time ( or let me know if you will be late OR absent)</a:t>
            </a:r>
          </a:p>
          <a:p>
            <a:pPr lvl="1"/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Make up any material you missed </a:t>
            </a:r>
          </a:p>
          <a:p>
            <a:pPr lvl="1"/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Request homework or assignments for further practice</a:t>
            </a:r>
          </a:p>
          <a:p>
            <a:endParaRPr lang="en-CA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21714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12185-7E3E-4E75-92DA-E1DA9D942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Grading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67F53-F242-4E37-8C2E-DADE8376F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dirty="0"/>
              <a:t>Attendance</a:t>
            </a:r>
            <a:r>
              <a:rPr lang="en-US" dirty="0"/>
              <a:t>					15 points</a:t>
            </a:r>
            <a:endParaRPr lang="en-CA" dirty="0"/>
          </a:p>
          <a:p>
            <a:pPr marL="0" lvl="0" indent="0">
              <a:buNone/>
            </a:pPr>
            <a:r>
              <a:rPr lang="en-US" b="1" dirty="0"/>
              <a:t>Participation, Professionalism, Excellence		</a:t>
            </a:r>
            <a:r>
              <a:rPr lang="en-US" dirty="0"/>
              <a:t>20 points</a:t>
            </a:r>
            <a:endParaRPr lang="en-CA" dirty="0"/>
          </a:p>
          <a:p>
            <a:pPr marL="0" lvl="0" indent="0">
              <a:buNone/>
            </a:pPr>
            <a:r>
              <a:rPr lang="en-CA" b="1" dirty="0"/>
              <a:t>Midterm Application Exam			</a:t>
            </a:r>
            <a:r>
              <a:rPr lang="en-CA" dirty="0"/>
              <a:t>30 points</a:t>
            </a:r>
          </a:p>
          <a:p>
            <a:pPr marL="0" lvl="0" indent="0">
              <a:buNone/>
            </a:pPr>
            <a:r>
              <a:rPr lang="en-US" b="1" dirty="0"/>
              <a:t>Vocabulary Teaching Demo</a:t>
            </a:r>
            <a:r>
              <a:rPr lang="en-US" dirty="0"/>
              <a:t>			35 points </a:t>
            </a:r>
            <a:endParaRPr lang="en-CA" dirty="0"/>
          </a:p>
          <a:p>
            <a:endParaRPr lang="en-CA" dirty="0"/>
          </a:p>
          <a:p>
            <a:pPr marL="0" indent="0">
              <a:buNone/>
            </a:pPr>
            <a:r>
              <a:rPr lang="en-CA" b="1" dirty="0"/>
              <a:t>Total</a:t>
            </a:r>
            <a:r>
              <a:rPr lang="en-CA" dirty="0"/>
              <a:t>						100 points</a:t>
            </a:r>
          </a:p>
        </p:txBody>
      </p:sp>
    </p:spTree>
    <p:extLst>
      <p:ext uri="{BB962C8B-B14F-4D97-AF65-F5344CB8AC3E}">
        <p14:creationId xmlns:p14="http://schemas.microsoft.com/office/powerpoint/2010/main" val="3752886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FE884-6790-499D-B3E5-E794A4124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attendance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1B44A-9A22-4C83-B73B-D68EEF0B4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430" y="3127654"/>
            <a:ext cx="4481636" cy="207380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en-US" dirty="0">
                <a:solidFill>
                  <a:schemeClr val="tx1"/>
                </a:solidFill>
              </a:rPr>
              <a:t>Arriving </a:t>
            </a:r>
            <a:r>
              <a:rPr lang="en-US" b="1" dirty="0">
                <a:solidFill>
                  <a:schemeClr val="tx1"/>
                </a:solidFill>
              </a:rPr>
              <a:t>5 minutes </a:t>
            </a:r>
            <a:r>
              <a:rPr lang="en-US" dirty="0">
                <a:solidFill>
                  <a:schemeClr val="tx1"/>
                </a:solidFill>
              </a:rPr>
              <a:t>or more after the start of class will be marked as </a:t>
            </a:r>
            <a:r>
              <a:rPr lang="en-US" b="1" dirty="0">
                <a:solidFill>
                  <a:schemeClr val="tx1"/>
                </a:solidFill>
              </a:rPr>
              <a:t>late.</a:t>
            </a:r>
          </a:p>
          <a:p>
            <a:pPr marL="0" indent="0" hangingPunc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hangingPunct="0">
              <a:buNone/>
            </a:pPr>
            <a:r>
              <a:rPr lang="en-US" dirty="0">
                <a:solidFill>
                  <a:schemeClr val="tx1"/>
                </a:solidFill>
              </a:rPr>
              <a:t>For </a:t>
            </a:r>
            <a:r>
              <a:rPr lang="en-US" b="1" dirty="0">
                <a:solidFill>
                  <a:schemeClr val="tx1"/>
                </a:solidFill>
              </a:rPr>
              <a:t>each late mark </a:t>
            </a:r>
            <a:r>
              <a:rPr lang="en-US" dirty="0">
                <a:solidFill>
                  <a:schemeClr val="tx1"/>
                </a:solidFill>
              </a:rPr>
              <a:t>you will receive a </a:t>
            </a:r>
            <a:r>
              <a:rPr lang="en-US" b="1" dirty="0">
                <a:solidFill>
                  <a:schemeClr val="tx1"/>
                </a:solidFill>
              </a:rPr>
              <a:t>1 point deduction </a:t>
            </a:r>
            <a:r>
              <a:rPr lang="en-US" dirty="0">
                <a:solidFill>
                  <a:schemeClr val="tx1"/>
                </a:solidFill>
              </a:rPr>
              <a:t>in attendance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4780C5-C2A9-4F70-B544-35310A46FECC}"/>
              </a:ext>
            </a:extLst>
          </p:cNvPr>
          <p:cNvSpPr txBox="1"/>
          <p:nvPr/>
        </p:nvSpPr>
        <p:spPr>
          <a:xfrm>
            <a:off x="2879822" y="2308794"/>
            <a:ext cx="6615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*</a:t>
            </a:r>
            <a:r>
              <a:rPr lang="en-US" dirty="0"/>
              <a:t>Attendance includes being here on time prepared for class. </a:t>
            </a:r>
          </a:p>
          <a:p>
            <a:endParaRPr lang="en-CA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CB0FBB3-4D5A-4E66-AB55-1EAE841BD87A}"/>
              </a:ext>
            </a:extLst>
          </p:cNvPr>
          <p:cNvSpPr txBox="1">
            <a:spLocks/>
          </p:cNvSpPr>
          <p:nvPr/>
        </p:nvSpPr>
        <p:spPr>
          <a:xfrm>
            <a:off x="6419088" y="3145201"/>
            <a:ext cx="4481636" cy="207380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hangingPunc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tx1"/>
                </a:solidFill>
              </a:rPr>
              <a:t>Arriving </a:t>
            </a:r>
            <a:r>
              <a:rPr lang="en-US" b="1" dirty="0">
                <a:solidFill>
                  <a:schemeClr val="tx1"/>
                </a:solidFill>
              </a:rPr>
              <a:t>30 minutes </a:t>
            </a:r>
            <a:r>
              <a:rPr lang="en-US" dirty="0">
                <a:solidFill>
                  <a:schemeClr val="tx1"/>
                </a:solidFill>
              </a:rPr>
              <a:t>or more after the start of class will be marked as </a:t>
            </a:r>
            <a:r>
              <a:rPr lang="en-US" b="1" dirty="0">
                <a:solidFill>
                  <a:schemeClr val="tx1"/>
                </a:solidFill>
              </a:rPr>
              <a:t>absent.</a:t>
            </a:r>
          </a:p>
          <a:p>
            <a:pPr marL="0" indent="0" hangingPunct="0">
              <a:buFont typeface="Arial" panose="020B0604020202020204" pitchFamily="34" charset="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hangingPunc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tx1"/>
                </a:solidFill>
              </a:rPr>
              <a:t>For </a:t>
            </a:r>
            <a:r>
              <a:rPr lang="en-US" b="1" dirty="0">
                <a:solidFill>
                  <a:schemeClr val="tx1"/>
                </a:solidFill>
              </a:rPr>
              <a:t>each absence </a:t>
            </a:r>
            <a:r>
              <a:rPr lang="en-US" dirty="0">
                <a:solidFill>
                  <a:schemeClr val="tx1"/>
                </a:solidFill>
              </a:rPr>
              <a:t>you will receive a </a:t>
            </a:r>
            <a:r>
              <a:rPr lang="en-US" b="1" dirty="0">
                <a:solidFill>
                  <a:schemeClr val="tx1"/>
                </a:solidFill>
              </a:rPr>
              <a:t>2 point deduction </a:t>
            </a:r>
            <a:r>
              <a:rPr lang="en-US" dirty="0">
                <a:solidFill>
                  <a:schemeClr val="tx1"/>
                </a:solidFill>
              </a:rPr>
              <a:t>in attendance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E7254E-B535-4271-B4AA-78A2B1FD54FA}"/>
              </a:ext>
            </a:extLst>
          </p:cNvPr>
          <p:cNvSpPr txBox="1"/>
          <p:nvPr/>
        </p:nvSpPr>
        <p:spPr>
          <a:xfrm>
            <a:off x="945901" y="5670224"/>
            <a:ext cx="6189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*</a:t>
            </a:r>
            <a:r>
              <a:rPr lang="en-US" dirty="0"/>
              <a:t>Absences and lateness may be excused with a valid reason</a:t>
            </a:r>
          </a:p>
          <a:p>
            <a:endParaRPr lang="en-CA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590E79F-A9CF-4459-8AE2-70F33DA96BC5}"/>
              </a:ext>
            </a:extLst>
          </p:cNvPr>
          <p:cNvSpPr/>
          <p:nvPr/>
        </p:nvSpPr>
        <p:spPr>
          <a:xfrm>
            <a:off x="7554418" y="5415614"/>
            <a:ext cx="2406446" cy="11686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If you are going to be late or absent please send me a message before class if possible. </a:t>
            </a:r>
          </a:p>
        </p:txBody>
      </p:sp>
    </p:spTree>
    <p:extLst>
      <p:ext uri="{BB962C8B-B14F-4D97-AF65-F5344CB8AC3E}">
        <p14:creationId xmlns:p14="http://schemas.microsoft.com/office/powerpoint/2010/main" val="733650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FE884-6790-499D-B3E5-E794A4124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Participation, Professionalism, Excellence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1B44A-9A22-4C83-B73B-D68EEF0B4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548" y="2627287"/>
            <a:ext cx="7729728" cy="3101983"/>
          </a:xfrm>
        </p:spPr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en-US" b="1" dirty="0">
                <a:solidFill>
                  <a:schemeClr val="tx1"/>
                </a:solidFill>
              </a:rPr>
              <a:t>Participation</a:t>
            </a:r>
            <a:r>
              <a:rPr lang="en-US" dirty="0">
                <a:solidFill>
                  <a:schemeClr val="tx1"/>
                </a:solidFill>
              </a:rPr>
              <a:t> includes all classroom tasks i.e. projects, performances, discussions etc., as well as attention, attitude.</a:t>
            </a:r>
          </a:p>
          <a:p>
            <a:pPr marL="0" indent="0" hangingPunc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hangingPunct="0">
              <a:buNone/>
            </a:pPr>
            <a:r>
              <a:rPr lang="en-US" b="1" dirty="0">
                <a:solidFill>
                  <a:schemeClr val="tx1"/>
                </a:solidFill>
              </a:rPr>
              <a:t>Professionalism</a:t>
            </a:r>
            <a:r>
              <a:rPr lang="en-US" dirty="0">
                <a:solidFill>
                  <a:schemeClr val="tx1"/>
                </a:solidFill>
              </a:rPr>
              <a:t> is the way you conduct yourself in class and with your professor.</a:t>
            </a:r>
          </a:p>
          <a:p>
            <a:pPr marL="0" indent="0" hangingPunc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hangingPunct="0">
              <a:buNone/>
            </a:pPr>
            <a:r>
              <a:rPr lang="en-US" b="1" dirty="0">
                <a:solidFill>
                  <a:schemeClr val="tx1"/>
                </a:solidFill>
              </a:rPr>
              <a:t>5 Excellence points </a:t>
            </a:r>
            <a:r>
              <a:rPr lang="en-US" dirty="0">
                <a:solidFill>
                  <a:schemeClr val="tx1"/>
                </a:solidFill>
              </a:rPr>
              <a:t>are reserved and rewarded for exceptional effort.</a:t>
            </a:r>
          </a:p>
          <a:p>
            <a:pPr marL="0" indent="0" hangingPunc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sz="1400" dirty="0">
                <a:solidFill>
                  <a:schemeClr val="tx1"/>
                </a:solidFill>
              </a:rPr>
              <a:t>*If you receive no excellence points your maximum score in this area is 15/20</a:t>
            </a:r>
          </a:p>
          <a:p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6D262C-6927-4C03-B1AB-D72CE956F538}"/>
              </a:ext>
            </a:extLst>
          </p:cNvPr>
          <p:cNvSpPr/>
          <p:nvPr/>
        </p:nvSpPr>
        <p:spPr>
          <a:xfrm>
            <a:off x="8387020" y="4178278"/>
            <a:ext cx="3424876" cy="2031325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/>
              <a:t>Always here on time for class</a:t>
            </a:r>
          </a:p>
          <a:p>
            <a:endParaRPr lang="en-US" sz="1400" dirty="0"/>
          </a:p>
          <a:p>
            <a:r>
              <a:rPr lang="en-US" sz="1400" dirty="0"/>
              <a:t>Outstanding effort during class</a:t>
            </a:r>
          </a:p>
          <a:p>
            <a:endParaRPr lang="en-US" sz="1400" dirty="0"/>
          </a:p>
          <a:p>
            <a:r>
              <a:rPr lang="en-US" sz="1400" dirty="0"/>
              <a:t>Helping others in class</a:t>
            </a:r>
          </a:p>
          <a:p>
            <a:endParaRPr lang="en-US" sz="1400" dirty="0"/>
          </a:p>
          <a:p>
            <a:r>
              <a:rPr lang="en-US" sz="1400" dirty="0"/>
              <a:t>Outstanding classwork or homework</a:t>
            </a:r>
          </a:p>
          <a:p>
            <a:endParaRPr lang="en-US" sz="1400" dirty="0"/>
          </a:p>
          <a:p>
            <a:r>
              <a:rPr lang="en-US" sz="1400" dirty="0"/>
              <a:t>Excellent attitude throughout the semester</a:t>
            </a:r>
            <a:endParaRPr lang="en-CA" sz="14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75442F6-F72D-4A01-9971-94DC78F3329B}"/>
              </a:ext>
            </a:extLst>
          </p:cNvPr>
          <p:cNvCxnSpPr/>
          <p:nvPr/>
        </p:nvCxnSpPr>
        <p:spPr>
          <a:xfrm>
            <a:off x="7234518" y="5193940"/>
            <a:ext cx="968188" cy="0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3820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FE884-6790-499D-B3E5-E794A4124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Mini Lesson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56C04F-75A4-4205-88E5-FCEEFABE3254}"/>
              </a:ext>
            </a:extLst>
          </p:cNvPr>
          <p:cNvSpPr/>
          <p:nvPr/>
        </p:nvSpPr>
        <p:spPr>
          <a:xfrm>
            <a:off x="2231136" y="2542461"/>
            <a:ext cx="705074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Each of you will be required to teach a 10-15 minute vocabulary lesson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It will be based on a textbook of your choice.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3- 5 words only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Demonstrating knowledge and understanding of what was covered in the course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8607881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123</TotalTime>
  <Words>507</Words>
  <Application>Microsoft Office PowerPoint</Application>
  <PresentationFormat>Widescreen</PresentationFormat>
  <Paragraphs>97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Gill Sans MT</vt:lpstr>
      <vt:lpstr>Times New Roman</vt:lpstr>
      <vt:lpstr>Parcel</vt:lpstr>
      <vt:lpstr>ELT &amp; Vocabulary Learning</vt:lpstr>
      <vt:lpstr>Course overview</vt:lpstr>
      <vt:lpstr>By the end of this course you will have…</vt:lpstr>
      <vt:lpstr>Course Schedule</vt:lpstr>
      <vt:lpstr>Expectations</vt:lpstr>
      <vt:lpstr>Grading</vt:lpstr>
      <vt:lpstr>attendance</vt:lpstr>
      <vt:lpstr>Participation, Professionalism, Excellence</vt:lpstr>
      <vt:lpstr>Mini Lesson</vt:lpstr>
      <vt:lpstr>Additional Details and Information &amp; Course Materials</vt:lpstr>
      <vt:lpstr>Needs 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Writing</dc:title>
  <dc:creator>Whitehead, George E.K. (Prof.)</dc:creator>
  <cp:lastModifiedBy>Whitehead, George E.K. (Prof.)</cp:lastModifiedBy>
  <cp:revision>25</cp:revision>
  <dcterms:created xsi:type="dcterms:W3CDTF">2018-02-02T02:21:20Z</dcterms:created>
  <dcterms:modified xsi:type="dcterms:W3CDTF">2018-08-29T04:57:53Z</dcterms:modified>
</cp:coreProperties>
</file>