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9" r:id="rId2"/>
  </p:sldMasterIdLst>
  <p:notesMasterIdLst>
    <p:notesMasterId r:id="rId15"/>
  </p:notesMasterIdLst>
  <p:handoutMasterIdLst>
    <p:handoutMasterId r:id="rId16"/>
  </p:handoutMasterIdLst>
  <p:sldIdLst>
    <p:sldId id="265" r:id="rId3"/>
    <p:sldId id="318" r:id="rId4"/>
    <p:sldId id="310" r:id="rId5"/>
    <p:sldId id="319" r:id="rId6"/>
    <p:sldId id="328" r:id="rId7"/>
    <p:sldId id="325" r:id="rId8"/>
    <p:sldId id="313" r:id="rId9"/>
    <p:sldId id="321" r:id="rId10"/>
    <p:sldId id="326" r:id="rId11"/>
    <p:sldId id="327" r:id="rId12"/>
    <p:sldId id="329" r:id="rId13"/>
    <p:sldId id="32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2A6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405" autoAdjust="0"/>
    <p:restoredTop sz="94660"/>
  </p:normalViewPr>
  <p:slideViewPr>
    <p:cSldViewPr>
      <p:cViewPr varScale="1">
        <p:scale>
          <a:sx n="91" d="100"/>
          <a:sy n="91" d="100"/>
        </p:scale>
        <p:origin x="-4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E89CCF-2561-4C5B-84B8-64714A207314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28BA71-2AB0-47CB-96CA-8BD4911F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37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E2963-F212-4FE6-B7B1-6FEA78F41EC8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5906C4-339A-48E3-8368-C40F4FEE5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78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374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78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707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978398"/>
            <a:ext cx="7315200" cy="57463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554166"/>
            <a:ext cx="7315200" cy="3134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38400" y="1143000"/>
            <a:ext cx="7315200" cy="3757613"/>
          </a:xfrm>
          <a:prstGeom prst="roundRect">
            <a:avLst>
              <a:gd name="adj" fmla="val 8555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13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895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657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48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071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19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0270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80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427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71497E-3E2C-4316-A318-5E79FDB96CB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522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d3thflcq1yqzn0.cloudfront.net/012592708_prevstill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424" y="260648"/>
            <a:ext cx="11449272" cy="644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043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Participation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6306" y="1981200"/>
            <a:ext cx="8693787" cy="41148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*Participation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includes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all classroom tasks i.e. projects, performances, discussions etc., as well as attention, attitude and professionalism</a:t>
            </a:r>
          </a:p>
          <a:p>
            <a:pPr marL="0" indent="0" latinLnBrk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*5 excellence </a:t>
            </a:r>
            <a:r>
              <a:rPr lang="en-US" dirty="0">
                <a:solidFill>
                  <a:srgbClr val="00B050"/>
                </a:solidFill>
              </a:rPr>
              <a:t>points </a:t>
            </a:r>
            <a:r>
              <a:rPr lang="en-US" dirty="0" smtClean="0">
                <a:solidFill>
                  <a:srgbClr val="00B050"/>
                </a:solidFill>
              </a:rPr>
              <a:t>are reserved and rewarded </a:t>
            </a:r>
            <a:r>
              <a:rPr lang="en-US" dirty="0">
                <a:solidFill>
                  <a:srgbClr val="00B050"/>
                </a:solidFill>
              </a:rPr>
              <a:t>for exceptional effort.</a:t>
            </a:r>
          </a:p>
          <a:p>
            <a:pPr marL="0" indent="0" latinLnBrk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ways to get excellence points:</a:t>
            </a:r>
          </a:p>
          <a:p>
            <a:pPr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Always here on time for class</a:t>
            </a:r>
          </a:p>
          <a:p>
            <a:pPr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Outstanding effort during class</a:t>
            </a:r>
          </a:p>
          <a:p>
            <a:pPr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Helping others in class</a:t>
            </a:r>
          </a:p>
          <a:p>
            <a:pPr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Outstanding classwork or homework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53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Timetable</a:t>
            </a:r>
            <a:endParaRPr lang="en-US" dirty="0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624263" y="3333750"/>
            <a:ext cx="6827837" cy="41211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812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2726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Additional Details and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608" y="2924944"/>
            <a:ext cx="8424936" cy="1296144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Homepage: profgwhitehead.weebly.com </a:t>
            </a:r>
          </a:p>
          <a:p>
            <a:pPr algn="ctr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31704" y="1966227"/>
            <a:ext cx="6624736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Task 1: Self-introduction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4093769"/>
            <a:ext cx="2172072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937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495600" y="3573016"/>
            <a:ext cx="7315200" cy="574635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Elementary English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5029200"/>
            <a:ext cx="7315200" cy="838451"/>
          </a:xfrm>
        </p:spPr>
        <p:txBody>
          <a:bodyPr>
            <a:normAutofit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ith Professor George E.K. Whitehead (Prof. G)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59282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0"/>
            <a:ext cx="3888432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060848"/>
            <a:ext cx="9577064" cy="30243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Designed to develop both your fluency and confidence in English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You will get a lot of practice using English for various purposes.</a:t>
            </a:r>
          </a:p>
          <a:p>
            <a:pPr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You will learn from me as well as your peers.</a:t>
            </a:r>
          </a:p>
          <a:p>
            <a:endParaRPr lang="en-US" dirty="0" smtClean="0"/>
          </a:p>
        </p:txBody>
      </p:sp>
      <p:pic>
        <p:nvPicPr>
          <p:cNvPr id="4" name="Picture 1" descr="https://lh3.googleusercontent.com/-I7pAUtK7B0E/UPbpF925XTI/AAAAAAAAAeo/_PriQk96g7A/s450/teacher%2520tal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14528"/>
            <a:ext cx="1949241" cy="1388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 descr="https://lh3.googleusercontent.com/-I7pAUtK7B0E/UPbpF925XTI/AAAAAAAAAeo/_PriQk96g7A/s450/teacher%2520tal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527"/>
            <a:ext cx="1949241" cy="1388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704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840" y="0"/>
            <a:ext cx="4505672" cy="1181547"/>
          </a:xfrm>
        </p:spPr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2057400"/>
            <a:ext cx="11010056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Relax but maintain professionalism ( bring your book, be on time, focus on class, participate)</a:t>
            </a: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Be responsible for your own learning</a:t>
            </a: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Try your best and ask when you need help</a:t>
            </a: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Use English as much as possible during class time and Korean to help others</a:t>
            </a: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Respect each other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Help each other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Have fun</a:t>
            </a:r>
          </a:p>
        </p:txBody>
      </p:sp>
    </p:spTree>
    <p:extLst>
      <p:ext uri="{BB962C8B-B14F-4D97-AF65-F5344CB8AC3E}">
        <p14:creationId xmlns:p14="http://schemas.microsoft.com/office/powerpoint/2010/main" xmlns="" val="283528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840" y="0"/>
            <a:ext cx="4505672" cy="1181547"/>
          </a:xfrm>
        </p:spPr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2057400"/>
            <a:ext cx="11010056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buClrTx/>
            </a:pPr>
            <a:endParaRPr lang="en-US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phone use for learning purposes i.e. dictionary, searching = OK</a:t>
            </a:r>
          </a:p>
          <a:p>
            <a:pPr latinLnBrk="0">
              <a:buClrTx/>
            </a:pPr>
            <a:endParaRPr lang="en-US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atinLnBrk="0">
              <a:buClrTx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phone use for personal reasons i.e. selfies,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kakao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talk, games = Not Ok </a:t>
            </a:r>
          </a:p>
          <a:p>
            <a:pPr marL="274320" lvl="1" indent="0" latinLnBrk="0">
              <a:buClrTx/>
              <a:buNone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	(If you need to use your phone for personal reasons just ask)</a:t>
            </a:r>
          </a:p>
          <a:p>
            <a:pPr marL="274320" lvl="1" indent="0" latinLnBrk="0">
              <a:buClrTx/>
              <a:buNone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atinLnBrk="0">
              <a:buClrTx/>
            </a:pP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Cell phone use during class for personal reasons may result in a deduction of participation points. </a:t>
            </a:r>
            <a:endParaRPr lang="en-US" b="1" i="1" dirty="0" smtClean="0"/>
          </a:p>
          <a:p>
            <a:endParaRPr lang="en-US" dirty="0"/>
          </a:p>
        </p:txBody>
      </p:sp>
      <p:pic>
        <p:nvPicPr>
          <p:cNvPr id="1026" name="Picture 2" descr="http://news.bbcimg.co.uk/media/images/54413000/jpg/_54413810_iph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52400"/>
            <a:ext cx="2439194" cy="137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news.bbcimg.co.uk/media/images/54413000/jpg/_54413810_iph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5561" y="152400"/>
            <a:ext cx="2439194" cy="137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123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0"/>
            <a:ext cx="4505672" cy="1181547"/>
          </a:xfrm>
        </p:spPr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70454" y="1268760"/>
            <a:ext cx="1029714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latinLnBrk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latinLnBrk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Academic dishonesty of any kind will not be tolerated and will receive an automatic fail.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plagiarism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cheating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 assignments or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exams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turning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work that has been written (partially or entirely) by someone else (this includes websites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failing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 appropriately cite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sources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making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up information or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citations</a:t>
            </a:r>
          </a:p>
          <a:p>
            <a:pPr lvl="1" latinLnBrk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helping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another student cheat.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latinLnBrk="0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274320" lvl="1" indent="0" latinLnBrk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You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can use the ideas of others, but you have to cite the source in your essay. Students who are unsure how and when to cite sources should speak with the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professor.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ClrTx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0042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7888" y="0"/>
            <a:ext cx="4330824" cy="1154163"/>
          </a:xfrm>
        </p:spPr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2060848"/>
            <a:ext cx="9628201" cy="3312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Unit 1. Getting acquainted (pp. 2-5)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Unit 2. Expressing yourself (pp. 6-9)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Unit 3. Crime and punishment (pp. 10-13)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Unit 4. Surprises and superstitions (pp. 14-17)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Unit 5. Education and learning (pp. 20-23)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Unit 6. Fame and fortune (pp. 24-27)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Unit 7. Around the world (pp. 28-31)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Unit 8. Technology (32-35)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 descr="http://i.bookfi.org/covers/659000/de2df15a4bcd618a9b1f42ba7d97e99a-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2173982"/>
            <a:ext cx="2407158" cy="3086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8696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7888" y="0"/>
            <a:ext cx="4330824" cy="1154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981200"/>
            <a:ext cx="7848600" cy="1940024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Midterm exam  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					30%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Final exam              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				30%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Attendance                       				20%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Participation/ Homework/ Classwork                      	20%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Total 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                             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				100%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14800" y="4114800"/>
            <a:ext cx="4896544" cy="212015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Grading is done on a curve.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Clr>
                <a:schemeClr val="tx2"/>
              </a:buClr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The top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40% of students can get an A/A+ </a:t>
            </a:r>
          </a:p>
          <a:p>
            <a:pPr>
              <a:buClr>
                <a:schemeClr val="tx2"/>
              </a:buClr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30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% only can get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B/B+</a:t>
            </a:r>
          </a:p>
          <a:p>
            <a:pPr>
              <a:buClr>
                <a:schemeClr val="tx2"/>
              </a:buClr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The remaining 30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% will be awarded C grade or lower. 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62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6149"/>
            <a:ext cx="9144000" cy="1325563"/>
          </a:xfrm>
        </p:spPr>
        <p:txBody>
          <a:bodyPr/>
          <a:lstStyle/>
          <a:p>
            <a:pPr algn="ctr"/>
            <a:r>
              <a:rPr lang="en-CA" dirty="0" smtClean="0"/>
              <a:t>Attendance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828800"/>
            <a:ext cx="8991600" cy="43434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*Attendance includes being here on time prepared for class. </a:t>
            </a:r>
          </a:p>
          <a:p>
            <a:pPr marL="0" indent="0" latinLnBrk="0" hangingPunct="0">
              <a:buNone/>
            </a:pP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LATENESS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*5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 after the start of class = late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*Late = 1 point deduction in attendance</a:t>
            </a:r>
          </a:p>
          <a:p>
            <a:pPr marL="0" indent="0" latinLnBrk="0" hangingPunct="0">
              <a:buNone/>
            </a:pP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Absence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*More than 30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 = absent 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 Absence = 5 point deduction in attendance</a:t>
            </a:r>
          </a:p>
          <a:p>
            <a:pPr marL="0" indent="0" latinLnBrk="0" hangingPunc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*4 absences = F grade</a:t>
            </a:r>
          </a:p>
          <a:p>
            <a:pPr marL="0" indent="0" latinLnBrk="0" hangingPunct="0">
              <a:buNone/>
            </a:pP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latinLnBrk="0" hangingPunct="0"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**Absence and tardiness will only be excused if a valid reason and/or a doctors note is provided.</a:t>
            </a:r>
            <a:endParaRPr lang="en-US" sz="1600" i="1" dirty="0">
              <a:solidFill>
                <a:srgbClr val="C00000"/>
              </a:solidFill>
            </a:endParaRPr>
          </a:p>
          <a:p>
            <a:pPr marL="0" indent="0" latinLnBrk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64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DC9208-FBE7-4E4A-AD44-2539E6461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434</Words>
  <Application>Microsoft Office PowerPoint</Application>
  <PresentationFormat>Custom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Slide 1</vt:lpstr>
      <vt:lpstr>Elementary English</vt:lpstr>
      <vt:lpstr>The course</vt:lpstr>
      <vt:lpstr>Class Rules</vt:lpstr>
      <vt:lpstr>Class Rules</vt:lpstr>
      <vt:lpstr>Class Rules</vt:lpstr>
      <vt:lpstr>Course Topics</vt:lpstr>
      <vt:lpstr>Course Evaluation</vt:lpstr>
      <vt:lpstr>Attendance</vt:lpstr>
      <vt:lpstr>Participation</vt:lpstr>
      <vt:lpstr>Class Timetable</vt:lpstr>
      <vt:lpstr>Additional Details and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2014-02-18T12:39:48Z</dcterms:created>
  <dcterms:modified xsi:type="dcterms:W3CDTF">2016-02-29T01:34:15Z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TC038958549991</vt:lpwstr>
  </property>
</Properties>
</file>