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88" r:id="rId4"/>
    <p:sldId id="292" r:id="rId5"/>
    <p:sldId id="287" r:id="rId6"/>
    <p:sldId id="289" r:id="rId7"/>
    <p:sldId id="290" r:id="rId8"/>
    <p:sldId id="291" r:id="rId9"/>
    <p:sldId id="285" r:id="rId10"/>
    <p:sldId id="286" r:id="rId11"/>
    <p:sldId id="268" r:id="rId12"/>
    <p:sldId id="280" r:id="rId13"/>
    <p:sldId id="269" r:id="rId14"/>
    <p:sldId id="275" r:id="rId15"/>
    <p:sldId id="257" r:id="rId16"/>
    <p:sldId id="284" r:id="rId17"/>
    <p:sldId id="281" r:id="rId18"/>
    <p:sldId id="276" r:id="rId19"/>
    <p:sldId id="282" r:id="rId20"/>
    <p:sldId id="279" r:id="rId21"/>
    <p:sldId id="274" r:id="rId22"/>
    <p:sldId id="278" r:id="rId23"/>
    <p:sldId id="272" r:id="rId24"/>
    <p:sldId id="270" r:id="rId25"/>
    <p:sldId id="283"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Developing Qualitative Research Questions</a:t>
            </a:r>
          </a:p>
        </p:txBody>
      </p:sp>
      <p:sp>
        <p:nvSpPr>
          <p:cNvPr id="3" name="Subtitle 2"/>
          <p:cNvSpPr>
            <a:spLocks noGrp="1"/>
          </p:cNvSpPr>
          <p:nvPr>
            <p:ph type="subTitle" idx="1"/>
          </p:nvPr>
        </p:nvSpPr>
        <p:spPr/>
        <p:txBody>
          <a:bodyPr/>
          <a:lstStyle/>
          <a:p>
            <a:r>
              <a:rPr lang="en-CA" dirty="0"/>
              <a:t>What questions do you aim to answer?</a:t>
            </a:r>
          </a:p>
        </p:txBody>
      </p:sp>
    </p:spTree>
    <p:extLst>
      <p:ext uri="{BB962C8B-B14F-4D97-AF65-F5344CB8AC3E}">
        <p14:creationId xmlns:p14="http://schemas.microsoft.com/office/powerpoint/2010/main" val="149090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Multiple RQs</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a:t>The following questions served as the basis for this study.</a:t>
            </a:r>
          </a:p>
          <a:p>
            <a:pPr marL="0" indent="0">
              <a:buNone/>
            </a:pPr>
            <a:endParaRPr lang="en-US" altLang="ko-KR" dirty="0"/>
          </a:p>
          <a:p>
            <a:pPr marL="914400" lvl="1" indent="-457200">
              <a:buFont typeface="+mj-lt"/>
              <a:buAutoNum type="arabicPeriod"/>
            </a:pPr>
            <a:r>
              <a:rPr lang="en-US" altLang="ko-KR" dirty="0"/>
              <a:t>To what extent are Korean in-service high-school English teachers supportive of the introduction of the NEAT? Why?</a:t>
            </a:r>
          </a:p>
          <a:p>
            <a:pPr marL="914400" lvl="1" indent="-457200">
              <a:buFont typeface="+mj-lt"/>
              <a:buAutoNum type="arabicPeriod"/>
            </a:pPr>
            <a:endParaRPr lang="en-US" altLang="ko-KR" dirty="0"/>
          </a:p>
          <a:p>
            <a:pPr marL="914400" lvl="1" indent="-457200">
              <a:buFont typeface="+mj-lt"/>
              <a:buAutoNum type="arabicPeriod"/>
            </a:pPr>
            <a:r>
              <a:rPr lang="en-US" altLang="ko-KR" dirty="0"/>
              <a:t>What are some common concerns teachers have about its introduction in relation to washback? </a:t>
            </a:r>
          </a:p>
          <a:p>
            <a:pPr marL="914400" lvl="1" indent="-457200">
              <a:buFont typeface="+mj-lt"/>
              <a:buAutoNum type="arabicPeriod"/>
            </a:pPr>
            <a:endParaRPr lang="en-US" altLang="ko-KR" dirty="0"/>
          </a:p>
          <a:p>
            <a:pPr marL="914400" lvl="1" indent="-457200">
              <a:buFont typeface="+mj-lt"/>
              <a:buAutoNum type="arabicPeriod"/>
            </a:pPr>
            <a:r>
              <a:rPr lang="en-US" altLang="ko-KR" dirty="0"/>
              <a:t>What actions can be taken to facilitate the introduction of the new testing system? </a:t>
            </a:r>
            <a:endParaRPr lang="ko-KR" altLang="en-US" dirty="0"/>
          </a:p>
        </p:txBody>
      </p:sp>
    </p:spTree>
    <p:extLst>
      <p:ext uri="{BB962C8B-B14F-4D97-AF65-F5344CB8AC3E}">
        <p14:creationId xmlns:p14="http://schemas.microsoft.com/office/powerpoint/2010/main" val="59512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normAutofit/>
          </a:bodyPr>
          <a:lstStyle/>
          <a:p>
            <a:r>
              <a:rPr lang="en-CA" dirty="0"/>
              <a:t>A clear and appropriate research question, or set of interrelated questions, </a:t>
            </a:r>
            <a:r>
              <a:rPr lang="en-CA" b="1" dirty="0"/>
              <a:t>provide the foundation for your research</a:t>
            </a:r>
            <a:r>
              <a:rPr lang="en-CA" dirty="0"/>
              <a:t>.</a:t>
            </a:r>
          </a:p>
          <a:p>
            <a:endParaRPr lang="en-CA" dirty="0"/>
          </a:p>
          <a:p>
            <a:r>
              <a:rPr lang="en-CA" b="1" dirty="0"/>
              <a:t>Poor research questions </a:t>
            </a:r>
            <a:r>
              <a:rPr lang="en-CA" dirty="0"/>
              <a:t>can lead to </a:t>
            </a:r>
            <a:r>
              <a:rPr lang="en-CA" b="1" dirty="0"/>
              <a:t>poor research </a:t>
            </a:r>
          </a:p>
          <a:p>
            <a:endParaRPr lang="en-CA" dirty="0"/>
          </a:p>
          <a:p>
            <a:r>
              <a:rPr lang="en-CA" dirty="0"/>
              <a:t>Your aim is to write a clear question, or set of interrelated questions, which allow you to go about finding answers in a focused and systematic way.</a:t>
            </a:r>
          </a:p>
        </p:txBody>
      </p:sp>
    </p:spTree>
    <p:extLst>
      <p:ext uri="{BB962C8B-B14F-4D97-AF65-F5344CB8AC3E}">
        <p14:creationId xmlns:p14="http://schemas.microsoft.com/office/powerpoint/2010/main" val="59983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grpSp>
        <p:nvGrpSpPr>
          <p:cNvPr id="12" name="Group 11"/>
          <p:cNvGrpSpPr/>
          <p:nvPr/>
        </p:nvGrpSpPr>
        <p:grpSpPr>
          <a:xfrm>
            <a:off x="3189275" y="1278796"/>
            <a:ext cx="5813448" cy="4174472"/>
            <a:chOff x="757169" y="1772815"/>
            <a:chExt cx="3024335" cy="2990467"/>
          </a:xfrm>
        </p:grpSpPr>
        <p:sp>
          <p:nvSpPr>
            <p:cNvPr id="4" name="TextBox 3"/>
            <p:cNvSpPr txBox="1"/>
            <p:nvPr/>
          </p:nvSpPr>
          <p:spPr>
            <a:xfrm>
              <a:off x="1513252" y="1772815"/>
              <a:ext cx="1512167" cy="50710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dirty="0"/>
                <a:t>Central Research Question</a:t>
              </a:r>
            </a:p>
          </p:txBody>
        </p:sp>
        <p:sp>
          <p:nvSpPr>
            <p:cNvPr id="5" name="TextBox 4"/>
            <p:cNvSpPr txBox="1"/>
            <p:nvPr/>
          </p:nvSpPr>
          <p:spPr>
            <a:xfrm>
              <a:off x="757169" y="3861048"/>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sp>
          <p:nvSpPr>
            <p:cNvPr id="6" name="TextBox 5"/>
            <p:cNvSpPr txBox="1"/>
            <p:nvPr/>
          </p:nvSpPr>
          <p:spPr>
            <a:xfrm>
              <a:off x="1693273" y="4201924"/>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sp>
          <p:nvSpPr>
            <p:cNvPr id="7" name="TextBox 6"/>
            <p:cNvSpPr txBox="1"/>
            <p:nvPr/>
          </p:nvSpPr>
          <p:spPr>
            <a:xfrm>
              <a:off x="2629377" y="4542800"/>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cxnSp>
          <p:nvCxnSpPr>
            <p:cNvPr id="8" name="Straight Arrow Connector 7"/>
            <p:cNvCxnSpPr>
              <a:endCxn id="5" idx="0"/>
            </p:cNvCxnSpPr>
            <p:nvPr/>
          </p:nvCxnSpPr>
          <p:spPr bwMode="auto">
            <a:xfrm flipH="1">
              <a:off x="1333233" y="2788479"/>
              <a:ext cx="648072" cy="1072569"/>
            </a:xfrm>
            <a:prstGeom prst="straightConnector1">
              <a:avLst/>
            </a:prstGeom>
            <a:noFill/>
            <a:ln w="50800" cap="flat" cmpd="sng" algn="ctr">
              <a:solidFill>
                <a:srgbClr val="FF0000"/>
              </a:solidFill>
              <a:prstDash val="solid"/>
              <a:round/>
              <a:headEnd type="triangle" w="med" len="med"/>
              <a:tailEnd type="none"/>
            </a:ln>
            <a:effectLst/>
          </p:spPr>
        </p:cxnSp>
        <p:cxnSp>
          <p:nvCxnSpPr>
            <p:cNvPr id="9" name="Straight Arrow Connector 8"/>
            <p:cNvCxnSpPr>
              <a:stCxn id="4" idx="2"/>
              <a:endCxn id="6" idx="0"/>
            </p:cNvCxnSpPr>
            <p:nvPr/>
          </p:nvCxnSpPr>
          <p:spPr bwMode="auto">
            <a:xfrm>
              <a:off x="2269336" y="2279923"/>
              <a:ext cx="1" cy="1922002"/>
            </a:xfrm>
            <a:prstGeom prst="straightConnector1">
              <a:avLst/>
            </a:prstGeom>
            <a:noFill/>
            <a:ln w="50800" cap="flat" cmpd="sng" algn="ctr">
              <a:solidFill>
                <a:srgbClr val="FF0000"/>
              </a:solidFill>
              <a:prstDash val="solid"/>
              <a:round/>
              <a:headEnd type="triangle" w="med" len="med"/>
              <a:tailEnd type="none"/>
            </a:ln>
            <a:effectLst/>
          </p:spPr>
        </p:cxnSp>
        <p:cxnSp>
          <p:nvCxnSpPr>
            <p:cNvPr id="10" name="Straight Arrow Connector 9"/>
            <p:cNvCxnSpPr>
              <a:endCxn id="7" idx="0"/>
            </p:cNvCxnSpPr>
            <p:nvPr/>
          </p:nvCxnSpPr>
          <p:spPr bwMode="auto">
            <a:xfrm>
              <a:off x="2557368" y="2788479"/>
              <a:ext cx="648072" cy="1754321"/>
            </a:xfrm>
            <a:prstGeom prst="straightConnector1">
              <a:avLst/>
            </a:prstGeom>
            <a:noFill/>
            <a:ln w="50800" cap="flat" cmpd="sng" algn="ctr">
              <a:solidFill>
                <a:srgbClr val="FF0000"/>
              </a:solidFill>
              <a:prstDash val="solid"/>
              <a:round/>
              <a:headEnd type="triangle" w="med" len="med"/>
              <a:tailEnd type="none"/>
            </a:ln>
            <a:effectLst/>
          </p:spPr>
        </p:cxnSp>
        <p:sp>
          <p:nvSpPr>
            <p:cNvPr id="11" name="TextBox 10"/>
            <p:cNvSpPr txBox="1"/>
            <p:nvPr/>
          </p:nvSpPr>
          <p:spPr>
            <a:xfrm>
              <a:off x="1871193" y="3140097"/>
              <a:ext cx="648232" cy="26457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GB" dirty="0"/>
                <a:t>help answer</a:t>
              </a:r>
            </a:p>
          </p:txBody>
        </p:sp>
      </p:grpSp>
    </p:spTree>
    <p:extLst>
      <p:ext uri="{BB962C8B-B14F-4D97-AF65-F5344CB8AC3E}">
        <p14:creationId xmlns:p14="http://schemas.microsoft.com/office/powerpoint/2010/main" val="425832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Common Problems</a:t>
            </a:r>
          </a:p>
        </p:txBody>
      </p:sp>
      <p:sp>
        <p:nvSpPr>
          <p:cNvPr id="3" name="Content Placeholder 2"/>
          <p:cNvSpPr>
            <a:spLocks noGrp="1"/>
          </p:cNvSpPr>
          <p:nvPr>
            <p:ph idx="1"/>
          </p:nvPr>
        </p:nvSpPr>
        <p:spPr/>
        <p:txBody>
          <a:bodyPr/>
          <a:lstStyle/>
          <a:p>
            <a:r>
              <a:rPr lang="en-CA" dirty="0"/>
              <a:t>Deciding which area to look at from a range of issues that interest you</a:t>
            </a:r>
          </a:p>
          <a:p>
            <a:r>
              <a:rPr lang="en-CA" dirty="0"/>
              <a:t>Not being able to think of any area or topic you find sufficiently interesting </a:t>
            </a:r>
          </a:p>
          <a:p>
            <a:r>
              <a:rPr lang="en-CA" dirty="0"/>
              <a:t>Knowing which area you want to focus on (for example, education) but not a specific topic. </a:t>
            </a:r>
          </a:p>
          <a:p>
            <a:r>
              <a:rPr lang="en-CA" dirty="0"/>
              <a:t>Knowing what area and topic but finding it difficult to clearly articulate a question.</a:t>
            </a:r>
          </a:p>
        </p:txBody>
      </p:sp>
    </p:spTree>
    <p:extLst>
      <p:ext uri="{BB962C8B-B14F-4D97-AF65-F5344CB8AC3E}">
        <p14:creationId xmlns:p14="http://schemas.microsoft.com/office/powerpoint/2010/main" val="398711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altLang="en-US" dirty="0"/>
              <a:t>Focus your RQs on:</a:t>
            </a:r>
          </a:p>
        </p:txBody>
      </p:sp>
      <p:sp>
        <p:nvSpPr>
          <p:cNvPr id="4099" name="Rectangle 3"/>
          <p:cNvSpPr>
            <a:spLocks noGrp="1" noRot="1" noChangeArrowheads="1"/>
          </p:cNvSpPr>
          <p:nvPr>
            <p:ph type="body" sz="half" idx="1"/>
          </p:nvPr>
        </p:nvSpPr>
        <p:spPr>
          <a:xfrm>
            <a:off x="1295402" y="2786743"/>
            <a:ext cx="3929063" cy="2908663"/>
          </a:xfrm>
          <a:ln>
            <a:solidFill>
              <a:srgbClr val="92D050"/>
            </a:solidFill>
          </a:ln>
        </p:spPr>
        <p:txBody>
          <a:bodyPr/>
          <a:lstStyle/>
          <a:p>
            <a:r>
              <a:rPr lang="en-US" altLang="en-US" sz="2800" dirty="0"/>
              <a:t>Exploring effects</a:t>
            </a:r>
          </a:p>
          <a:p>
            <a:r>
              <a:rPr lang="en-US" altLang="en-US" sz="2800" dirty="0"/>
              <a:t>Understanding issues</a:t>
            </a:r>
          </a:p>
          <a:p>
            <a:r>
              <a:rPr lang="en-US" altLang="en-US" sz="2800" dirty="0"/>
              <a:t>Gathering participants’ perceptions</a:t>
            </a:r>
          </a:p>
          <a:p>
            <a:r>
              <a:rPr lang="en-US" altLang="en-US" sz="2800" dirty="0"/>
              <a:t>Open/flexible responses</a:t>
            </a:r>
          </a:p>
          <a:p>
            <a:endParaRPr lang="en-US" altLang="en-US" sz="2800" dirty="0"/>
          </a:p>
          <a:p>
            <a:endParaRPr lang="en-US" altLang="en-US" sz="2800" dirty="0"/>
          </a:p>
          <a:p>
            <a:pPr>
              <a:buFont typeface="Wingdings" panose="05000000000000000000" pitchFamily="2" charset="2"/>
              <a:buNone/>
            </a:pPr>
            <a:endParaRPr lang="en-US" altLang="en-US" sz="2800" dirty="0"/>
          </a:p>
        </p:txBody>
      </p:sp>
      <p:sp>
        <p:nvSpPr>
          <p:cNvPr id="4100" name="Rectangle 4"/>
          <p:cNvSpPr>
            <a:spLocks noGrp="1" noRot="1" noChangeArrowheads="1"/>
          </p:cNvSpPr>
          <p:nvPr>
            <p:ph type="body" sz="half" idx="2"/>
          </p:nvPr>
        </p:nvSpPr>
        <p:spPr>
          <a:xfrm>
            <a:off x="6257608" y="2786743"/>
            <a:ext cx="3929062" cy="2908663"/>
          </a:xfrm>
          <a:ln>
            <a:solidFill>
              <a:srgbClr val="FF0000"/>
            </a:solidFill>
          </a:ln>
        </p:spPr>
        <p:txBody>
          <a:bodyPr/>
          <a:lstStyle/>
          <a:p>
            <a:r>
              <a:rPr lang="en-US" altLang="en-US" sz="2800" dirty="0"/>
              <a:t>Not proving</a:t>
            </a:r>
          </a:p>
          <a:p>
            <a:r>
              <a:rPr lang="en-US" altLang="en-US" sz="2800" dirty="0"/>
              <a:t>Not measuring</a:t>
            </a:r>
          </a:p>
          <a:p>
            <a:r>
              <a:rPr lang="en-US" altLang="en-US" sz="2800" dirty="0"/>
              <a:t>Not strong hypotheses</a:t>
            </a:r>
          </a:p>
          <a:p>
            <a:endParaRPr lang="en-US" altLang="en-US" sz="2800" dirty="0"/>
          </a:p>
        </p:txBody>
      </p:sp>
      <p:pic>
        <p:nvPicPr>
          <p:cNvPr id="5" name="Picture 2" descr="Image result for good and 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779" y="5033840"/>
            <a:ext cx="948515" cy="68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7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Asking the Right Questions</a:t>
            </a:r>
          </a:p>
        </p:txBody>
      </p:sp>
      <p:sp>
        <p:nvSpPr>
          <p:cNvPr id="3" name="Content Placeholder 2"/>
          <p:cNvSpPr>
            <a:spLocks noGrp="1"/>
          </p:cNvSpPr>
          <p:nvPr>
            <p:ph idx="1"/>
          </p:nvPr>
        </p:nvSpPr>
        <p:spPr/>
        <p:txBody>
          <a:bodyPr>
            <a:normAutofit/>
          </a:bodyPr>
          <a:lstStyle/>
          <a:p>
            <a:r>
              <a:rPr lang="en-CA" dirty="0"/>
              <a:t>In qualitative research we ask things like: </a:t>
            </a:r>
          </a:p>
          <a:p>
            <a:pPr lvl="1"/>
            <a:r>
              <a:rPr lang="en-CA" dirty="0"/>
              <a:t>How are things done? Or how do people perceive how things are done?</a:t>
            </a:r>
          </a:p>
          <a:p>
            <a:pPr lvl="1"/>
            <a:r>
              <a:rPr lang="en-CA" dirty="0"/>
              <a:t>What factors contribute to an outcome?</a:t>
            </a:r>
          </a:p>
          <a:p>
            <a:pPr lvl="1"/>
            <a:r>
              <a:rPr lang="en-CA" dirty="0"/>
              <a:t>In what ways do people view a certain issue or problem?</a:t>
            </a:r>
          </a:p>
          <a:p>
            <a:pPr lvl="1"/>
            <a:r>
              <a:rPr lang="en-CA" dirty="0"/>
              <a:t>In what ways people feel that an issue can be resolved?</a:t>
            </a:r>
          </a:p>
          <a:p>
            <a:pPr lvl="1"/>
            <a:r>
              <a:rPr lang="en-CA" dirty="0"/>
              <a:t>To what extent people have been affected by something?</a:t>
            </a:r>
          </a:p>
          <a:p>
            <a:pPr lvl="1"/>
            <a:r>
              <a:rPr lang="en-CA" dirty="0"/>
              <a:t>In what ways do people deal with a certain situation and why?</a:t>
            </a:r>
          </a:p>
          <a:p>
            <a:pPr lvl="1"/>
            <a:endParaRPr lang="en-CA" dirty="0"/>
          </a:p>
          <a:p>
            <a:pPr lvl="1"/>
            <a:endParaRPr lang="en-CA" dirty="0"/>
          </a:p>
          <a:p>
            <a:pPr lvl="1"/>
            <a:endParaRPr lang="en-CA" dirty="0"/>
          </a:p>
        </p:txBody>
      </p:sp>
    </p:spTree>
    <p:extLst>
      <p:ext uri="{BB962C8B-B14F-4D97-AF65-F5344CB8AC3E}">
        <p14:creationId xmlns:p14="http://schemas.microsoft.com/office/powerpoint/2010/main" val="304906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RQs in qualitative research</a:t>
            </a:r>
            <a:endParaRPr lang="en-GB" b="0" dirty="0"/>
          </a:p>
        </p:txBody>
      </p:sp>
      <p:sp>
        <p:nvSpPr>
          <p:cNvPr id="3" name="Content Placeholder 2"/>
          <p:cNvSpPr>
            <a:spLocks noGrp="1"/>
          </p:cNvSpPr>
          <p:nvPr>
            <p:ph idx="1"/>
          </p:nvPr>
        </p:nvSpPr>
        <p:spPr/>
        <p:txBody>
          <a:bodyPr>
            <a:normAutofit/>
          </a:bodyPr>
          <a:lstStyle/>
          <a:p>
            <a:r>
              <a:rPr lang="en-GB" dirty="0"/>
              <a:t>Descriptive RQs</a:t>
            </a:r>
          </a:p>
          <a:p>
            <a:pPr lvl="1"/>
            <a:r>
              <a:rPr lang="en-GB" dirty="0"/>
              <a:t>Ask about what actually happened.</a:t>
            </a:r>
          </a:p>
          <a:p>
            <a:r>
              <a:rPr lang="en-GB" dirty="0"/>
              <a:t>Interpretive RQs</a:t>
            </a:r>
          </a:p>
          <a:p>
            <a:pPr lvl="1"/>
            <a:r>
              <a:rPr lang="en-GB" dirty="0"/>
              <a:t>Ask about the meaning of what happened to those involved.</a:t>
            </a:r>
          </a:p>
          <a:p>
            <a:r>
              <a:rPr lang="en-GB" dirty="0"/>
              <a:t>Theoretical RQ</a:t>
            </a:r>
          </a:p>
          <a:p>
            <a:pPr lvl="1"/>
            <a:r>
              <a:rPr lang="en-GB" dirty="0"/>
              <a:t>Ask about why those things happened.</a:t>
            </a:r>
          </a:p>
        </p:txBody>
      </p:sp>
    </p:spTree>
    <p:extLst>
      <p:ext uri="{BB962C8B-B14F-4D97-AF65-F5344CB8AC3E}">
        <p14:creationId xmlns:p14="http://schemas.microsoft.com/office/powerpoint/2010/main" val="29993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Vs Bad RQs</a:t>
            </a:r>
          </a:p>
        </p:txBody>
      </p:sp>
      <p:sp>
        <p:nvSpPr>
          <p:cNvPr id="3" name="Content Placeholder 2"/>
          <p:cNvSpPr>
            <a:spLocks noGrp="1"/>
          </p:cNvSpPr>
          <p:nvPr>
            <p:ph idx="1"/>
          </p:nvPr>
        </p:nvSpPr>
        <p:spPr>
          <a:xfrm>
            <a:off x="7045570" y="2539347"/>
            <a:ext cx="3663461" cy="3318936"/>
          </a:xfrm>
          <a:ln>
            <a:solidFill>
              <a:srgbClr val="FF0000"/>
            </a:solidFill>
          </a:ln>
        </p:spPr>
        <p:txBody>
          <a:bodyPr>
            <a:normAutofit fontScale="92500" lnSpcReduction="20000"/>
          </a:bodyPr>
          <a:lstStyle/>
          <a:p>
            <a:r>
              <a:rPr lang="en-CA" dirty="0"/>
              <a:t>Have simple and easy answers (can be googled)</a:t>
            </a:r>
          </a:p>
          <a:p>
            <a:r>
              <a:rPr lang="en-CA" dirty="0"/>
              <a:t>Can be answered in one word or one sentence</a:t>
            </a:r>
          </a:p>
          <a:p>
            <a:r>
              <a:rPr lang="en-CA" dirty="0"/>
              <a:t>Have no answer</a:t>
            </a:r>
          </a:p>
          <a:p>
            <a:r>
              <a:rPr lang="en-CA" dirty="0"/>
              <a:t>Are only a matter or opinion</a:t>
            </a:r>
          </a:p>
          <a:p>
            <a:r>
              <a:rPr lang="en-CA" dirty="0"/>
              <a:t>Are too complicated or too broad</a:t>
            </a:r>
          </a:p>
          <a:p>
            <a:r>
              <a:rPr lang="en-CA" dirty="0"/>
              <a:t>Are too vague</a:t>
            </a:r>
          </a:p>
          <a:p>
            <a:endParaRPr lang="en-CA" dirty="0"/>
          </a:p>
        </p:txBody>
      </p:sp>
      <p:sp>
        <p:nvSpPr>
          <p:cNvPr id="4" name="Content Placeholder 2"/>
          <p:cNvSpPr txBox="1">
            <a:spLocks/>
          </p:cNvSpPr>
          <p:nvPr/>
        </p:nvSpPr>
        <p:spPr>
          <a:xfrm>
            <a:off x="1295402" y="2539347"/>
            <a:ext cx="3663461" cy="3318936"/>
          </a:xfrm>
          <a:prstGeom prst="rect">
            <a:avLst/>
          </a:prstGeom>
          <a:ln>
            <a:solidFill>
              <a:srgbClr val="00B050"/>
            </a:solidFill>
          </a:ln>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Specific</a:t>
            </a:r>
          </a:p>
          <a:p>
            <a:r>
              <a:rPr lang="en-CA" dirty="0"/>
              <a:t>Focus your research</a:t>
            </a:r>
          </a:p>
          <a:p>
            <a:r>
              <a:rPr lang="en-CA" dirty="0"/>
              <a:t>Require research to answer</a:t>
            </a:r>
          </a:p>
          <a:p>
            <a:r>
              <a:rPr lang="en-CA" dirty="0"/>
              <a:t>Can be answered through research</a:t>
            </a:r>
          </a:p>
          <a:p>
            <a:r>
              <a:rPr lang="en-CA" dirty="0"/>
              <a:t>Are important to the field</a:t>
            </a:r>
          </a:p>
          <a:p>
            <a:r>
              <a:rPr lang="en-CA" dirty="0"/>
              <a:t>Are manageable – not too broad or too narrow</a:t>
            </a:r>
          </a:p>
          <a:p>
            <a:endParaRPr lang="en-CA" dirty="0"/>
          </a:p>
          <a:p>
            <a:endParaRPr lang="en-CA" dirty="0"/>
          </a:p>
        </p:txBody>
      </p:sp>
      <p:pic>
        <p:nvPicPr>
          <p:cNvPr id="6146" name="Picture 2" descr="Image result for good and b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465" y="3622498"/>
            <a:ext cx="1593503" cy="115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92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ltLang="en-US">
                <a:effectLst>
                  <a:outerShdw blurRad="38100" dist="38100" dir="2700000" algn="tl">
                    <a:srgbClr val="FFFFFF"/>
                  </a:outerShdw>
                </a:effectLst>
              </a:rPr>
              <a:t>Examples of Problematic RQs:</a:t>
            </a:r>
          </a:p>
        </p:txBody>
      </p:sp>
      <p:sp>
        <p:nvSpPr>
          <p:cNvPr id="6147" name="Rectangle 3"/>
          <p:cNvSpPr>
            <a:spLocks noGrp="1" noRot="1" noChangeArrowheads="1"/>
          </p:cNvSpPr>
          <p:nvPr>
            <p:ph type="body" idx="1"/>
          </p:nvPr>
        </p:nvSpPr>
        <p:spPr>
          <a:xfrm>
            <a:off x="1295401" y="2556932"/>
            <a:ext cx="6740768" cy="3653368"/>
          </a:xfrm>
        </p:spPr>
        <p:txBody>
          <a:bodyPr>
            <a:normAutofit fontScale="77500" lnSpcReduction="20000"/>
          </a:bodyPr>
          <a:lstStyle/>
          <a:p>
            <a:r>
              <a:rPr lang="en-US" altLang="en-US" dirty="0">
                <a:effectLst>
                  <a:outerShdw blurRad="38100" dist="38100" dir="2700000" algn="tl">
                    <a:srgbClr val="FFFFFF"/>
                  </a:outerShdw>
                </a:effectLst>
              </a:rPr>
              <a:t>What is the best way to teach ELLs oral skills?</a:t>
            </a:r>
          </a:p>
          <a:p>
            <a:pPr>
              <a:buFont typeface="Wingdings" panose="05000000000000000000" pitchFamily="2" charset="2"/>
              <a:buNone/>
            </a:pPr>
            <a:endParaRPr lang="en-US" altLang="en-US" sz="2000" dirty="0">
              <a:solidFill>
                <a:srgbClr val="9900CC"/>
              </a:solidFill>
            </a:endParaRPr>
          </a:p>
          <a:p>
            <a:r>
              <a:rPr lang="en-US" altLang="en-US" dirty="0">
                <a:effectLst>
                  <a:outerShdw blurRad="38100" dist="38100" dir="2700000" algn="tl">
                    <a:srgbClr val="FFFFFF"/>
                  </a:outerShdw>
                </a:effectLst>
              </a:rPr>
              <a:t>What can we do to teach English to students effectively?</a:t>
            </a:r>
          </a:p>
          <a:p>
            <a:endParaRPr lang="en-US" altLang="en-US" dirty="0">
              <a:effectLst>
                <a:outerShdw blurRad="38100" dist="38100" dir="2700000" algn="tl">
                  <a:srgbClr val="FFFFFF"/>
                </a:outerShdw>
              </a:effectLst>
            </a:endParaRPr>
          </a:p>
          <a:p>
            <a:r>
              <a:rPr lang="en-US" altLang="en-US" dirty="0">
                <a:effectLst>
                  <a:outerShdw blurRad="38100" dist="38100" dir="2700000" algn="tl">
                    <a:srgbClr val="FFFFFF"/>
                  </a:outerShdw>
                </a:effectLst>
              </a:rPr>
              <a:t>Do Korean English teachers use Korean when they teach English?</a:t>
            </a:r>
          </a:p>
          <a:p>
            <a:endParaRPr lang="en-US" altLang="en-US" dirty="0">
              <a:effectLst>
                <a:outerShdw blurRad="38100" dist="38100" dir="2700000" algn="tl">
                  <a:srgbClr val="FFFFFF"/>
                </a:outerShdw>
              </a:effectLst>
            </a:endParaRPr>
          </a:p>
          <a:p>
            <a:r>
              <a:rPr lang="en-US" altLang="en-US" dirty="0">
                <a:effectLst>
                  <a:outerShdw blurRad="38100" dist="38100" dir="2700000" algn="tl">
                    <a:srgbClr val="FFFFFF"/>
                  </a:outerShdw>
                </a:effectLst>
              </a:rPr>
              <a:t>Does working in groups contribute to learners ability reflect on their own language learning abilities and need to study more?</a:t>
            </a:r>
          </a:p>
          <a:p>
            <a:endParaRPr lang="en-US" altLang="en-US" dirty="0">
              <a:effectLst>
                <a:outerShdw blurRad="38100" dist="38100" dir="2700000" algn="tl">
                  <a:srgbClr val="FFFFFF"/>
                </a:outerShdw>
              </a:effectLst>
            </a:endParaRPr>
          </a:p>
          <a:p>
            <a:r>
              <a:rPr lang="en-US" altLang="en-US" dirty="0">
                <a:effectLst>
                  <a:outerShdw blurRad="38100" dist="38100" dir="2700000" algn="tl">
                    <a:srgbClr val="FFFFFF"/>
                  </a:outerShdw>
                </a:effectLst>
              </a:rPr>
              <a:t>Do Korean English teachers enjoy their job?</a:t>
            </a:r>
          </a:p>
          <a:p>
            <a:endParaRPr lang="en-US" altLang="en-US" i="1" dirty="0">
              <a:effectLst>
                <a:outerShdw blurRad="38100" dist="38100" dir="2700000" algn="tl">
                  <a:srgbClr val="FFFFFF"/>
                </a:outerShdw>
              </a:effectLst>
            </a:endParaRPr>
          </a:p>
        </p:txBody>
      </p:sp>
      <p:sp>
        <p:nvSpPr>
          <p:cNvPr id="4" name="Content Placeholder 2"/>
          <p:cNvSpPr txBox="1">
            <a:spLocks/>
          </p:cNvSpPr>
          <p:nvPr/>
        </p:nvSpPr>
        <p:spPr>
          <a:xfrm>
            <a:off x="8241324" y="2556932"/>
            <a:ext cx="3206261" cy="2657883"/>
          </a:xfrm>
          <a:prstGeom prst="rect">
            <a:avLst/>
          </a:prstGeom>
          <a:ln>
            <a:solidFill>
              <a:srgbClr val="FF0000"/>
            </a:solidFill>
          </a:ln>
        </p:spPr>
        <p:txBody>
          <a:bodyPr vert="horz" lIns="91440" tIns="45720" rIns="91440" bIns="45720" rtlCol="0" anchor="t">
            <a:normAutofit fontScale="6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a:t>Have simple and easy answers (can be googled)</a:t>
            </a:r>
          </a:p>
          <a:p>
            <a:r>
              <a:rPr lang="en-CA"/>
              <a:t>Can be answered in one word or one sentence</a:t>
            </a:r>
          </a:p>
          <a:p>
            <a:r>
              <a:rPr lang="en-CA"/>
              <a:t>Have no answer</a:t>
            </a:r>
          </a:p>
          <a:p>
            <a:r>
              <a:rPr lang="en-CA"/>
              <a:t>Are only a matter or opinion</a:t>
            </a:r>
          </a:p>
          <a:p>
            <a:r>
              <a:rPr lang="en-CA"/>
              <a:t>Are too complicated or too broad</a:t>
            </a:r>
          </a:p>
          <a:p>
            <a:r>
              <a:rPr lang="en-CA"/>
              <a:t>Are too vague</a:t>
            </a:r>
          </a:p>
          <a:p>
            <a:endParaRPr lang="en-CA" dirty="0"/>
          </a:p>
        </p:txBody>
      </p:sp>
    </p:spTree>
    <p:extLst>
      <p:ext uri="{BB962C8B-B14F-4D97-AF65-F5344CB8AC3E}">
        <p14:creationId xmlns:p14="http://schemas.microsoft.com/office/powerpoint/2010/main" val="1383688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altLang="en-US" dirty="0">
                <a:effectLst>
                  <a:outerShdw blurRad="38100" dist="38100" dir="2700000" algn="tl">
                    <a:srgbClr val="FFFFFF"/>
                  </a:outerShdw>
                </a:effectLst>
              </a:rPr>
              <a:t>Examples of Good RQs:</a:t>
            </a:r>
          </a:p>
        </p:txBody>
      </p:sp>
      <p:sp>
        <p:nvSpPr>
          <p:cNvPr id="6147" name="Rectangle 3"/>
          <p:cNvSpPr>
            <a:spLocks noGrp="1" noRot="1" noChangeArrowheads="1"/>
          </p:cNvSpPr>
          <p:nvPr>
            <p:ph type="body" idx="1"/>
          </p:nvPr>
        </p:nvSpPr>
        <p:spPr>
          <a:xfrm>
            <a:off x="1295402" y="2468032"/>
            <a:ext cx="6740768" cy="4021668"/>
          </a:xfrm>
        </p:spPr>
        <p:txBody>
          <a:bodyPr>
            <a:normAutofit fontScale="55000" lnSpcReduction="20000"/>
          </a:bodyPr>
          <a:lstStyle/>
          <a:p>
            <a:pPr>
              <a:lnSpc>
                <a:spcPct val="90000"/>
              </a:lnSpc>
            </a:pPr>
            <a:r>
              <a:rPr lang="en-US" altLang="en-US" sz="3000" dirty="0">
                <a:effectLst>
                  <a:outerShdw blurRad="38100" dist="38100" dir="2700000" algn="tl">
                    <a:srgbClr val="FFFFFF"/>
                  </a:outerShdw>
                </a:effectLst>
              </a:rPr>
              <a:t>What are the characteristics of oral English language instruction provided to 10th-grade ELLs at a public school?</a:t>
            </a:r>
          </a:p>
          <a:p>
            <a:pPr>
              <a:buFont typeface="Wingdings" panose="05000000000000000000" pitchFamily="2" charset="2"/>
              <a:buNone/>
            </a:pPr>
            <a:endParaRPr lang="en-US" altLang="en-US" sz="3000" dirty="0">
              <a:effectLst>
                <a:outerShdw blurRad="38100" dist="38100" dir="2700000" algn="tl">
                  <a:srgbClr val="FFFFFF"/>
                </a:outerShdw>
              </a:effectLst>
            </a:endParaRPr>
          </a:p>
          <a:p>
            <a:pPr>
              <a:lnSpc>
                <a:spcPct val="90000"/>
              </a:lnSpc>
            </a:pPr>
            <a:r>
              <a:rPr lang="en-US" altLang="en-US" sz="3000" dirty="0">
                <a:effectLst>
                  <a:outerShdw blurRad="38100" dist="38100" dir="2700000" algn="tl">
                    <a:srgbClr val="FFFFFF"/>
                  </a:outerShdw>
                </a:effectLst>
              </a:rPr>
              <a:t>What is the impact of explicit writing-strategy instruction for a group of 5th-grade public school ELLs ?</a:t>
            </a:r>
          </a:p>
          <a:p>
            <a:endParaRPr lang="en-US" altLang="en-US" sz="3000" dirty="0">
              <a:effectLst>
                <a:outerShdw blurRad="38100" dist="38100" dir="2700000" algn="tl">
                  <a:srgbClr val="FFFFFF"/>
                </a:outerShdw>
              </a:effectLst>
            </a:endParaRPr>
          </a:p>
          <a:p>
            <a:r>
              <a:rPr lang="en-US" altLang="en-US" sz="3000" dirty="0">
                <a:effectLst>
                  <a:outerShdw blurRad="38100" dist="38100" dir="2700000" algn="tl">
                    <a:srgbClr val="FFFFFF"/>
                  </a:outerShdw>
                </a:effectLst>
              </a:rPr>
              <a:t>In what ways does the Korean English teacher’s use of L1 in the classroom support L2 development in learners?</a:t>
            </a:r>
          </a:p>
          <a:p>
            <a:endParaRPr lang="en-US" altLang="en-US" sz="3000" dirty="0">
              <a:effectLst>
                <a:outerShdw blurRad="38100" dist="38100" dir="2700000" algn="tl">
                  <a:srgbClr val="FFFFFF"/>
                </a:outerShdw>
              </a:effectLst>
            </a:endParaRPr>
          </a:p>
          <a:p>
            <a:r>
              <a:rPr lang="en-US" altLang="en-US" sz="3000" dirty="0">
                <a:effectLst>
                  <a:outerShdw blurRad="38100" dist="38100" dir="2700000" algn="tl">
                    <a:srgbClr val="FFFFFF"/>
                  </a:outerShdw>
                </a:effectLst>
              </a:rPr>
              <a:t>In what ways does working in groups contribute to learners ability reflect on their own language learning abilities?</a:t>
            </a:r>
          </a:p>
          <a:p>
            <a:endParaRPr lang="en-US" altLang="en-US" sz="3000" dirty="0">
              <a:effectLst>
                <a:outerShdw blurRad="38100" dist="38100" dir="2700000" algn="tl">
                  <a:srgbClr val="FFFFFF"/>
                </a:outerShdw>
              </a:effectLst>
            </a:endParaRPr>
          </a:p>
          <a:p>
            <a:r>
              <a:rPr lang="en-US" altLang="en-US" sz="3000" dirty="0">
                <a:effectLst>
                  <a:outerShdw blurRad="38100" dist="38100" dir="2700000" algn="tl">
                    <a:srgbClr val="FFFFFF"/>
                  </a:outerShdw>
                </a:effectLst>
              </a:rPr>
              <a:t>How do Korean public high-school teachers perceive their roles as language teachers?</a:t>
            </a:r>
          </a:p>
          <a:p>
            <a:endParaRPr lang="en-US" altLang="en-US" i="1" dirty="0">
              <a:effectLst>
                <a:outerShdw blurRad="38100" dist="38100" dir="2700000" algn="tl">
                  <a:srgbClr val="FFFFFF"/>
                </a:outerShdw>
              </a:effectLst>
            </a:endParaRPr>
          </a:p>
        </p:txBody>
      </p:sp>
      <p:sp>
        <p:nvSpPr>
          <p:cNvPr id="5" name="Content Placeholder 2"/>
          <p:cNvSpPr txBox="1">
            <a:spLocks/>
          </p:cNvSpPr>
          <p:nvPr/>
        </p:nvSpPr>
        <p:spPr>
          <a:xfrm>
            <a:off x="8379069" y="2736848"/>
            <a:ext cx="3012831" cy="2470152"/>
          </a:xfrm>
          <a:prstGeom prst="rect">
            <a:avLst/>
          </a:prstGeom>
          <a:ln>
            <a:solidFill>
              <a:srgbClr val="00B050"/>
            </a:solidFill>
          </a:ln>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CA" dirty="0"/>
              <a:t>Specific</a:t>
            </a:r>
          </a:p>
          <a:p>
            <a:r>
              <a:rPr lang="en-CA" dirty="0"/>
              <a:t>Focus your research</a:t>
            </a:r>
          </a:p>
          <a:p>
            <a:r>
              <a:rPr lang="en-CA" dirty="0"/>
              <a:t>Require research to answer</a:t>
            </a:r>
          </a:p>
          <a:p>
            <a:r>
              <a:rPr lang="en-CA" dirty="0"/>
              <a:t>Can be answered through research</a:t>
            </a:r>
          </a:p>
          <a:p>
            <a:r>
              <a:rPr lang="en-CA" dirty="0"/>
              <a:t>Are important to the field</a:t>
            </a:r>
          </a:p>
          <a:p>
            <a:r>
              <a:rPr lang="en-CA" dirty="0"/>
              <a:t>Are manageable – not too broad or too narrow</a:t>
            </a:r>
          </a:p>
          <a:p>
            <a:endParaRPr lang="en-CA" dirty="0"/>
          </a:p>
          <a:p>
            <a:endParaRPr lang="en-CA" dirty="0"/>
          </a:p>
        </p:txBody>
      </p:sp>
    </p:spTree>
    <p:extLst>
      <p:ext uri="{BB962C8B-B14F-4D97-AF65-F5344CB8AC3E}">
        <p14:creationId xmlns:p14="http://schemas.microsoft.com/office/powerpoint/2010/main" val="255311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EB2E-9F77-4FF0-BC40-47F811E54A9C}"/>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99D6A3F7-1BA1-44F7-8AA5-9C4DE7F9D92B}"/>
              </a:ext>
            </a:extLst>
          </p:cNvPr>
          <p:cNvSpPr>
            <a:spLocks noGrp="1"/>
          </p:cNvSpPr>
          <p:nvPr>
            <p:ph idx="1"/>
          </p:nvPr>
        </p:nvSpPr>
        <p:spPr/>
        <p:txBody>
          <a:bodyPr/>
          <a:lstStyle/>
          <a:p>
            <a:endParaRPr lang="en-US" dirty="0"/>
          </a:p>
          <a:p>
            <a:endParaRPr lang="en-US" dirty="0"/>
          </a:p>
          <a:p>
            <a:r>
              <a:rPr lang="en-US" dirty="0"/>
              <a:t>What are research questions?</a:t>
            </a:r>
          </a:p>
          <a:p>
            <a:endParaRPr lang="en-US" dirty="0"/>
          </a:p>
          <a:p>
            <a:r>
              <a:rPr lang="en-US" dirty="0"/>
              <a:t>Why are they important?</a:t>
            </a:r>
          </a:p>
        </p:txBody>
      </p:sp>
    </p:spTree>
    <p:extLst>
      <p:ext uri="{BB962C8B-B14F-4D97-AF65-F5344CB8AC3E}">
        <p14:creationId xmlns:p14="http://schemas.microsoft.com/office/powerpoint/2010/main" val="96363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a:t>
            </a:r>
          </a:p>
        </p:txBody>
      </p:sp>
      <p:sp>
        <p:nvSpPr>
          <p:cNvPr id="3" name="Content Placeholder 2"/>
          <p:cNvSpPr>
            <a:spLocks noGrp="1"/>
          </p:cNvSpPr>
          <p:nvPr>
            <p:ph idx="1"/>
          </p:nvPr>
        </p:nvSpPr>
        <p:spPr/>
        <p:txBody>
          <a:bodyPr>
            <a:normAutofit fontScale="85000" lnSpcReduction="20000"/>
          </a:bodyPr>
          <a:lstStyle/>
          <a:p>
            <a:r>
              <a:rPr lang="en-CA" dirty="0"/>
              <a:t>1. Ask only a few general questions [no Yes/No questions] to permit participants to share information with you</a:t>
            </a:r>
          </a:p>
          <a:p>
            <a:endParaRPr lang="en-CA" dirty="0"/>
          </a:p>
          <a:p>
            <a:r>
              <a:rPr lang="en-CA" dirty="0"/>
              <a:t> 2. Ask questions that are neutral exploratory language that does not convey conclusions you expect </a:t>
            </a:r>
          </a:p>
          <a:p>
            <a:endParaRPr lang="en-CA" dirty="0"/>
          </a:p>
          <a:p>
            <a:r>
              <a:rPr lang="en-CA" dirty="0"/>
              <a:t>3. Design and write 2 question types: Central Questions and Sub-Questions</a:t>
            </a:r>
          </a:p>
          <a:p>
            <a:endParaRPr lang="en-CA" dirty="0"/>
          </a:p>
          <a:p>
            <a:r>
              <a:rPr lang="en-CA" dirty="0"/>
              <a:t>4. Don’t worry too much at the beginning, questions often change throughout planning. </a:t>
            </a:r>
          </a:p>
        </p:txBody>
      </p:sp>
      <p:pic>
        <p:nvPicPr>
          <p:cNvPr id="1026" name="Picture 2" descr="Image result for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837" y="709488"/>
            <a:ext cx="2049464" cy="1576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6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Central &amp; Sub RQs</a:t>
            </a:r>
          </a:p>
        </p:txBody>
      </p:sp>
      <p:sp>
        <p:nvSpPr>
          <p:cNvPr id="3" name="Content Placeholder 2"/>
          <p:cNvSpPr>
            <a:spLocks noGrp="1"/>
          </p:cNvSpPr>
          <p:nvPr>
            <p:ph idx="1"/>
          </p:nvPr>
        </p:nvSpPr>
        <p:spPr/>
        <p:txBody>
          <a:bodyPr/>
          <a:lstStyle/>
          <a:p>
            <a:endParaRPr lang="en-CA" dirty="0"/>
          </a:p>
        </p:txBody>
      </p:sp>
      <p:grpSp>
        <p:nvGrpSpPr>
          <p:cNvPr id="12" name="Group 11"/>
          <p:cNvGrpSpPr/>
          <p:nvPr/>
        </p:nvGrpSpPr>
        <p:grpSpPr>
          <a:xfrm>
            <a:off x="3734587" y="2556932"/>
            <a:ext cx="4722823" cy="3599068"/>
            <a:chOff x="757169" y="1772815"/>
            <a:chExt cx="3024335" cy="2990467"/>
          </a:xfrm>
        </p:grpSpPr>
        <p:sp>
          <p:nvSpPr>
            <p:cNvPr id="4" name="TextBox 3"/>
            <p:cNvSpPr txBox="1"/>
            <p:nvPr/>
          </p:nvSpPr>
          <p:spPr>
            <a:xfrm>
              <a:off x="1513252" y="1772815"/>
              <a:ext cx="1512167" cy="50710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dirty="0"/>
                <a:t>Central Research Question</a:t>
              </a:r>
            </a:p>
          </p:txBody>
        </p:sp>
        <p:sp>
          <p:nvSpPr>
            <p:cNvPr id="5" name="TextBox 4"/>
            <p:cNvSpPr txBox="1"/>
            <p:nvPr/>
          </p:nvSpPr>
          <p:spPr>
            <a:xfrm>
              <a:off x="757169" y="3861048"/>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sp>
          <p:nvSpPr>
            <p:cNvPr id="6" name="TextBox 5"/>
            <p:cNvSpPr txBox="1"/>
            <p:nvPr/>
          </p:nvSpPr>
          <p:spPr>
            <a:xfrm>
              <a:off x="1693273" y="4201924"/>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sp>
          <p:nvSpPr>
            <p:cNvPr id="7" name="TextBox 6"/>
            <p:cNvSpPr txBox="1"/>
            <p:nvPr/>
          </p:nvSpPr>
          <p:spPr>
            <a:xfrm>
              <a:off x="2629377" y="4542800"/>
              <a:ext cx="1152127" cy="2204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t>Sub RQ1</a:t>
              </a:r>
            </a:p>
          </p:txBody>
        </p:sp>
        <p:cxnSp>
          <p:nvCxnSpPr>
            <p:cNvPr id="8" name="Straight Arrow Connector 7"/>
            <p:cNvCxnSpPr>
              <a:endCxn id="5" idx="0"/>
            </p:cNvCxnSpPr>
            <p:nvPr/>
          </p:nvCxnSpPr>
          <p:spPr bwMode="auto">
            <a:xfrm flipH="1">
              <a:off x="1333233" y="2788479"/>
              <a:ext cx="648072" cy="1072569"/>
            </a:xfrm>
            <a:prstGeom prst="straightConnector1">
              <a:avLst/>
            </a:prstGeom>
            <a:noFill/>
            <a:ln w="50800" cap="flat" cmpd="sng" algn="ctr">
              <a:solidFill>
                <a:srgbClr val="FF0000"/>
              </a:solidFill>
              <a:prstDash val="solid"/>
              <a:round/>
              <a:headEnd type="triangle" w="med" len="med"/>
              <a:tailEnd type="none"/>
            </a:ln>
            <a:effectLst/>
          </p:spPr>
        </p:cxnSp>
        <p:cxnSp>
          <p:nvCxnSpPr>
            <p:cNvPr id="9" name="Straight Arrow Connector 8"/>
            <p:cNvCxnSpPr>
              <a:stCxn id="4" idx="2"/>
              <a:endCxn id="6" idx="0"/>
            </p:cNvCxnSpPr>
            <p:nvPr/>
          </p:nvCxnSpPr>
          <p:spPr bwMode="auto">
            <a:xfrm>
              <a:off x="2269336" y="2279923"/>
              <a:ext cx="1" cy="1922002"/>
            </a:xfrm>
            <a:prstGeom prst="straightConnector1">
              <a:avLst/>
            </a:prstGeom>
            <a:noFill/>
            <a:ln w="50800" cap="flat" cmpd="sng" algn="ctr">
              <a:solidFill>
                <a:srgbClr val="FF0000"/>
              </a:solidFill>
              <a:prstDash val="solid"/>
              <a:round/>
              <a:headEnd type="triangle" w="med" len="med"/>
              <a:tailEnd type="none"/>
            </a:ln>
            <a:effectLst/>
          </p:spPr>
        </p:cxnSp>
        <p:cxnSp>
          <p:nvCxnSpPr>
            <p:cNvPr id="10" name="Straight Arrow Connector 9"/>
            <p:cNvCxnSpPr>
              <a:endCxn id="7" idx="0"/>
            </p:cNvCxnSpPr>
            <p:nvPr/>
          </p:nvCxnSpPr>
          <p:spPr bwMode="auto">
            <a:xfrm>
              <a:off x="2557368" y="2788479"/>
              <a:ext cx="648072" cy="1754321"/>
            </a:xfrm>
            <a:prstGeom prst="straightConnector1">
              <a:avLst/>
            </a:prstGeom>
            <a:noFill/>
            <a:ln w="50800" cap="flat" cmpd="sng" algn="ctr">
              <a:solidFill>
                <a:srgbClr val="FF0000"/>
              </a:solidFill>
              <a:prstDash val="solid"/>
              <a:round/>
              <a:headEnd type="triangle" w="med" len="med"/>
              <a:tailEnd type="none"/>
            </a:ln>
            <a:effectLst/>
          </p:spPr>
        </p:cxnSp>
        <p:sp>
          <p:nvSpPr>
            <p:cNvPr id="11" name="TextBox 10"/>
            <p:cNvSpPr txBox="1"/>
            <p:nvPr/>
          </p:nvSpPr>
          <p:spPr>
            <a:xfrm>
              <a:off x="1871193" y="3140097"/>
              <a:ext cx="648232" cy="264578"/>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pPr algn="ctr"/>
              <a:r>
                <a:rPr lang="en-GB" dirty="0"/>
                <a:t>help answer</a:t>
              </a:r>
            </a:p>
          </p:txBody>
        </p:sp>
      </p:grpSp>
    </p:spTree>
    <p:extLst>
      <p:ext uri="{BB962C8B-B14F-4D97-AF65-F5344CB8AC3E}">
        <p14:creationId xmlns:p14="http://schemas.microsoft.com/office/powerpoint/2010/main" val="401531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Central &amp; Sub-RQs</a:t>
            </a:r>
          </a:p>
        </p:txBody>
      </p:sp>
      <p:sp>
        <p:nvSpPr>
          <p:cNvPr id="3" name="Content Placeholder 2"/>
          <p:cNvSpPr>
            <a:spLocks noGrp="1"/>
          </p:cNvSpPr>
          <p:nvPr>
            <p:ph idx="1"/>
          </p:nvPr>
        </p:nvSpPr>
        <p:spPr/>
        <p:txBody>
          <a:bodyPr>
            <a:normAutofit fontScale="92500" lnSpcReduction="20000"/>
          </a:bodyPr>
          <a:lstStyle/>
          <a:p>
            <a:pPr marL="0" indent="0">
              <a:buNone/>
            </a:pPr>
            <a:r>
              <a:rPr lang="en-CA" b="1" dirty="0"/>
              <a:t>What does it mean (to practitioners) to be a professional teacher?</a:t>
            </a:r>
          </a:p>
          <a:p>
            <a:pPr lvl="1"/>
            <a:r>
              <a:rPr lang="en-CA" dirty="0"/>
              <a:t>From practitioners’ perspective, what do professional teachers do?</a:t>
            </a:r>
          </a:p>
          <a:p>
            <a:pPr lvl="2"/>
            <a:r>
              <a:rPr lang="en-CA" dirty="0"/>
              <a:t>What don't professional teachers do?</a:t>
            </a:r>
          </a:p>
          <a:p>
            <a:pPr marL="0" indent="0">
              <a:buNone/>
            </a:pPr>
            <a:endParaRPr lang="en-CA" b="1" dirty="0"/>
          </a:p>
          <a:p>
            <a:pPr marL="0" indent="0">
              <a:buNone/>
            </a:pPr>
            <a:r>
              <a:rPr lang="en-NZ" b="1" dirty="0"/>
              <a:t>How can language teachers be good leaders for their learners?</a:t>
            </a:r>
          </a:p>
          <a:p>
            <a:pPr lvl="1"/>
            <a:r>
              <a:rPr lang="en-NZ" dirty="0"/>
              <a:t>In what ways do learners see language teachers as leaders?</a:t>
            </a:r>
          </a:p>
          <a:p>
            <a:pPr lvl="1"/>
            <a:r>
              <a:rPr lang="en-NZ" dirty="0"/>
              <a:t>From learners‘ perspective, what specific (personal and pedagogical) features and characteristics contribute to a good language teacher leader?</a:t>
            </a:r>
            <a:endParaRPr lang="en-CA" dirty="0"/>
          </a:p>
          <a:p>
            <a:pPr marL="0" indent="0">
              <a:buNone/>
            </a:pPr>
            <a:r>
              <a:rPr lang="en-US" b="1" dirty="0"/>
              <a:t>	</a:t>
            </a:r>
            <a:endParaRPr lang="en-CA" b="1" dirty="0"/>
          </a:p>
        </p:txBody>
      </p:sp>
    </p:spTree>
    <p:extLst>
      <p:ext uri="{BB962C8B-B14F-4D97-AF65-F5344CB8AC3E}">
        <p14:creationId xmlns:p14="http://schemas.microsoft.com/office/powerpoint/2010/main" val="65054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Good or Bad?</a:t>
            </a:r>
          </a:p>
        </p:txBody>
      </p:sp>
      <p:sp>
        <p:nvSpPr>
          <p:cNvPr id="3" name="Content Placeholder 2"/>
          <p:cNvSpPr>
            <a:spLocks noGrp="1"/>
          </p:cNvSpPr>
          <p:nvPr>
            <p:ph idx="1"/>
          </p:nvPr>
        </p:nvSpPr>
        <p:spPr/>
        <p:txBody>
          <a:bodyPr>
            <a:normAutofit fontScale="85000" lnSpcReduction="20000"/>
          </a:bodyPr>
          <a:lstStyle/>
          <a:p>
            <a:r>
              <a:rPr lang="en-US" dirty="0"/>
              <a:t>What core components (i.e. knowledge, skills, and abilities) do local teachers need in EFL language classrooms in the global era?  </a:t>
            </a:r>
          </a:p>
          <a:p>
            <a:endParaRPr lang="en-US" dirty="0"/>
          </a:p>
          <a:p>
            <a:r>
              <a:rPr lang="en-US" dirty="0"/>
              <a:t>Which methodology is the most suitable in South Korean English language classrooms?</a:t>
            </a:r>
          </a:p>
          <a:p>
            <a:endParaRPr lang="en-US" dirty="0"/>
          </a:p>
          <a:p>
            <a:r>
              <a:rPr lang="en-US" dirty="0"/>
              <a:t>What main factors positively and negatively contribute to the professional development and growth of local teachers in EFL settings? </a:t>
            </a:r>
          </a:p>
          <a:p>
            <a:endParaRPr lang="en-US" dirty="0"/>
          </a:p>
          <a:p>
            <a:r>
              <a:rPr lang="en-US" dirty="0"/>
              <a:t>Does memorizing 10 English words a day lead to better writing skills in EFL learners?</a:t>
            </a:r>
            <a:endParaRPr lang="en-CA" dirty="0"/>
          </a:p>
          <a:p>
            <a:endParaRPr lang="en-US" dirty="0"/>
          </a:p>
          <a:p>
            <a:endParaRPr lang="en-US" dirty="0"/>
          </a:p>
          <a:p>
            <a:endParaRPr lang="en-CA" dirty="0"/>
          </a:p>
          <a:p>
            <a:endParaRPr lang="en-CA" dirty="0"/>
          </a:p>
          <a:p>
            <a:endParaRPr lang="en-CA" dirty="0"/>
          </a:p>
        </p:txBody>
      </p:sp>
    </p:spTree>
    <p:extLst>
      <p:ext uri="{BB962C8B-B14F-4D97-AF65-F5344CB8AC3E}">
        <p14:creationId xmlns:p14="http://schemas.microsoft.com/office/powerpoint/2010/main" val="157489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Prompts</a:t>
            </a:r>
          </a:p>
        </p:txBody>
      </p:sp>
      <p:sp>
        <p:nvSpPr>
          <p:cNvPr id="3" name="Content Placeholder 2"/>
          <p:cNvSpPr>
            <a:spLocks noGrp="1"/>
          </p:cNvSpPr>
          <p:nvPr>
            <p:ph idx="1"/>
          </p:nvPr>
        </p:nvSpPr>
        <p:spPr/>
        <p:txBody>
          <a:bodyPr/>
          <a:lstStyle/>
          <a:p>
            <a:r>
              <a:rPr lang="en-CA" dirty="0"/>
              <a:t>In what ways are participants affected by X…?</a:t>
            </a:r>
          </a:p>
          <a:p>
            <a:r>
              <a:rPr lang="en-CA" dirty="0"/>
              <a:t>What factors contribute to X…?</a:t>
            </a:r>
          </a:p>
          <a:p>
            <a:r>
              <a:rPr lang="en-CA" dirty="0"/>
              <a:t>How does A affect B…? In what ways does A affect B?</a:t>
            </a:r>
          </a:p>
          <a:p>
            <a:r>
              <a:rPr lang="en-CA" dirty="0"/>
              <a:t>How do participants view X….?</a:t>
            </a:r>
          </a:p>
          <a:p>
            <a:r>
              <a:rPr lang="en-CA" dirty="0"/>
              <a:t>What role does X play in Y?</a:t>
            </a:r>
          </a:p>
          <a:p>
            <a:endParaRPr lang="en-CA" dirty="0"/>
          </a:p>
          <a:p>
            <a:pPr marL="0" indent="0">
              <a:buNone/>
            </a:pPr>
            <a:endParaRPr lang="en-CA" dirty="0"/>
          </a:p>
        </p:txBody>
      </p:sp>
    </p:spTree>
    <p:extLst>
      <p:ext uri="{BB962C8B-B14F-4D97-AF65-F5344CB8AC3E}">
        <p14:creationId xmlns:p14="http://schemas.microsoft.com/office/powerpoint/2010/main" val="257326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 </a:t>
            </a:r>
          </a:p>
        </p:txBody>
      </p:sp>
      <p:sp>
        <p:nvSpPr>
          <p:cNvPr id="3" name="Content Placeholder 2"/>
          <p:cNvSpPr>
            <a:spLocks noGrp="1"/>
          </p:cNvSpPr>
          <p:nvPr>
            <p:ph idx="1"/>
          </p:nvPr>
        </p:nvSpPr>
        <p:spPr/>
        <p:txBody>
          <a:bodyPr>
            <a:normAutofit fontScale="92500" lnSpcReduction="10000"/>
          </a:bodyPr>
          <a:lstStyle/>
          <a:p>
            <a:r>
              <a:rPr lang="nb-NO" dirty="0"/>
              <a:t> Agee, J. (2009). Developing Qualitative Research Questions: A Reflective Process. </a:t>
            </a:r>
            <a:r>
              <a:rPr lang="nb-NO" i="1" dirty="0"/>
              <a:t>International Journal of Qualitative Studies in Education</a:t>
            </a:r>
            <a:r>
              <a:rPr lang="nb-NO" dirty="0"/>
              <a:t> </a:t>
            </a:r>
            <a:r>
              <a:rPr lang="nb-NO" i="1" dirty="0"/>
              <a:t>22 (4)</a:t>
            </a:r>
            <a:r>
              <a:rPr lang="nb-NO" dirty="0"/>
              <a:t>, 431–47. doi:10.1080/09518390902736512.</a:t>
            </a:r>
          </a:p>
          <a:p>
            <a:endParaRPr lang="nb-NO" dirty="0"/>
          </a:p>
          <a:p>
            <a:r>
              <a:rPr lang="nb-NO" dirty="0"/>
              <a:t>Andrews, R. (2003). </a:t>
            </a:r>
            <a:r>
              <a:rPr lang="nb-NO" i="1" dirty="0"/>
              <a:t>Research Questions</a:t>
            </a:r>
            <a:r>
              <a:rPr lang="nb-NO" dirty="0"/>
              <a:t>. London: Continum.</a:t>
            </a:r>
          </a:p>
          <a:p>
            <a:endParaRPr lang="nb-NO" dirty="0"/>
          </a:p>
          <a:p>
            <a:r>
              <a:rPr lang="en-US" dirty="0"/>
              <a:t>Creswell, J. W., &amp; Poth, C. N. (2017). </a:t>
            </a:r>
            <a:r>
              <a:rPr lang="en-US" i="1" dirty="0"/>
              <a:t>Qualitative inquiry and research design: Choosing among five approaches.</a:t>
            </a:r>
            <a:r>
              <a:rPr lang="en-US" dirty="0"/>
              <a:t> Thousand Oaks, CA: Sage publications.</a:t>
            </a:r>
            <a:endParaRPr lang="en-CA" dirty="0"/>
          </a:p>
          <a:p>
            <a:endParaRPr lang="en-CA" dirty="0"/>
          </a:p>
        </p:txBody>
      </p:sp>
    </p:spTree>
    <p:extLst>
      <p:ext uri="{BB962C8B-B14F-4D97-AF65-F5344CB8AC3E}">
        <p14:creationId xmlns:p14="http://schemas.microsoft.com/office/powerpoint/2010/main" val="22014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Additional Information</a:t>
            </a:r>
            <a:endParaRPr lang="en-CA" dirty="0"/>
          </a:p>
        </p:txBody>
      </p:sp>
      <p:sp>
        <p:nvSpPr>
          <p:cNvPr id="3" name="Content Placeholder 2"/>
          <p:cNvSpPr>
            <a:spLocks noGrp="1"/>
          </p:cNvSpPr>
          <p:nvPr>
            <p:ph idx="1"/>
          </p:nvPr>
        </p:nvSpPr>
        <p:spPr/>
        <p:txBody>
          <a:bodyPr>
            <a:normAutofit fontScale="55000" lnSpcReduction="20000"/>
          </a:bodyPr>
          <a:lstStyle/>
          <a:p>
            <a:pPr fontAlgn="base"/>
            <a:r>
              <a:rPr lang="en-CA" u="sng" dirty="0"/>
              <a:t>Grounded theory:</a:t>
            </a:r>
            <a:endParaRPr lang="en-CA" dirty="0"/>
          </a:p>
          <a:p>
            <a:pPr fontAlgn="base"/>
            <a:r>
              <a:rPr lang="en-CA" i="1" dirty="0"/>
              <a:t>What are the attitudes of elderly people with stroke towards the daily use of assistive devices and technologies?</a:t>
            </a:r>
            <a:endParaRPr lang="en-CA" dirty="0"/>
          </a:p>
          <a:p>
            <a:pPr fontAlgn="base"/>
            <a:r>
              <a:rPr lang="en-CA" u="sng" dirty="0"/>
              <a:t>Phenomenology:</a:t>
            </a:r>
            <a:endParaRPr lang="en-CA" dirty="0"/>
          </a:p>
          <a:p>
            <a:pPr fontAlgn="base"/>
            <a:r>
              <a:rPr lang="en-CA" i="1" dirty="0"/>
              <a:t>What role does the therapist’s spirituality play in the treatment of his or her patients?</a:t>
            </a:r>
            <a:endParaRPr lang="en-CA" dirty="0"/>
          </a:p>
          <a:p>
            <a:pPr fontAlgn="base"/>
            <a:r>
              <a:rPr lang="en-CA" i="1" dirty="0"/>
              <a:t>How do female high school teachers who have been physically assaulted by students overcome their fears so they can effectively teach?</a:t>
            </a:r>
            <a:endParaRPr lang="en-CA" dirty="0"/>
          </a:p>
          <a:p>
            <a:pPr fontAlgn="base"/>
            <a:r>
              <a:rPr lang="en-CA" u="sng" dirty="0"/>
              <a:t>Ethnography:</a:t>
            </a:r>
            <a:endParaRPr lang="en-CA" dirty="0"/>
          </a:p>
          <a:p>
            <a:pPr fontAlgn="base"/>
            <a:r>
              <a:rPr lang="en-CA" i="1" dirty="0"/>
              <a:t>How do adolescent Latinas/Latinos conceptualize classroom participation processes shape active oral participation?</a:t>
            </a:r>
            <a:endParaRPr lang="en-CA" dirty="0"/>
          </a:p>
          <a:p>
            <a:pPr fontAlgn="base"/>
            <a:r>
              <a:rPr lang="en-CA" u="sng" dirty="0"/>
              <a:t>Narrative inquiry:</a:t>
            </a:r>
            <a:endParaRPr lang="en-CA" dirty="0"/>
          </a:p>
          <a:p>
            <a:pPr fontAlgn="base"/>
            <a:r>
              <a:rPr lang="en-CA" i="1" dirty="0"/>
              <a:t>How does a good everyday life come about when living with chronic rheumatic conditions?</a:t>
            </a:r>
            <a:endParaRPr lang="en-CA" dirty="0"/>
          </a:p>
          <a:p>
            <a:pPr fontAlgn="base"/>
            <a:r>
              <a:rPr lang="en-CA" u="sng" dirty="0"/>
              <a:t>Case study:</a:t>
            </a:r>
            <a:endParaRPr lang="en-CA" dirty="0"/>
          </a:p>
          <a:p>
            <a:pPr fontAlgn="base"/>
            <a:r>
              <a:rPr lang="en-CA" i="1" dirty="0"/>
              <a:t>What strategies are being used by small businesses that have effective and viable workplace wellness programs?</a:t>
            </a:r>
            <a:endParaRPr lang="en-CA" dirty="0"/>
          </a:p>
          <a:p>
            <a:endParaRPr lang="en-CA" dirty="0"/>
          </a:p>
        </p:txBody>
      </p:sp>
    </p:spTree>
    <p:extLst>
      <p:ext uri="{BB962C8B-B14F-4D97-AF65-F5344CB8AC3E}">
        <p14:creationId xmlns:p14="http://schemas.microsoft.com/office/powerpoint/2010/main" val="63149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614F-ECAF-4ABC-A963-48468420961F}"/>
              </a:ext>
            </a:extLst>
          </p:cNvPr>
          <p:cNvSpPr>
            <a:spLocks noGrp="1"/>
          </p:cNvSpPr>
          <p:nvPr>
            <p:ph type="title"/>
          </p:nvPr>
        </p:nvSpPr>
        <p:spPr/>
        <p:txBody>
          <a:bodyPr/>
          <a:lstStyle/>
          <a:p>
            <a:r>
              <a:rPr lang="en-US" dirty="0"/>
              <a:t>Research Questions</a:t>
            </a:r>
          </a:p>
        </p:txBody>
      </p:sp>
      <p:sp>
        <p:nvSpPr>
          <p:cNvPr id="3" name="Content Placeholder 2">
            <a:extLst>
              <a:ext uri="{FF2B5EF4-FFF2-40B4-BE49-F238E27FC236}">
                <a16:creationId xmlns:a16="http://schemas.microsoft.com/office/drawing/2014/main" id="{D65F4C45-3D3C-4D8C-987C-2004E63A5F55}"/>
              </a:ext>
            </a:extLst>
          </p:cNvPr>
          <p:cNvSpPr>
            <a:spLocks noGrp="1"/>
          </p:cNvSpPr>
          <p:nvPr>
            <p:ph idx="1"/>
          </p:nvPr>
        </p:nvSpPr>
        <p:spPr/>
        <p:txBody>
          <a:bodyPr>
            <a:normAutofit/>
          </a:bodyPr>
          <a:lstStyle/>
          <a:p>
            <a:r>
              <a:rPr lang="en-US" dirty="0"/>
              <a:t>Your research question(s) guides your study and determines whether you are going to use a quantitative or qualitative research methodology. </a:t>
            </a:r>
          </a:p>
          <a:p>
            <a:endParaRPr lang="en-US" dirty="0"/>
          </a:p>
          <a:p>
            <a:r>
              <a:rPr lang="en-US" dirty="0"/>
              <a:t>It reflects the direction and epistemological underpinnings of your research path. </a:t>
            </a:r>
          </a:p>
          <a:p>
            <a:endParaRPr lang="en-US" dirty="0"/>
          </a:p>
          <a:p>
            <a:r>
              <a:rPr lang="en-US"/>
              <a:t>They provide the </a:t>
            </a:r>
            <a:r>
              <a:rPr lang="en-US" dirty="0"/>
              <a:t>guidelines and boundaries for what you </a:t>
            </a:r>
            <a:r>
              <a:rPr lang="en-US"/>
              <a:t>are investigating.</a:t>
            </a:r>
            <a:endParaRPr lang="en-US" dirty="0"/>
          </a:p>
        </p:txBody>
      </p:sp>
    </p:spTree>
    <p:extLst>
      <p:ext uri="{BB962C8B-B14F-4D97-AF65-F5344CB8AC3E}">
        <p14:creationId xmlns:p14="http://schemas.microsoft.com/office/powerpoint/2010/main" val="304332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38AC-1261-4335-8CA8-ABAFBCFBABF0}"/>
              </a:ext>
            </a:extLst>
          </p:cNvPr>
          <p:cNvSpPr>
            <a:spLocks noGrp="1"/>
          </p:cNvSpPr>
          <p:nvPr>
            <p:ph type="title"/>
          </p:nvPr>
        </p:nvSpPr>
        <p:spPr/>
        <p:txBody>
          <a:bodyPr/>
          <a:lstStyle/>
          <a:p>
            <a:r>
              <a:rPr lang="en-US" dirty="0"/>
              <a:t>Research ? – Quantitative vs. Qualitative</a:t>
            </a:r>
          </a:p>
        </p:txBody>
      </p:sp>
      <p:sp>
        <p:nvSpPr>
          <p:cNvPr id="3" name="Content Placeholder 2">
            <a:extLst>
              <a:ext uri="{FF2B5EF4-FFF2-40B4-BE49-F238E27FC236}">
                <a16:creationId xmlns:a16="http://schemas.microsoft.com/office/drawing/2014/main" id="{66F559DB-EFB1-4F06-8D20-68FE749F6AB1}"/>
              </a:ext>
            </a:extLst>
          </p:cNvPr>
          <p:cNvSpPr>
            <a:spLocks noGrp="1"/>
          </p:cNvSpPr>
          <p:nvPr>
            <p:ph idx="1"/>
          </p:nvPr>
        </p:nvSpPr>
        <p:spPr/>
        <p:txBody>
          <a:bodyPr/>
          <a:lstStyle/>
          <a:p>
            <a:endParaRPr lang="en-US" dirty="0"/>
          </a:p>
          <a:p>
            <a:endParaRPr lang="en-US" dirty="0"/>
          </a:p>
          <a:p>
            <a:r>
              <a:rPr lang="en-US" dirty="0"/>
              <a:t>What are some differences between quantitative and qualitative research questions?</a:t>
            </a:r>
          </a:p>
        </p:txBody>
      </p:sp>
    </p:spTree>
    <p:extLst>
      <p:ext uri="{BB962C8B-B14F-4D97-AF65-F5344CB8AC3E}">
        <p14:creationId xmlns:p14="http://schemas.microsoft.com/office/powerpoint/2010/main" val="308625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4A2A-A521-4C3C-8D4E-D8199CFD144A}"/>
              </a:ext>
            </a:extLst>
          </p:cNvPr>
          <p:cNvSpPr>
            <a:spLocks noGrp="1"/>
          </p:cNvSpPr>
          <p:nvPr>
            <p:ph type="title"/>
          </p:nvPr>
        </p:nvSpPr>
        <p:spPr/>
        <p:txBody>
          <a:bodyPr/>
          <a:lstStyle/>
          <a:p>
            <a:r>
              <a:rPr lang="en-US" dirty="0"/>
              <a:t>Hypothesis in Qualitative Research</a:t>
            </a:r>
          </a:p>
        </p:txBody>
      </p:sp>
      <p:sp>
        <p:nvSpPr>
          <p:cNvPr id="3" name="Content Placeholder 2">
            <a:extLst>
              <a:ext uri="{FF2B5EF4-FFF2-40B4-BE49-F238E27FC236}">
                <a16:creationId xmlns:a16="http://schemas.microsoft.com/office/drawing/2014/main" id="{27D97C9D-3FD5-4AD4-BB22-D0EBEDAC2711}"/>
              </a:ext>
            </a:extLst>
          </p:cNvPr>
          <p:cNvSpPr>
            <a:spLocks noGrp="1"/>
          </p:cNvSpPr>
          <p:nvPr>
            <p:ph idx="1"/>
          </p:nvPr>
        </p:nvSpPr>
        <p:spPr/>
        <p:txBody>
          <a:bodyPr/>
          <a:lstStyle/>
          <a:p>
            <a:r>
              <a:rPr lang="en-US" b="1" dirty="0"/>
              <a:t>Qualitative research</a:t>
            </a:r>
            <a:r>
              <a:rPr lang="en-US" dirty="0"/>
              <a:t> is not really designed for </a:t>
            </a:r>
            <a:r>
              <a:rPr lang="en-US" b="1" dirty="0"/>
              <a:t>hypothesis</a:t>
            </a:r>
            <a:r>
              <a:rPr lang="en-US" dirty="0"/>
              <a:t> testing.</a:t>
            </a:r>
          </a:p>
          <a:p>
            <a:endParaRPr lang="en-US" dirty="0"/>
          </a:p>
          <a:p>
            <a:r>
              <a:rPr lang="en-US" dirty="0"/>
              <a:t>A hypothesis would be your assumptions about the area of the research problem. But Qualitative research is about not assuming anything! You let the people who live within that situation to tell you what is and what is not. Your assumptions have no value.</a:t>
            </a:r>
          </a:p>
        </p:txBody>
      </p:sp>
    </p:spTree>
    <p:extLst>
      <p:ext uri="{BB962C8B-B14F-4D97-AF65-F5344CB8AC3E}">
        <p14:creationId xmlns:p14="http://schemas.microsoft.com/office/powerpoint/2010/main" val="391780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2AD1-72B5-4108-87EF-561B0588BF7F}"/>
              </a:ext>
            </a:extLst>
          </p:cNvPr>
          <p:cNvSpPr>
            <a:spLocks noGrp="1"/>
          </p:cNvSpPr>
          <p:nvPr>
            <p:ph type="title"/>
          </p:nvPr>
        </p:nvSpPr>
        <p:spPr/>
        <p:txBody>
          <a:bodyPr/>
          <a:lstStyle/>
          <a:p>
            <a:r>
              <a:rPr lang="en-US" dirty="0"/>
              <a:t>Some RQ Guidelines</a:t>
            </a:r>
          </a:p>
        </p:txBody>
      </p:sp>
      <p:sp>
        <p:nvSpPr>
          <p:cNvPr id="3" name="Content Placeholder 2">
            <a:extLst>
              <a:ext uri="{FF2B5EF4-FFF2-40B4-BE49-F238E27FC236}">
                <a16:creationId xmlns:a16="http://schemas.microsoft.com/office/drawing/2014/main" id="{AE3CD873-FC2B-494A-9081-F4C2EDE99F59}"/>
              </a:ext>
            </a:extLst>
          </p:cNvPr>
          <p:cNvSpPr>
            <a:spLocks noGrp="1"/>
          </p:cNvSpPr>
          <p:nvPr>
            <p:ph idx="1"/>
          </p:nvPr>
        </p:nvSpPr>
        <p:spPr>
          <a:xfrm>
            <a:off x="1295401" y="3011214"/>
            <a:ext cx="4159468" cy="3074276"/>
          </a:xfrm>
          <a:ln>
            <a:solidFill>
              <a:schemeClr val="accent1"/>
            </a:solidFill>
          </a:ln>
        </p:spPr>
        <p:txBody>
          <a:bodyPr>
            <a:normAutofit/>
          </a:bodyPr>
          <a:lstStyle/>
          <a:p>
            <a:pPr>
              <a:lnSpc>
                <a:spcPct val="90000"/>
              </a:lnSpc>
            </a:pPr>
            <a:r>
              <a:rPr lang="en-US" sz="1700" dirty="0"/>
              <a:t>Usually start with ‘ how,’ ‘what’ or ‘why’.</a:t>
            </a:r>
          </a:p>
          <a:p>
            <a:pPr>
              <a:lnSpc>
                <a:spcPct val="90000"/>
              </a:lnSpc>
            </a:pPr>
            <a:endParaRPr lang="en-US" sz="1700" dirty="0"/>
          </a:p>
          <a:p>
            <a:pPr>
              <a:lnSpc>
                <a:spcPct val="90000"/>
              </a:lnSpc>
            </a:pPr>
            <a:r>
              <a:rPr lang="en-US" sz="1700" dirty="0"/>
              <a:t>Contain an independent and a dependent variable.</a:t>
            </a:r>
          </a:p>
          <a:p>
            <a:pPr>
              <a:lnSpc>
                <a:spcPct val="90000"/>
              </a:lnSpc>
            </a:pPr>
            <a:endParaRPr lang="en-US" sz="1700" dirty="0"/>
          </a:p>
          <a:p>
            <a:pPr>
              <a:lnSpc>
                <a:spcPct val="90000"/>
              </a:lnSpc>
            </a:pPr>
            <a:r>
              <a:rPr lang="en-US" sz="1700" dirty="0"/>
              <a:t>Look at connections, relations or comparisons between variables.</a:t>
            </a:r>
          </a:p>
        </p:txBody>
      </p:sp>
      <p:sp>
        <p:nvSpPr>
          <p:cNvPr id="4" name="Content Placeholder 2">
            <a:extLst>
              <a:ext uri="{FF2B5EF4-FFF2-40B4-BE49-F238E27FC236}">
                <a16:creationId xmlns:a16="http://schemas.microsoft.com/office/drawing/2014/main" id="{58764902-9AE7-4863-BA64-5E233590EBC6}"/>
              </a:ext>
            </a:extLst>
          </p:cNvPr>
          <p:cNvSpPr txBox="1">
            <a:spLocks/>
          </p:cNvSpPr>
          <p:nvPr/>
        </p:nvSpPr>
        <p:spPr>
          <a:xfrm>
            <a:off x="6934201" y="2990194"/>
            <a:ext cx="4159468" cy="3095296"/>
          </a:xfrm>
          <a:prstGeom prst="rect">
            <a:avLst/>
          </a:prstGeom>
          <a:ln>
            <a:solidFill>
              <a:schemeClr val="accent1"/>
            </a:solidFill>
          </a:ln>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Usually start with ‘what’, ‘how’, or ‘in what ways’ (avoid beginning qualitative questions with ‘why’ as this implies cause and effect)</a:t>
            </a:r>
          </a:p>
          <a:p>
            <a:pPr marL="0" indent="0">
              <a:buNone/>
            </a:pPr>
            <a:endParaRPr lang="en-US" dirty="0"/>
          </a:p>
          <a:p>
            <a:r>
              <a:rPr lang="en-US" dirty="0"/>
              <a:t>Identify the central phenomenon you plan to explore (tell in your question what you are going to describe, explore, generate, discover, understand).</a:t>
            </a:r>
          </a:p>
          <a:p>
            <a:endParaRPr lang="en-US" dirty="0"/>
          </a:p>
          <a:p>
            <a:r>
              <a:rPr lang="en-US" dirty="0"/>
              <a:t>Avoid the use of quantitative words such as relate, influence, effect, cause.</a:t>
            </a:r>
          </a:p>
        </p:txBody>
      </p:sp>
      <p:sp>
        <p:nvSpPr>
          <p:cNvPr id="5" name="TextBox 4">
            <a:extLst>
              <a:ext uri="{FF2B5EF4-FFF2-40B4-BE49-F238E27FC236}">
                <a16:creationId xmlns:a16="http://schemas.microsoft.com/office/drawing/2014/main" id="{C481F19B-A94B-4653-896F-609BFC03C674}"/>
              </a:ext>
            </a:extLst>
          </p:cNvPr>
          <p:cNvSpPr txBox="1"/>
          <p:nvPr/>
        </p:nvSpPr>
        <p:spPr>
          <a:xfrm>
            <a:off x="7927428" y="2620862"/>
            <a:ext cx="2173013" cy="369332"/>
          </a:xfrm>
          <a:prstGeom prst="rect">
            <a:avLst/>
          </a:prstGeom>
          <a:noFill/>
        </p:spPr>
        <p:txBody>
          <a:bodyPr wrap="square" rtlCol="0">
            <a:spAutoFit/>
          </a:bodyPr>
          <a:lstStyle/>
          <a:p>
            <a:pPr algn="ctr"/>
            <a:r>
              <a:rPr lang="en-US" b="1" dirty="0"/>
              <a:t>Qualitative</a:t>
            </a:r>
          </a:p>
        </p:txBody>
      </p:sp>
      <p:sp>
        <p:nvSpPr>
          <p:cNvPr id="6" name="TextBox 5">
            <a:extLst>
              <a:ext uri="{FF2B5EF4-FFF2-40B4-BE49-F238E27FC236}">
                <a16:creationId xmlns:a16="http://schemas.microsoft.com/office/drawing/2014/main" id="{F0B4800B-6065-4061-A54B-70E7E8BC1A54}"/>
              </a:ext>
            </a:extLst>
          </p:cNvPr>
          <p:cNvSpPr txBox="1"/>
          <p:nvPr/>
        </p:nvSpPr>
        <p:spPr>
          <a:xfrm>
            <a:off x="2441028" y="2620862"/>
            <a:ext cx="2173013" cy="369332"/>
          </a:xfrm>
          <a:prstGeom prst="rect">
            <a:avLst/>
          </a:prstGeom>
          <a:noFill/>
        </p:spPr>
        <p:txBody>
          <a:bodyPr wrap="square" rtlCol="0">
            <a:spAutoFit/>
          </a:bodyPr>
          <a:lstStyle/>
          <a:p>
            <a:pPr algn="ctr"/>
            <a:r>
              <a:rPr lang="en-US" b="1" dirty="0"/>
              <a:t>Quantitative</a:t>
            </a:r>
          </a:p>
        </p:txBody>
      </p:sp>
    </p:spTree>
    <p:extLst>
      <p:ext uri="{BB962C8B-B14F-4D97-AF65-F5344CB8AC3E}">
        <p14:creationId xmlns:p14="http://schemas.microsoft.com/office/powerpoint/2010/main" val="155795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BDF3-27AE-4706-895A-F913DA72392C}"/>
              </a:ext>
            </a:extLst>
          </p:cNvPr>
          <p:cNvSpPr>
            <a:spLocks noGrp="1"/>
          </p:cNvSpPr>
          <p:nvPr>
            <p:ph type="title"/>
          </p:nvPr>
        </p:nvSpPr>
        <p:spPr/>
        <p:txBody>
          <a:bodyPr/>
          <a:lstStyle/>
          <a:p>
            <a:r>
              <a:rPr lang="en-US" dirty="0"/>
              <a:t>Sample Quantitative RQs</a:t>
            </a:r>
          </a:p>
        </p:txBody>
      </p:sp>
      <p:sp>
        <p:nvSpPr>
          <p:cNvPr id="3" name="Content Placeholder 2">
            <a:extLst>
              <a:ext uri="{FF2B5EF4-FFF2-40B4-BE49-F238E27FC236}">
                <a16:creationId xmlns:a16="http://schemas.microsoft.com/office/drawing/2014/main" id="{312B6711-0C91-4197-8214-B6D46F6572D4}"/>
              </a:ext>
            </a:extLst>
          </p:cNvPr>
          <p:cNvSpPr>
            <a:spLocks noGrp="1"/>
          </p:cNvSpPr>
          <p:nvPr>
            <p:ph idx="1"/>
          </p:nvPr>
        </p:nvSpPr>
        <p:spPr>
          <a:xfrm>
            <a:off x="712077" y="2493870"/>
            <a:ext cx="5231523" cy="3906930"/>
          </a:xfrm>
          <a:ln>
            <a:solidFill>
              <a:schemeClr val="accent1"/>
            </a:solidFill>
          </a:ln>
        </p:spPr>
        <p:txBody>
          <a:bodyPr>
            <a:normAutofit fontScale="70000" lnSpcReduction="20000"/>
          </a:bodyPr>
          <a:lstStyle/>
          <a:p>
            <a:pPr marL="0" indent="0">
              <a:buNone/>
            </a:pPr>
            <a:r>
              <a:rPr lang="en-US" b="1" dirty="0"/>
              <a:t>Descriptive questions </a:t>
            </a:r>
            <a:r>
              <a:rPr lang="en-US" dirty="0"/>
              <a:t>are usually simple questions that ask about ‘how much’ or ‘how often’ or look for a list of things/factors.</a:t>
            </a:r>
          </a:p>
          <a:p>
            <a:r>
              <a:rPr lang="en-US" dirty="0"/>
              <a:t>How often do people aged 30 to 40 visit their parents?</a:t>
            </a:r>
          </a:p>
          <a:p>
            <a:endParaRPr lang="en-US" dirty="0"/>
          </a:p>
          <a:p>
            <a:pPr marL="0" indent="0">
              <a:buNone/>
            </a:pPr>
            <a:r>
              <a:rPr lang="en-US" b="1" dirty="0"/>
              <a:t>Causal questions </a:t>
            </a:r>
            <a:r>
              <a:rPr lang="en-US" dirty="0"/>
              <a:t>try to determine a relationship between two variables or they compare two variables.</a:t>
            </a:r>
          </a:p>
          <a:p>
            <a:r>
              <a:rPr lang="en-US" dirty="0"/>
              <a:t>How does stress at school relate to English lesson satisfaction in high-school students? (a </a:t>
            </a:r>
            <a:r>
              <a:rPr lang="en-US" i="1" dirty="0"/>
              <a:t>relationship</a:t>
            </a:r>
            <a:r>
              <a:rPr lang="en-US" dirty="0"/>
              <a:t> question)</a:t>
            </a:r>
          </a:p>
          <a:p>
            <a:r>
              <a:rPr lang="en-US" dirty="0"/>
              <a:t>Example: How do participants who go to private academies compare to participants who do not in relation to final exam test scores? (a </a:t>
            </a:r>
            <a:r>
              <a:rPr lang="en-US" i="1" dirty="0"/>
              <a:t>comparison</a:t>
            </a:r>
            <a:r>
              <a:rPr lang="en-US" dirty="0"/>
              <a:t> question)</a:t>
            </a:r>
          </a:p>
          <a:p>
            <a:endParaRPr lang="en-US" dirty="0"/>
          </a:p>
        </p:txBody>
      </p:sp>
      <p:sp>
        <p:nvSpPr>
          <p:cNvPr id="4" name="Content Placeholder 2">
            <a:extLst>
              <a:ext uri="{FF2B5EF4-FFF2-40B4-BE49-F238E27FC236}">
                <a16:creationId xmlns:a16="http://schemas.microsoft.com/office/drawing/2014/main" id="{EE2497B3-FE65-45DC-9FC5-6901C11E9055}"/>
              </a:ext>
            </a:extLst>
          </p:cNvPr>
          <p:cNvSpPr txBox="1">
            <a:spLocks/>
          </p:cNvSpPr>
          <p:nvPr/>
        </p:nvSpPr>
        <p:spPr>
          <a:xfrm>
            <a:off x="6413939" y="2475768"/>
            <a:ext cx="5231523" cy="3906930"/>
          </a:xfrm>
          <a:prstGeom prst="rect">
            <a:avLst/>
          </a:prstGeom>
          <a:ln>
            <a:solidFill>
              <a:schemeClr val="accent1"/>
            </a:solidFill>
          </a:ln>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800" b="1" dirty="0"/>
              <a:t>Predictive questions </a:t>
            </a:r>
            <a:r>
              <a:rPr lang="en-US" sz="1800" dirty="0"/>
              <a:t>try to forecast an outcome. Studies that result from these questions are often controversial as it is hard to single out one variable and unquestionably link it to an outcome. You need to be confident that you can indeed ensure a controlled environment, one in which you are able to control for other variables and observe only the effect of your chosen variable.</a:t>
            </a:r>
          </a:p>
          <a:p>
            <a:r>
              <a:rPr lang="en-US" sz="1800" dirty="0"/>
              <a:t>Does a stressful work environment lead to higher turnover rates in teachers?</a:t>
            </a:r>
          </a:p>
          <a:p>
            <a:endParaRPr lang="en-US" dirty="0"/>
          </a:p>
        </p:txBody>
      </p:sp>
    </p:spTree>
    <p:extLst>
      <p:ext uri="{BB962C8B-B14F-4D97-AF65-F5344CB8AC3E}">
        <p14:creationId xmlns:p14="http://schemas.microsoft.com/office/powerpoint/2010/main" val="419937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AA91E-EBB1-4447-9D77-7365B01E66F1}"/>
              </a:ext>
            </a:extLst>
          </p:cNvPr>
          <p:cNvSpPr>
            <a:spLocks noGrp="1"/>
          </p:cNvSpPr>
          <p:nvPr>
            <p:ph type="title"/>
          </p:nvPr>
        </p:nvSpPr>
        <p:spPr/>
        <p:txBody>
          <a:bodyPr/>
          <a:lstStyle/>
          <a:p>
            <a:r>
              <a:rPr lang="en-US" dirty="0"/>
              <a:t>Sample Qualitative RQs</a:t>
            </a:r>
          </a:p>
        </p:txBody>
      </p:sp>
      <p:sp>
        <p:nvSpPr>
          <p:cNvPr id="3" name="Content Placeholder 2">
            <a:extLst>
              <a:ext uri="{FF2B5EF4-FFF2-40B4-BE49-F238E27FC236}">
                <a16:creationId xmlns:a16="http://schemas.microsoft.com/office/drawing/2014/main" id="{C86EA13B-D9C9-4034-A2F0-0F73ECD658B3}"/>
              </a:ext>
            </a:extLst>
          </p:cNvPr>
          <p:cNvSpPr>
            <a:spLocks noGrp="1"/>
          </p:cNvSpPr>
          <p:nvPr>
            <p:ph idx="1"/>
          </p:nvPr>
        </p:nvSpPr>
        <p:spPr>
          <a:xfrm>
            <a:off x="1231901" y="2285999"/>
            <a:ext cx="4495799" cy="3154320"/>
          </a:xfrm>
        </p:spPr>
        <p:txBody>
          <a:bodyPr>
            <a:normAutofit fontScale="77500" lnSpcReduction="20000"/>
          </a:bodyPr>
          <a:lstStyle/>
          <a:p>
            <a:pPr marL="0" indent="0">
              <a:buNone/>
            </a:pPr>
            <a:endParaRPr lang="en-US" dirty="0"/>
          </a:p>
          <a:p>
            <a:r>
              <a:rPr lang="en-US" dirty="0"/>
              <a:t>Usually start with ‘what’ or ‘how’ (avoid beginning qualitative questions with ‘why’ as this implies cause and effect).</a:t>
            </a:r>
          </a:p>
          <a:p>
            <a:r>
              <a:rPr lang="en-US" dirty="0"/>
              <a:t>Identify the central phenomenon you plan to explore (tell in your question what you are going to describe, explore, generate, discover, understand).</a:t>
            </a:r>
          </a:p>
          <a:p>
            <a:r>
              <a:rPr lang="en-US" b="1" dirty="0"/>
              <a:t>Avoid </a:t>
            </a:r>
            <a:r>
              <a:rPr lang="en-US" dirty="0"/>
              <a:t>the use of quantitative words such as </a:t>
            </a:r>
            <a:r>
              <a:rPr lang="en-US" b="1" dirty="0"/>
              <a:t>relate, influence, effect, cause.</a:t>
            </a:r>
          </a:p>
          <a:p>
            <a:endParaRPr lang="en-US" dirty="0"/>
          </a:p>
        </p:txBody>
      </p:sp>
      <p:sp>
        <p:nvSpPr>
          <p:cNvPr id="8" name="Content Placeholder 2">
            <a:extLst>
              <a:ext uri="{FF2B5EF4-FFF2-40B4-BE49-F238E27FC236}">
                <a16:creationId xmlns:a16="http://schemas.microsoft.com/office/drawing/2014/main" id="{0E81A924-6FBC-4C77-8F4F-ACFE9E3D2994}"/>
              </a:ext>
            </a:extLst>
          </p:cNvPr>
          <p:cNvSpPr txBox="1">
            <a:spLocks/>
          </p:cNvSpPr>
          <p:nvPr/>
        </p:nvSpPr>
        <p:spPr>
          <a:xfrm>
            <a:off x="6464302" y="2285999"/>
            <a:ext cx="4495799" cy="3236628"/>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endParaRPr lang="en-US" dirty="0"/>
          </a:p>
          <a:p>
            <a:r>
              <a:rPr lang="en-US" sz="2100" dirty="0"/>
              <a:t>Examples of qualitative research questions:</a:t>
            </a:r>
          </a:p>
          <a:p>
            <a:pPr lvl="1"/>
            <a:r>
              <a:rPr lang="en-US" sz="2100" dirty="0"/>
              <a:t>What is it like growing up in a single-parent family in a rural environment?</a:t>
            </a:r>
          </a:p>
          <a:p>
            <a:pPr lvl="1"/>
            <a:r>
              <a:rPr lang="en-US" sz="2100" dirty="0"/>
              <a:t>What are the experiences of people working night shifts in health care?</a:t>
            </a:r>
          </a:p>
          <a:p>
            <a:pPr lvl="1"/>
            <a:r>
              <a:rPr lang="en-US" sz="2100" dirty="0"/>
              <a:t>How would overweight people describe their meal times while dieting?</a:t>
            </a:r>
          </a:p>
          <a:p>
            <a:endParaRPr lang="en-US" dirty="0"/>
          </a:p>
          <a:p>
            <a:endParaRPr lang="en-US" dirty="0"/>
          </a:p>
          <a:p>
            <a:endParaRPr lang="en-US" dirty="0"/>
          </a:p>
        </p:txBody>
      </p:sp>
      <p:sp>
        <p:nvSpPr>
          <p:cNvPr id="9" name="Rectangle 8">
            <a:extLst>
              <a:ext uri="{FF2B5EF4-FFF2-40B4-BE49-F238E27FC236}">
                <a16:creationId xmlns:a16="http://schemas.microsoft.com/office/drawing/2014/main" id="{143938F4-0211-4B9A-A008-6AD4DCB390EB}"/>
              </a:ext>
            </a:extLst>
          </p:cNvPr>
          <p:cNvSpPr/>
          <p:nvPr/>
        </p:nvSpPr>
        <p:spPr>
          <a:xfrm>
            <a:off x="1009650" y="5644003"/>
            <a:ext cx="10172700" cy="646331"/>
          </a:xfrm>
          <a:prstGeom prst="rect">
            <a:avLst/>
          </a:prstGeom>
          <a:ln>
            <a:solidFill>
              <a:schemeClr val="accent1"/>
            </a:solidFill>
          </a:ln>
        </p:spPr>
        <p:txBody>
          <a:bodyPr wrap="square">
            <a:spAutoFit/>
          </a:bodyPr>
          <a:lstStyle/>
          <a:p>
            <a:r>
              <a:rPr lang="en-US" dirty="0"/>
              <a:t>*NOTE: With qualitative research, you will usually have one central question and possibly also some sub-questions to narrow the phenomenon under study further. The sub-questions will generally be more specific.</a:t>
            </a:r>
          </a:p>
        </p:txBody>
      </p:sp>
    </p:spTree>
    <p:extLst>
      <p:ext uri="{BB962C8B-B14F-4D97-AF65-F5344CB8AC3E}">
        <p14:creationId xmlns:p14="http://schemas.microsoft.com/office/powerpoint/2010/main" val="133686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Qualitative Research Questions</a:t>
            </a:r>
            <a:endParaRPr lang="ko-KR" altLang="en-US" dirty="0"/>
          </a:p>
        </p:txBody>
      </p:sp>
      <p:sp>
        <p:nvSpPr>
          <p:cNvPr id="3" name="내용 개체 틀 2"/>
          <p:cNvSpPr>
            <a:spLocks noGrp="1"/>
          </p:cNvSpPr>
          <p:nvPr>
            <p:ph idx="1"/>
          </p:nvPr>
        </p:nvSpPr>
        <p:spPr/>
        <p:txBody>
          <a:bodyPr>
            <a:normAutofit fontScale="92500"/>
          </a:bodyPr>
          <a:lstStyle/>
          <a:p>
            <a:pPr marL="0" indent="0">
              <a:buNone/>
            </a:pPr>
            <a:r>
              <a:rPr lang="en-US" altLang="ko-KR" dirty="0"/>
              <a:t>1. What are some common concerns teachers have about the introduction of the NEAT test in relation to washback? </a:t>
            </a:r>
          </a:p>
          <a:p>
            <a:pPr marL="0" indent="0">
              <a:buNone/>
            </a:pPr>
            <a:endParaRPr lang="en-US" altLang="ko-KR" dirty="0"/>
          </a:p>
          <a:p>
            <a:pPr marL="0" indent="0">
              <a:buNone/>
            </a:pPr>
            <a:r>
              <a:rPr lang="en-US" altLang="ko-KR" dirty="0"/>
              <a:t>2. How can teacher education programs better prepare teachers for the reality of classroom teaching?</a:t>
            </a:r>
          </a:p>
          <a:p>
            <a:pPr marL="0" indent="0">
              <a:buNone/>
            </a:pPr>
            <a:endParaRPr lang="en-US" altLang="ko-KR" dirty="0"/>
          </a:p>
          <a:p>
            <a:pPr marL="0" indent="0">
              <a:buNone/>
            </a:pPr>
            <a:r>
              <a:rPr lang="en-US" altLang="ko-KR" dirty="0"/>
              <a:t>3. In what ways does a teachers attitude affect students motivation to learn English?</a:t>
            </a:r>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20118238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316</TotalTime>
  <Words>1680</Words>
  <Application>Microsoft Office PowerPoint</Application>
  <PresentationFormat>Widescreen</PresentationFormat>
  <Paragraphs>215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바탕</vt:lpstr>
      <vt:lpstr>돋움</vt:lpstr>
      <vt:lpstr>Arial</vt:lpstr>
      <vt:lpstr>Garamond</vt:lpstr>
      <vt:lpstr>Wingdings</vt:lpstr>
      <vt:lpstr>Organic</vt:lpstr>
      <vt:lpstr>Developing Qualitative Research Questions</vt:lpstr>
      <vt:lpstr>Getting started</vt:lpstr>
      <vt:lpstr>Research Questions</vt:lpstr>
      <vt:lpstr>Research ? – Quantitative vs. Qualitative</vt:lpstr>
      <vt:lpstr>Hypothesis in Qualitative Research</vt:lpstr>
      <vt:lpstr>Some RQ Guidelines</vt:lpstr>
      <vt:lpstr>Sample Quantitative RQs</vt:lpstr>
      <vt:lpstr>Sample Qualitative RQs</vt:lpstr>
      <vt:lpstr>Qualitative Research Questions</vt:lpstr>
      <vt:lpstr>Multiple RQs</vt:lpstr>
      <vt:lpstr>Introduction</vt:lpstr>
      <vt:lpstr>PowerPoint Presentation</vt:lpstr>
      <vt:lpstr>Common Problems</vt:lpstr>
      <vt:lpstr>Focus your RQs on:</vt:lpstr>
      <vt:lpstr>Asking the Right Questions</vt:lpstr>
      <vt:lpstr>RQs in qualitative research</vt:lpstr>
      <vt:lpstr>Good Vs Bad RQs</vt:lpstr>
      <vt:lpstr>Examples of Problematic RQs:</vt:lpstr>
      <vt:lpstr>Examples of Good RQs:</vt:lpstr>
      <vt:lpstr>Tips</vt:lpstr>
      <vt:lpstr>Central &amp; Sub RQs</vt:lpstr>
      <vt:lpstr>Central &amp; Sub-RQs</vt:lpstr>
      <vt:lpstr>Good or Bad?</vt:lpstr>
      <vt:lpstr>Prompts</vt:lpstr>
      <vt:lpstr>References </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Qualitative Research Questions</dc:title>
  <dc:creator>Whitehead, George E.K. (Prof.)</dc:creator>
  <cp:lastModifiedBy>Whitehead George</cp:lastModifiedBy>
  <cp:revision>42</cp:revision>
  <dcterms:created xsi:type="dcterms:W3CDTF">2017-07-17T01:17:48Z</dcterms:created>
  <dcterms:modified xsi:type="dcterms:W3CDTF">2018-10-18T17:22:00Z</dcterms:modified>
</cp:coreProperties>
</file>