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0" r:id="rId3"/>
    <p:sldId id="288" r:id="rId4"/>
    <p:sldId id="291" r:id="rId5"/>
    <p:sldId id="292" r:id="rId6"/>
    <p:sldId id="293" r:id="rId7"/>
    <p:sldId id="294" r:id="rId8"/>
    <p:sldId id="257" r:id="rId9"/>
    <p:sldId id="275" r:id="rId10"/>
    <p:sldId id="285" r:id="rId11"/>
    <p:sldId id="280" r:id="rId12"/>
    <p:sldId id="286" r:id="rId13"/>
    <p:sldId id="281" r:id="rId14"/>
    <p:sldId id="289" r:id="rId15"/>
    <p:sldId id="282" r:id="rId16"/>
    <p:sldId id="272" r:id="rId17"/>
    <p:sldId id="28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1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ABE812-C1B7-46B9-B5E2-8790A54380F1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24ECA0-8A59-4448-A333-F0CA3561812D}">
      <dgm:prSet phldrT="[Text]"/>
      <dgm:spPr/>
      <dgm:t>
        <a:bodyPr/>
        <a:lstStyle/>
        <a:p>
          <a:r>
            <a:rPr lang="en-US" dirty="0"/>
            <a:t>Select a topic of focus</a:t>
          </a:r>
        </a:p>
      </dgm:t>
    </dgm:pt>
    <dgm:pt modelId="{A180CA6A-3041-4F3D-9F11-8C30C4E2DF3B}" type="parTrans" cxnId="{808F547E-327C-4100-BD0E-20A56A4008A8}">
      <dgm:prSet/>
      <dgm:spPr/>
      <dgm:t>
        <a:bodyPr/>
        <a:lstStyle/>
        <a:p>
          <a:endParaRPr lang="en-US"/>
        </a:p>
      </dgm:t>
    </dgm:pt>
    <dgm:pt modelId="{22C5F64B-882A-40F6-8B86-E07CD5544BC0}" type="sibTrans" cxnId="{808F547E-327C-4100-BD0E-20A56A4008A8}">
      <dgm:prSet/>
      <dgm:spPr/>
      <dgm:t>
        <a:bodyPr/>
        <a:lstStyle/>
        <a:p>
          <a:endParaRPr lang="en-US"/>
        </a:p>
      </dgm:t>
    </dgm:pt>
    <dgm:pt modelId="{BDB3ECE6-B162-4001-94BB-6DFACEDF29A9}">
      <dgm:prSet phldrT="[Text]"/>
      <dgm:spPr/>
      <dgm:t>
        <a:bodyPr/>
        <a:lstStyle/>
        <a:p>
          <a:r>
            <a:rPr lang="en-US" dirty="0"/>
            <a:t>Read a lot about the topic</a:t>
          </a:r>
        </a:p>
      </dgm:t>
    </dgm:pt>
    <dgm:pt modelId="{B533A2C8-AF92-4D0C-B35B-EF050A446B2E}" type="parTrans" cxnId="{22463962-B119-4B2D-94E0-E33A8CDC77AD}">
      <dgm:prSet/>
      <dgm:spPr/>
      <dgm:t>
        <a:bodyPr/>
        <a:lstStyle/>
        <a:p>
          <a:endParaRPr lang="en-US"/>
        </a:p>
      </dgm:t>
    </dgm:pt>
    <dgm:pt modelId="{97BCA29D-0820-43F7-9629-8F20CA977ADF}" type="sibTrans" cxnId="{22463962-B119-4B2D-94E0-E33A8CDC77AD}">
      <dgm:prSet/>
      <dgm:spPr/>
      <dgm:t>
        <a:bodyPr/>
        <a:lstStyle/>
        <a:p>
          <a:endParaRPr lang="en-US"/>
        </a:p>
      </dgm:t>
    </dgm:pt>
    <dgm:pt modelId="{EFD2D73B-9949-4384-9B06-9A8D334966FC}">
      <dgm:prSet phldrT="[Text]"/>
      <dgm:spPr/>
      <dgm:t>
        <a:bodyPr/>
        <a:lstStyle/>
        <a:p>
          <a:r>
            <a:rPr lang="en-US" dirty="0"/>
            <a:t>While reading, identify what issues, problems, gaps, or neglected areas exist related to your selected topic</a:t>
          </a:r>
        </a:p>
      </dgm:t>
    </dgm:pt>
    <dgm:pt modelId="{83906BD7-134D-4725-9783-B3F9A420DDD3}" type="parTrans" cxnId="{28140985-96E3-42B8-9618-A4742C7393D7}">
      <dgm:prSet/>
      <dgm:spPr/>
      <dgm:t>
        <a:bodyPr/>
        <a:lstStyle/>
        <a:p>
          <a:endParaRPr lang="en-US"/>
        </a:p>
      </dgm:t>
    </dgm:pt>
    <dgm:pt modelId="{9C8F7E1D-FF47-478A-B153-F3BB37A46319}" type="sibTrans" cxnId="{28140985-96E3-42B8-9618-A4742C7393D7}">
      <dgm:prSet/>
      <dgm:spPr/>
      <dgm:t>
        <a:bodyPr/>
        <a:lstStyle/>
        <a:p>
          <a:endParaRPr lang="en-US"/>
        </a:p>
      </dgm:t>
    </dgm:pt>
    <dgm:pt modelId="{5995F08C-BC99-4A86-B491-C26E67E0F627}">
      <dgm:prSet phldrT="[Text]"/>
      <dgm:spPr/>
      <dgm:t>
        <a:bodyPr/>
        <a:lstStyle/>
        <a:p>
          <a:r>
            <a:rPr lang="en-US" dirty="0"/>
            <a:t>Based on what you have identified, narrow your area of focus related to the topic you have selected</a:t>
          </a:r>
        </a:p>
      </dgm:t>
    </dgm:pt>
    <dgm:pt modelId="{D00F44B5-20F2-4265-B267-6A902BB26E6A}" type="parTrans" cxnId="{9763C22C-0C96-475B-BE29-B66BDA1E50DE}">
      <dgm:prSet/>
      <dgm:spPr/>
      <dgm:t>
        <a:bodyPr/>
        <a:lstStyle/>
        <a:p>
          <a:endParaRPr lang="en-US"/>
        </a:p>
      </dgm:t>
    </dgm:pt>
    <dgm:pt modelId="{6296CBC5-0A4A-42FA-AC4A-E2B1B3BE5726}" type="sibTrans" cxnId="{9763C22C-0C96-475B-BE29-B66BDA1E50DE}">
      <dgm:prSet/>
      <dgm:spPr/>
      <dgm:t>
        <a:bodyPr/>
        <a:lstStyle/>
        <a:p>
          <a:endParaRPr lang="en-US"/>
        </a:p>
      </dgm:t>
    </dgm:pt>
    <dgm:pt modelId="{26954C64-954E-4AE6-992C-2F63F8BF272F}">
      <dgm:prSet phldrT="[Text]"/>
      <dgm:spPr/>
      <dgm:t>
        <a:bodyPr/>
        <a:lstStyle/>
        <a:p>
          <a:r>
            <a:rPr lang="en-US" dirty="0"/>
            <a:t>Craft specific questions to investigate relating to your area of focus</a:t>
          </a:r>
        </a:p>
      </dgm:t>
    </dgm:pt>
    <dgm:pt modelId="{A1DB811C-299E-477E-BC75-B631B1DBE069}" type="parTrans" cxnId="{CDC5B02F-F10B-4805-9EF4-B72EB6F1C662}">
      <dgm:prSet/>
      <dgm:spPr/>
      <dgm:t>
        <a:bodyPr/>
        <a:lstStyle/>
        <a:p>
          <a:endParaRPr lang="en-US"/>
        </a:p>
      </dgm:t>
    </dgm:pt>
    <dgm:pt modelId="{46D7C04A-BA8E-400B-B849-FC59BF665085}" type="sibTrans" cxnId="{CDC5B02F-F10B-4805-9EF4-B72EB6F1C662}">
      <dgm:prSet/>
      <dgm:spPr/>
      <dgm:t>
        <a:bodyPr/>
        <a:lstStyle/>
        <a:p>
          <a:endParaRPr lang="en-US"/>
        </a:p>
      </dgm:t>
    </dgm:pt>
    <dgm:pt modelId="{3914DD5B-0632-4F23-BAB5-D1D2C8E22404}" type="pres">
      <dgm:prSet presAssocID="{23ABE812-C1B7-46B9-B5E2-8790A54380F1}" presName="Name0" presStyleCnt="0">
        <dgm:presLayoutVars>
          <dgm:dir/>
          <dgm:resizeHandles val="exact"/>
        </dgm:presLayoutVars>
      </dgm:prSet>
      <dgm:spPr/>
    </dgm:pt>
    <dgm:pt modelId="{E0DEDC0C-FF9E-4762-9216-554B257E411F}" type="pres">
      <dgm:prSet presAssocID="{3E24ECA0-8A59-4448-A333-F0CA3561812D}" presName="node" presStyleLbl="node1" presStyleIdx="0" presStyleCnt="5">
        <dgm:presLayoutVars>
          <dgm:bulletEnabled val="1"/>
        </dgm:presLayoutVars>
      </dgm:prSet>
      <dgm:spPr/>
    </dgm:pt>
    <dgm:pt modelId="{FA14D5AF-5AB1-4D5F-AF4C-1BE2EC3FA469}" type="pres">
      <dgm:prSet presAssocID="{22C5F64B-882A-40F6-8B86-E07CD5544BC0}" presName="sibTrans" presStyleLbl="sibTrans1D1" presStyleIdx="0" presStyleCnt="4"/>
      <dgm:spPr/>
    </dgm:pt>
    <dgm:pt modelId="{F549F066-69C3-43B0-9F05-792C68FFA4C1}" type="pres">
      <dgm:prSet presAssocID="{22C5F64B-882A-40F6-8B86-E07CD5544BC0}" presName="connectorText" presStyleLbl="sibTrans1D1" presStyleIdx="0" presStyleCnt="4"/>
      <dgm:spPr/>
    </dgm:pt>
    <dgm:pt modelId="{7405761B-BD4A-4B76-B837-C32F2D3457A1}" type="pres">
      <dgm:prSet presAssocID="{BDB3ECE6-B162-4001-94BB-6DFACEDF29A9}" presName="node" presStyleLbl="node1" presStyleIdx="1" presStyleCnt="5">
        <dgm:presLayoutVars>
          <dgm:bulletEnabled val="1"/>
        </dgm:presLayoutVars>
      </dgm:prSet>
      <dgm:spPr/>
    </dgm:pt>
    <dgm:pt modelId="{3F509683-F19A-4AF2-A0C1-310F393BD187}" type="pres">
      <dgm:prSet presAssocID="{97BCA29D-0820-43F7-9629-8F20CA977ADF}" presName="sibTrans" presStyleLbl="sibTrans1D1" presStyleIdx="1" presStyleCnt="4"/>
      <dgm:spPr/>
    </dgm:pt>
    <dgm:pt modelId="{9B6AFAEE-B8A6-49D9-B940-6C035BE636F3}" type="pres">
      <dgm:prSet presAssocID="{97BCA29D-0820-43F7-9629-8F20CA977ADF}" presName="connectorText" presStyleLbl="sibTrans1D1" presStyleIdx="1" presStyleCnt="4"/>
      <dgm:spPr/>
    </dgm:pt>
    <dgm:pt modelId="{708552B4-DD44-4354-9A4E-B1806FBEE196}" type="pres">
      <dgm:prSet presAssocID="{EFD2D73B-9949-4384-9B06-9A8D334966FC}" presName="node" presStyleLbl="node1" presStyleIdx="2" presStyleCnt="5">
        <dgm:presLayoutVars>
          <dgm:bulletEnabled val="1"/>
        </dgm:presLayoutVars>
      </dgm:prSet>
      <dgm:spPr/>
    </dgm:pt>
    <dgm:pt modelId="{D95C7A72-2673-45EC-9826-13FF2DF68BD6}" type="pres">
      <dgm:prSet presAssocID="{9C8F7E1D-FF47-478A-B153-F3BB37A46319}" presName="sibTrans" presStyleLbl="sibTrans1D1" presStyleIdx="2" presStyleCnt="4"/>
      <dgm:spPr/>
    </dgm:pt>
    <dgm:pt modelId="{A91E46D7-BAF0-44F2-8015-3B6308F7D149}" type="pres">
      <dgm:prSet presAssocID="{9C8F7E1D-FF47-478A-B153-F3BB37A46319}" presName="connectorText" presStyleLbl="sibTrans1D1" presStyleIdx="2" presStyleCnt="4"/>
      <dgm:spPr/>
    </dgm:pt>
    <dgm:pt modelId="{6B7155A4-BDA7-4150-8849-58C084FF0200}" type="pres">
      <dgm:prSet presAssocID="{5995F08C-BC99-4A86-B491-C26E67E0F627}" presName="node" presStyleLbl="node1" presStyleIdx="3" presStyleCnt="5">
        <dgm:presLayoutVars>
          <dgm:bulletEnabled val="1"/>
        </dgm:presLayoutVars>
      </dgm:prSet>
      <dgm:spPr/>
    </dgm:pt>
    <dgm:pt modelId="{CF1205D9-9C0D-4994-AB54-AC6337494B1D}" type="pres">
      <dgm:prSet presAssocID="{6296CBC5-0A4A-42FA-AC4A-E2B1B3BE5726}" presName="sibTrans" presStyleLbl="sibTrans1D1" presStyleIdx="3" presStyleCnt="4"/>
      <dgm:spPr/>
    </dgm:pt>
    <dgm:pt modelId="{05215C20-2A6B-4417-A9AA-74105EF1B02A}" type="pres">
      <dgm:prSet presAssocID="{6296CBC5-0A4A-42FA-AC4A-E2B1B3BE5726}" presName="connectorText" presStyleLbl="sibTrans1D1" presStyleIdx="3" presStyleCnt="4"/>
      <dgm:spPr/>
    </dgm:pt>
    <dgm:pt modelId="{09513C90-6618-4480-91B2-2557807DA228}" type="pres">
      <dgm:prSet presAssocID="{26954C64-954E-4AE6-992C-2F63F8BF272F}" presName="node" presStyleLbl="node1" presStyleIdx="4" presStyleCnt="5">
        <dgm:presLayoutVars>
          <dgm:bulletEnabled val="1"/>
        </dgm:presLayoutVars>
      </dgm:prSet>
      <dgm:spPr/>
    </dgm:pt>
  </dgm:ptLst>
  <dgm:cxnLst>
    <dgm:cxn modelId="{2EA9A41F-237F-4573-B4E9-B50BBE67B20B}" type="presOf" srcId="{EFD2D73B-9949-4384-9B06-9A8D334966FC}" destId="{708552B4-DD44-4354-9A4E-B1806FBEE196}" srcOrd="0" destOrd="0" presId="urn:microsoft.com/office/officeart/2005/8/layout/bProcess3"/>
    <dgm:cxn modelId="{9763C22C-0C96-475B-BE29-B66BDA1E50DE}" srcId="{23ABE812-C1B7-46B9-B5E2-8790A54380F1}" destId="{5995F08C-BC99-4A86-B491-C26E67E0F627}" srcOrd="3" destOrd="0" parTransId="{D00F44B5-20F2-4265-B267-6A902BB26E6A}" sibTransId="{6296CBC5-0A4A-42FA-AC4A-E2B1B3BE5726}"/>
    <dgm:cxn modelId="{CDC5B02F-F10B-4805-9EF4-B72EB6F1C662}" srcId="{23ABE812-C1B7-46B9-B5E2-8790A54380F1}" destId="{26954C64-954E-4AE6-992C-2F63F8BF272F}" srcOrd="4" destOrd="0" parTransId="{A1DB811C-299E-477E-BC75-B631B1DBE069}" sibTransId="{46D7C04A-BA8E-400B-B849-FC59BF665085}"/>
    <dgm:cxn modelId="{C7C1E63B-F023-4E7E-8878-76EEA8BAB32A}" type="presOf" srcId="{97BCA29D-0820-43F7-9629-8F20CA977ADF}" destId="{9B6AFAEE-B8A6-49D9-B940-6C035BE636F3}" srcOrd="1" destOrd="0" presId="urn:microsoft.com/office/officeart/2005/8/layout/bProcess3"/>
    <dgm:cxn modelId="{89E33642-B740-4A0D-A1BF-49A347C60914}" type="presOf" srcId="{BDB3ECE6-B162-4001-94BB-6DFACEDF29A9}" destId="{7405761B-BD4A-4B76-B837-C32F2D3457A1}" srcOrd="0" destOrd="0" presId="urn:microsoft.com/office/officeart/2005/8/layout/bProcess3"/>
    <dgm:cxn modelId="{22463962-B119-4B2D-94E0-E33A8CDC77AD}" srcId="{23ABE812-C1B7-46B9-B5E2-8790A54380F1}" destId="{BDB3ECE6-B162-4001-94BB-6DFACEDF29A9}" srcOrd="1" destOrd="0" parTransId="{B533A2C8-AF92-4D0C-B35B-EF050A446B2E}" sibTransId="{97BCA29D-0820-43F7-9629-8F20CA977ADF}"/>
    <dgm:cxn modelId="{3FC0676A-17F8-466F-8177-503D76315C1F}" type="presOf" srcId="{97BCA29D-0820-43F7-9629-8F20CA977ADF}" destId="{3F509683-F19A-4AF2-A0C1-310F393BD187}" srcOrd="0" destOrd="0" presId="urn:microsoft.com/office/officeart/2005/8/layout/bProcess3"/>
    <dgm:cxn modelId="{4FA80171-506E-40BA-9D29-D6942EB0DC6C}" type="presOf" srcId="{9C8F7E1D-FF47-478A-B153-F3BB37A46319}" destId="{D95C7A72-2673-45EC-9826-13FF2DF68BD6}" srcOrd="0" destOrd="0" presId="urn:microsoft.com/office/officeart/2005/8/layout/bProcess3"/>
    <dgm:cxn modelId="{C316AE56-AD9D-4D97-8081-4AAB37C9AEFE}" type="presOf" srcId="{22C5F64B-882A-40F6-8B86-E07CD5544BC0}" destId="{F549F066-69C3-43B0-9F05-792C68FFA4C1}" srcOrd="1" destOrd="0" presId="urn:microsoft.com/office/officeart/2005/8/layout/bProcess3"/>
    <dgm:cxn modelId="{E266CB7A-F200-4DC0-8D91-2631739425FF}" type="presOf" srcId="{9C8F7E1D-FF47-478A-B153-F3BB37A46319}" destId="{A91E46D7-BAF0-44F2-8015-3B6308F7D149}" srcOrd="1" destOrd="0" presId="urn:microsoft.com/office/officeart/2005/8/layout/bProcess3"/>
    <dgm:cxn modelId="{3F3A1C7B-24B7-47D1-8719-CC20512FA805}" type="presOf" srcId="{23ABE812-C1B7-46B9-B5E2-8790A54380F1}" destId="{3914DD5B-0632-4F23-BAB5-D1D2C8E22404}" srcOrd="0" destOrd="0" presId="urn:microsoft.com/office/officeart/2005/8/layout/bProcess3"/>
    <dgm:cxn modelId="{23B01E7B-C3AC-4FE5-82F2-919986637EBB}" type="presOf" srcId="{6296CBC5-0A4A-42FA-AC4A-E2B1B3BE5726}" destId="{CF1205D9-9C0D-4994-AB54-AC6337494B1D}" srcOrd="0" destOrd="0" presId="urn:microsoft.com/office/officeart/2005/8/layout/bProcess3"/>
    <dgm:cxn modelId="{808F547E-327C-4100-BD0E-20A56A4008A8}" srcId="{23ABE812-C1B7-46B9-B5E2-8790A54380F1}" destId="{3E24ECA0-8A59-4448-A333-F0CA3561812D}" srcOrd="0" destOrd="0" parTransId="{A180CA6A-3041-4F3D-9F11-8C30C4E2DF3B}" sibTransId="{22C5F64B-882A-40F6-8B86-E07CD5544BC0}"/>
    <dgm:cxn modelId="{2AE20A84-B192-4A69-AE53-42BB55792A5F}" type="presOf" srcId="{5995F08C-BC99-4A86-B491-C26E67E0F627}" destId="{6B7155A4-BDA7-4150-8849-58C084FF0200}" srcOrd="0" destOrd="0" presId="urn:microsoft.com/office/officeart/2005/8/layout/bProcess3"/>
    <dgm:cxn modelId="{28140985-96E3-42B8-9618-A4742C7393D7}" srcId="{23ABE812-C1B7-46B9-B5E2-8790A54380F1}" destId="{EFD2D73B-9949-4384-9B06-9A8D334966FC}" srcOrd="2" destOrd="0" parTransId="{83906BD7-134D-4725-9783-B3F9A420DDD3}" sibTransId="{9C8F7E1D-FF47-478A-B153-F3BB37A46319}"/>
    <dgm:cxn modelId="{98611394-3C4B-41BB-9C3C-DCFD5F2190F7}" type="presOf" srcId="{3E24ECA0-8A59-4448-A333-F0CA3561812D}" destId="{E0DEDC0C-FF9E-4762-9216-554B257E411F}" srcOrd="0" destOrd="0" presId="urn:microsoft.com/office/officeart/2005/8/layout/bProcess3"/>
    <dgm:cxn modelId="{08B92B99-4581-4780-8739-7033D728BE93}" type="presOf" srcId="{26954C64-954E-4AE6-992C-2F63F8BF272F}" destId="{09513C90-6618-4480-91B2-2557807DA228}" srcOrd="0" destOrd="0" presId="urn:microsoft.com/office/officeart/2005/8/layout/bProcess3"/>
    <dgm:cxn modelId="{D38CE89E-C29F-479F-889A-707CFCBF8122}" type="presOf" srcId="{22C5F64B-882A-40F6-8B86-E07CD5544BC0}" destId="{FA14D5AF-5AB1-4D5F-AF4C-1BE2EC3FA469}" srcOrd="0" destOrd="0" presId="urn:microsoft.com/office/officeart/2005/8/layout/bProcess3"/>
    <dgm:cxn modelId="{C861E4BA-9F2D-4429-BBA7-A4953C32D25D}" type="presOf" srcId="{6296CBC5-0A4A-42FA-AC4A-E2B1B3BE5726}" destId="{05215C20-2A6B-4417-A9AA-74105EF1B02A}" srcOrd="1" destOrd="0" presId="urn:microsoft.com/office/officeart/2005/8/layout/bProcess3"/>
    <dgm:cxn modelId="{384E047C-194C-4088-B10A-64E8604617FC}" type="presParOf" srcId="{3914DD5B-0632-4F23-BAB5-D1D2C8E22404}" destId="{E0DEDC0C-FF9E-4762-9216-554B257E411F}" srcOrd="0" destOrd="0" presId="urn:microsoft.com/office/officeart/2005/8/layout/bProcess3"/>
    <dgm:cxn modelId="{7E2733C9-85A2-46F2-90FD-F314BA5A4A1E}" type="presParOf" srcId="{3914DD5B-0632-4F23-BAB5-D1D2C8E22404}" destId="{FA14D5AF-5AB1-4D5F-AF4C-1BE2EC3FA469}" srcOrd="1" destOrd="0" presId="urn:microsoft.com/office/officeart/2005/8/layout/bProcess3"/>
    <dgm:cxn modelId="{4B47441C-9D0E-4A3E-A70E-B3780C470D9B}" type="presParOf" srcId="{FA14D5AF-5AB1-4D5F-AF4C-1BE2EC3FA469}" destId="{F549F066-69C3-43B0-9F05-792C68FFA4C1}" srcOrd="0" destOrd="0" presId="urn:microsoft.com/office/officeart/2005/8/layout/bProcess3"/>
    <dgm:cxn modelId="{F358A870-528B-46F5-969A-182A45CDBF87}" type="presParOf" srcId="{3914DD5B-0632-4F23-BAB5-D1D2C8E22404}" destId="{7405761B-BD4A-4B76-B837-C32F2D3457A1}" srcOrd="2" destOrd="0" presId="urn:microsoft.com/office/officeart/2005/8/layout/bProcess3"/>
    <dgm:cxn modelId="{6B7C7691-9C34-415F-AB3C-43CE4DF8C07C}" type="presParOf" srcId="{3914DD5B-0632-4F23-BAB5-D1D2C8E22404}" destId="{3F509683-F19A-4AF2-A0C1-310F393BD187}" srcOrd="3" destOrd="0" presId="urn:microsoft.com/office/officeart/2005/8/layout/bProcess3"/>
    <dgm:cxn modelId="{707C01B0-4FF1-4E71-904B-9596B5E9FCD6}" type="presParOf" srcId="{3F509683-F19A-4AF2-A0C1-310F393BD187}" destId="{9B6AFAEE-B8A6-49D9-B940-6C035BE636F3}" srcOrd="0" destOrd="0" presId="urn:microsoft.com/office/officeart/2005/8/layout/bProcess3"/>
    <dgm:cxn modelId="{05A53A6B-B786-446A-A156-B0126D4A36B9}" type="presParOf" srcId="{3914DD5B-0632-4F23-BAB5-D1D2C8E22404}" destId="{708552B4-DD44-4354-9A4E-B1806FBEE196}" srcOrd="4" destOrd="0" presId="urn:microsoft.com/office/officeart/2005/8/layout/bProcess3"/>
    <dgm:cxn modelId="{0E425789-A342-4AC0-91BB-9361C2358700}" type="presParOf" srcId="{3914DD5B-0632-4F23-BAB5-D1D2C8E22404}" destId="{D95C7A72-2673-45EC-9826-13FF2DF68BD6}" srcOrd="5" destOrd="0" presId="urn:microsoft.com/office/officeart/2005/8/layout/bProcess3"/>
    <dgm:cxn modelId="{F908D8D5-2577-4535-9C34-4D9F78AAEED7}" type="presParOf" srcId="{D95C7A72-2673-45EC-9826-13FF2DF68BD6}" destId="{A91E46D7-BAF0-44F2-8015-3B6308F7D149}" srcOrd="0" destOrd="0" presId="urn:microsoft.com/office/officeart/2005/8/layout/bProcess3"/>
    <dgm:cxn modelId="{ED73A44D-136E-4211-BC07-C4C976F558A0}" type="presParOf" srcId="{3914DD5B-0632-4F23-BAB5-D1D2C8E22404}" destId="{6B7155A4-BDA7-4150-8849-58C084FF0200}" srcOrd="6" destOrd="0" presId="urn:microsoft.com/office/officeart/2005/8/layout/bProcess3"/>
    <dgm:cxn modelId="{9AFECCAE-EAD7-45F8-94DA-40D53913FAF7}" type="presParOf" srcId="{3914DD5B-0632-4F23-BAB5-D1D2C8E22404}" destId="{CF1205D9-9C0D-4994-AB54-AC6337494B1D}" srcOrd="7" destOrd="0" presId="urn:microsoft.com/office/officeart/2005/8/layout/bProcess3"/>
    <dgm:cxn modelId="{F820306C-A9D2-44A8-A037-1B88721CC74A}" type="presParOf" srcId="{CF1205D9-9C0D-4994-AB54-AC6337494B1D}" destId="{05215C20-2A6B-4417-A9AA-74105EF1B02A}" srcOrd="0" destOrd="0" presId="urn:microsoft.com/office/officeart/2005/8/layout/bProcess3"/>
    <dgm:cxn modelId="{DBB9E13E-C48E-4C26-A626-A2040C2833A6}" type="presParOf" srcId="{3914DD5B-0632-4F23-BAB5-D1D2C8E22404}" destId="{09513C90-6618-4480-91B2-2557807DA228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4D5AF-5AB1-4D5F-AF4C-1BE2EC3FA469}">
      <dsp:nvSpPr>
        <dsp:cNvPr id="0" name=""/>
        <dsp:cNvSpPr/>
      </dsp:nvSpPr>
      <dsp:spPr>
        <a:xfrm>
          <a:off x="3106471" y="651140"/>
          <a:ext cx="5025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259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44441" y="694194"/>
        <a:ext cx="26659" cy="5331"/>
      </dsp:txXfrm>
    </dsp:sp>
    <dsp:sp modelId="{E0DEDC0C-FF9E-4762-9216-554B257E411F}">
      <dsp:nvSpPr>
        <dsp:cNvPr id="0" name=""/>
        <dsp:cNvSpPr/>
      </dsp:nvSpPr>
      <dsp:spPr>
        <a:xfrm>
          <a:off x="790012" y="1382"/>
          <a:ext cx="2318258" cy="1390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Select a topic of focus</a:t>
          </a:r>
        </a:p>
      </dsp:txBody>
      <dsp:txXfrm>
        <a:off x="790012" y="1382"/>
        <a:ext cx="2318258" cy="1390955"/>
      </dsp:txXfrm>
    </dsp:sp>
    <dsp:sp modelId="{3F509683-F19A-4AF2-A0C1-310F393BD187}">
      <dsp:nvSpPr>
        <dsp:cNvPr id="0" name=""/>
        <dsp:cNvSpPr/>
      </dsp:nvSpPr>
      <dsp:spPr>
        <a:xfrm>
          <a:off x="5957929" y="651140"/>
          <a:ext cx="5025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259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195898" y="694194"/>
        <a:ext cx="26659" cy="5331"/>
      </dsp:txXfrm>
    </dsp:sp>
    <dsp:sp modelId="{7405761B-BD4A-4B76-B837-C32F2D3457A1}">
      <dsp:nvSpPr>
        <dsp:cNvPr id="0" name=""/>
        <dsp:cNvSpPr/>
      </dsp:nvSpPr>
      <dsp:spPr>
        <a:xfrm>
          <a:off x="3641470" y="1382"/>
          <a:ext cx="2318258" cy="1390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Read a lot about the topic</a:t>
          </a:r>
        </a:p>
      </dsp:txBody>
      <dsp:txXfrm>
        <a:off x="3641470" y="1382"/>
        <a:ext cx="2318258" cy="1390955"/>
      </dsp:txXfrm>
    </dsp:sp>
    <dsp:sp modelId="{D95C7A72-2673-45EC-9826-13FF2DF68BD6}">
      <dsp:nvSpPr>
        <dsp:cNvPr id="0" name=""/>
        <dsp:cNvSpPr/>
      </dsp:nvSpPr>
      <dsp:spPr>
        <a:xfrm>
          <a:off x="1949142" y="1390537"/>
          <a:ext cx="5702915" cy="502599"/>
        </a:xfrm>
        <a:custGeom>
          <a:avLst/>
          <a:gdLst/>
          <a:ahLst/>
          <a:cxnLst/>
          <a:rect l="0" t="0" r="0" b="0"/>
          <a:pathLst>
            <a:path>
              <a:moveTo>
                <a:pt x="5702915" y="0"/>
              </a:moveTo>
              <a:lnTo>
                <a:pt x="5702915" y="268399"/>
              </a:lnTo>
              <a:lnTo>
                <a:pt x="0" y="268399"/>
              </a:lnTo>
              <a:lnTo>
                <a:pt x="0" y="502599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57405" y="1639171"/>
        <a:ext cx="286389" cy="5331"/>
      </dsp:txXfrm>
    </dsp:sp>
    <dsp:sp modelId="{708552B4-DD44-4354-9A4E-B1806FBEE196}">
      <dsp:nvSpPr>
        <dsp:cNvPr id="0" name=""/>
        <dsp:cNvSpPr/>
      </dsp:nvSpPr>
      <dsp:spPr>
        <a:xfrm>
          <a:off x="6492928" y="1382"/>
          <a:ext cx="2318258" cy="1390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While reading, identify what issues, problems, gaps, or neglected areas exist related to your selected topic</a:t>
          </a:r>
        </a:p>
      </dsp:txBody>
      <dsp:txXfrm>
        <a:off x="6492928" y="1382"/>
        <a:ext cx="2318258" cy="1390955"/>
      </dsp:txXfrm>
    </dsp:sp>
    <dsp:sp modelId="{CF1205D9-9C0D-4994-AB54-AC6337494B1D}">
      <dsp:nvSpPr>
        <dsp:cNvPr id="0" name=""/>
        <dsp:cNvSpPr/>
      </dsp:nvSpPr>
      <dsp:spPr>
        <a:xfrm>
          <a:off x="3106471" y="2575294"/>
          <a:ext cx="5025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259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44441" y="2618348"/>
        <a:ext cx="26659" cy="5331"/>
      </dsp:txXfrm>
    </dsp:sp>
    <dsp:sp modelId="{6B7155A4-BDA7-4150-8849-58C084FF0200}">
      <dsp:nvSpPr>
        <dsp:cNvPr id="0" name=""/>
        <dsp:cNvSpPr/>
      </dsp:nvSpPr>
      <dsp:spPr>
        <a:xfrm>
          <a:off x="790012" y="1925537"/>
          <a:ext cx="2318258" cy="1390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Based on what you have identified, narrow your area of focus related to the topic you have selected</a:t>
          </a:r>
        </a:p>
      </dsp:txBody>
      <dsp:txXfrm>
        <a:off x="790012" y="1925537"/>
        <a:ext cx="2318258" cy="1390955"/>
      </dsp:txXfrm>
    </dsp:sp>
    <dsp:sp modelId="{09513C90-6618-4480-91B2-2557807DA228}">
      <dsp:nvSpPr>
        <dsp:cNvPr id="0" name=""/>
        <dsp:cNvSpPr/>
      </dsp:nvSpPr>
      <dsp:spPr>
        <a:xfrm>
          <a:off x="3641470" y="1925537"/>
          <a:ext cx="2318258" cy="1390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Craft specific questions to investigate relating to your area of focus</a:t>
          </a:r>
        </a:p>
      </dsp:txBody>
      <dsp:txXfrm>
        <a:off x="3641470" y="1925537"/>
        <a:ext cx="2318258" cy="1390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Developing Qualitative Research Questions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What questions do you aim to answer?</a:t>
            </a:r>
          </a:p>
        </p:txBody>
      </p:sp>
    </p:spTree>
    <p:extLst>
      <p:ext uri="{BB962C8B-B14F-4D97-AF65-F5344CB8AC3E}">
        <p14:creationId xmlns:p14="http://schemas.microsoft.com/office/powerpoint/2010/main" val="1490903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Qualitative Research Questions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ko-KR" dirty="0"/>
              <a:t>1. How do elementary English language learner (ELL) specialists feel about the proficiency scale for student assessment? 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2. How can teacher education programs better prepare pre-service ELL specialists for the reality of classroom teaching?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3. In what ways does an English language teacher’s attitude affect students’ motivation to learn English?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4. What challenges do teachers face when implementing inquiry-based learning in Chinese public elementary schools?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1823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grpSp>
        <p:nvGrpSpPr>
          <p:cNvPr id="12" name="Group 11"/>
          <p:cNvGrpSpPr/>
          <p:nvPr/>
        </p:nvGrpSpPr>
        <p:grpSpPr>
          <a:xfrm>
            <a:off x="3189275" y="1278796"/>
            <a:ext cx="5813448" cy="4174472"/>
            <a:chOff x="757169" y="1772815"/>
            <a:chExt cx="3024335" cy="2990467"/>
          </a:xfrm>
        </p:grpSpPr>
        <p:sp>
          <p:nvSpPr>
            <p:cNvPr id="4" name="TextBox 3"/>
            <p:cNvSpPr txBox="1"/>
            <p:nvPr/>
          </p:nvSpPr>
          <p:spPr>
            <a:xfrm>
              <a:off x="1513252" y="1772815"/>
              <a:ext cx="1512167" cy="50710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Central Research Question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57169" y="3861048"/>
              <a:ext cx="1152127" cy="22048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/>
                <a:t>Sub RQ1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93273" y="4201924"/>
              <a:ext cx="1152127" cy="22048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/>
                <a:t>Sub RQ1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29377" y="4542800"/>
              <a:ext cx="1152127" cy="22048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/>
                <a:t>Sub RQ1</a:t>
              </a:r>
            </a:p>
          </p:txBody>
        </p:sp>
        <p:cxnSp>
          <p:nvCxnSpPr>
            <p:cNvPr id="8" name="Straight Arrow Connector 7"/>
            <p:cNvCxnSpPr>
              <a:endCxn id="5" idx="0"/>
            </p:cNvCxnSpPr>
            <p:nvPr/>
          </p:nvCxnSpPr>
          <p:spPr bwMode="auto">
            <a:xfrm flipH="1">
              <a:off x="1333233" y="2788479"/>
              <a:ext cx="648072" cy="1072569"/>
            </a:xfrm>
            <a:prstGeom prst="straightConnector1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>
              <a:off x="2269336" y="2279923"/>
              <a:ext cx="1" cy="1922002"/>
            </a:xfrm>
            <a:prstGeom prst="straightConnector1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10" name="Straight Arrow Connector 9"/>
            <p:cNvCxnSpPr>
              <a:endCxn id="7" idx="0"/>
            </p:cNvCxnSpPr>
            <p:nvPr/>
          </p:nvCxnSpPr>
          <p:spPr bwMode="auto">
            <a:xfrm>
              <a:off x="2557368" y="2788479"/>
              <a:ext cx="648072" cy="1754321"/>
            </a:xfrm>
            <a:prstGeom prst="straightConnector1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1871193" y="3140097"/>
              <a:ext cx="648232" cy="26457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help answer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8320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Multiple RQs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The following questions served as the basis for this study.</a:t>
            </a:r>
          </a:p>
          <a:p>
            <a:pPr marL="0" indent="0">
              <a:buNone/>
            </a:pPr>
            <a:endParaRPr lang="en-US" altLang="ko-KR" dirty="0"/>
          </a:p>
          <a:p>
            <a:pPr marL="457200" indent="-457200">
              <a:buFont typeface="+mj-lt"/>
              <a:buAutoNum type="arabicPeriod"/>
            </a:pPr>
            <a:r>
              <a:rPr lang="en-US" altLang="ko-KR" dirty="0"/>
              <a:t>How do elementary ELL specialists feel about the proficiency scale for student assessment? </a:t>
            </a:r>
          </a:p>
          <a:p>
            <a:pPr marL="914400" lvl="1" indent="-457200">
              <a:buSzPct val="100000"/>
              <a:buFont typeface="+mj-lt"/>
              <a:buAutoNum type="alphaLcPeriod"/>
            </a:pPr>
            <a:r>
              <a:rPr lang="en-US" altLang="ko-KR" dirty="0"/>
              <a:t>What are some common concerns teachers have about using this scale as opposed to letter grading? </a:t>
            </a:r>
          </a:p>
          <a:p>
            <a:pPr marL="914400" lvl="1" indent="-457200">
              <a:buSzPct val="100000"/>
              <a:buFont typeface="+mj-lt"/>
              <a:buAutoNum type="alphaLcPeriod"/>
            </a:pPr>
            <a:r>
              <a:rPr lang="en-US" altLang="ko-KR" dirty="0"/>
              <a:t>What actions do  teachers feel can be taken to help them overcome their concerns?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5125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Good Vs Bad RQs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5570" y="2539347"/>
            <a:ext cx="3663461" cy="3318936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CA" dirty="0"/>
              <a:t>Have simple and easy answers (can be googled)</a:t>
            </a:r>
          </a:p>
          <a:p>
            <a:r>
              <a:rPr lang="en-CA" dirty="0"/>
              <a:t>Can be answered in one word or one sentence</a:t>
            </a:r>
          </a:p>
          <a:p>
            <a:r>
              <a:rPr lang="en-CA" dirty="0"/>
              <a:t>Have no answer</a:t>
            </a:r>
          </a:p>
          <a:p>
            <a:r>
              <a:rPr lang="en-CA" dirty="0"/>
              <a:t>Are only a matter of opinion</a:t>
            </a:r>
          </a:p>
          <a:p>
            <a:r>
              <a:rPr lang="en-CA" dirty="0"/>
              <a:t>Are too complicated or too broad</a:t>
            </a:r>
          </a:p>
          <a:p>
            <a:r>
              <a:rPr lang="en-CA" dirty="0"/>
              <a:t>Are too vague</a:t>
            </a:r>
          </a:p>
          <a:p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95402" y="2539347"/>
            <a:ext cx="3663461" cy="331893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Specific</a:t>
            </a:r>
          </a:p>
          <a:p>
            <a:r>
              <a:rPr lang="en-CA" dirty="0"/>
              <a:t>Focus your research</a:t>
            </a:r>
          </a:p>
          <a:p>
            <a:r>
              <a:rPr lang="en-CA" dirty="0"/>
              <a:t>Require research to answer</a:t>
            </a:r>
          </a:p>
          <a:p>
            <a:r>
              <a:rPr lang="en-CA" dirty="0"/>
              <a:t>Can be answered through research</a:t>
            </a:r>
          </a:p>
          <a:p>
            <a:r>
              <a:rPr lang="en-CA" dirty="0"/>
              <a:t>Are important to the field</a:t>
            </a:r>
          </a:p>
          <a:p>
            <a:r>
              <a:rPr lang="en-CA" dirty="0"/>
              <a:t>Are manageable – not too broad or too narrow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6146" name="Picture 2" descr="Image result for good and b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65" y="3622498"/>
            <a:ext cx="1593503" cy="115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92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Examples of Problematic RQs: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295401" y="2556932"/>
            <a:ext cx="6740768" cy="3653368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What is the best way to teach ELLs oral skills?</a:t>
            </a:r>
          </a:p>
          <a:p>
            <a:pPr marL="0" indent="0">
              <a:buNone/>
            </a:pPr>
            <a:endParaRPr lang="en-US" alt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Do Korean English teachers use Korean when they teach English?</a:t>
            </a:r>
          </a:p>
          <a:p>
            <a:endParaRPr lang="en-US" alt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Does working in groups contribute to learners’ ability to reflect on their own language learning abilities?</a:t>
            </a:r>
          </a:p>
          <a:p>
            <a:endParaRPr lang="en-US" alt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Do ELL specialists enjoy their job?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41324" y="2556932"/>
            <a:ext cx="3206261" cy="265788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Have simple and easy answers (can be googled)</a:t>
            </a:r>
          </a:p>
          <a:p>
            <a:r>
              <a:rPr lang="en-CA" dirty="0"/>
              <a:t>Can be answered in one word or one sentence</a:t>
            </a:r>
          </a:p>
          <a:p>
            <a:r>
              <a:rPr lang="en-CA" dirty="0"/>
              <a:t>Have no answer</a:t>
            </a:r>
          </a:p>
          <a:p>
            <a:r>
              <a:rPr lang="en-CA" dirty="0"/>
              <a:t>Are only a matter or opinion</a:t>
            </a:r>
          </a:p>
          <a:p>
            <a:r>
              <a:rPr lang="en-CA" dirty="0"/>
              <a:t>Are too complicated or too broad</a:t>
            </a:r>
          </a:p>
          <a:p>
            <a:r>
              <a:rPr lang="en-CA" dirty="0"/>
              <a:t>Are too vague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98983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Examples of Good RQs: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295402" y="2468032"/>
            <a:ext cx="6740768" cy="4021668"/>
          </a:xfrm>
        </p:spPr>
        <p:txBody>
          <a:bodyPr>
            <a:normAutofit fontScale="47500" lnSpcReduction="20000"/>
          </a:bodyPr>
          <a:lstStyle/>
          <a:p>
            <a:endParaRPr lang="en-US" altLang="en-US" sz="3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What do public elementary ELL specialists in the greater Vancouver area perceive to be the best way to improve beginner level English language learners’ oral fluency?</a:t>
            </a:r>
          </a:p>
          <a:p>
            <a:endParaRPr lang="en-US" altLang="en-US" sz="3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 what ways do Korean elementary teachers of English use Korean to support elementary school English language learners’ vocabulary development?</a:t>
            </a:r>
          </a:p>
          <a:p>
            <a:pPr marL="0" indent="0">
              <a:buNone/>
            </a:pPr>
            <a:endParaRPr lang="en-US" altLang="en-US" sz="3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 what ways does working in groups contribute to learners’ ability to reflect on their own language learning abilities?</a:t>
            </a:r>
          </a:p>
          <a:p>
            <a:endParaRPr lang="en-US" altLang="en-US" sz="3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What are the perspectives of ELL specialists in the greater Vancouver area toward the English language teaching environment in public schools?</a:t>
            </a:r>
          </a:p>
          <a:p>
            <a:pPr lvl="1"/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What do they feel can be done to improve the environment for their learners??</a:t>
            </a:r>
          </a:p>
          <a:p>
            <a:pPr lvl="1"/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What can be done to help improve the environment for the teachers?</a:t>
            </a:r>
          </a:p>
          <a:p>
            <a:endParaRPr lang="en-US" altLang="en-US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79069" y="2736848"/>
            <a:ext cx="3012831" cy="247015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Specific</a:t>
            </a:r>
          </a:p>
          <a:p>
            <a:r>
              <a:rPr lang="en-CA" dirty="0"/>
              <a:t>Focus your research</a:t>
            </a:r>
          </a:p>
          <a:p>
            <a:r>
              <a:rPr lang="en-CA" dirty="0"/>
              <a:t>Require research to answer</a:t>
            </a:r>
          </a:p>
          <a:p>
            <a:r>
              <a:rPr lang="en-CA" dirty="0"/>
              <a:t>Can be answered through research</a:t>
            </a:r>
          </a:p>
          <a:p>
            <a:r>
              <a:rPr lang="en-CA" dirty="0"/>
              <a:t>Are important to the field</a:t>
            </a:r>
          </a:p>
          <a:p>
            <a:r>
              <a:rPr lang="en-CA" dirty="0"/>
              <a:t>Are manageable – not too broad or too narrow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1837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Good or Bad?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833477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/>
              <a:t>What core competencies (i.e., knowledge, skills, and abilities) do Canadian public elementary ELL specialists need to fulfil their roles and duties in greater Vancouver public schools?  </a:t>
            </a:r>
          </a:p>
          <a:p>
            <a:endParaRPr lang="en-US" sz="2900" dirty="0"/>
          </a:p>
          <a:p>
            <a:r>
              <a:rPr lang="en-US" sz="2900" dirty="0"/>
              <a:t>Which teaching methodology is the most suitable in public secondary school English classrooms?</a:t>
            </a:r>
          </a:p>
          <a:p>
            <a:pPr marL="0" indent="0">
              <a:buNone/>
            </a:pPr>
            <a:endParaRPr lang="en-US" sz="2900" dirty="0"/>
          </a:p>
          <a:p>
            <a:r>
              <a:rPr lang="en-US" sz="2900" dirty="0"/>
              <a:t>In what ways do Korean in-service secondary school English teachers perceive task-based learning  to be suitable in South Korean public secondary school English language classrooms?</a:t>
            </a:r>
          </a:p>
          <a:p>
            <a:endParaRPr lang="en-US" sz="2900" dirty="0"/>
          </a:p>
          <a:p>
            <a:r>
              <a:rPr lang="en-US" sz="2900" dirty="0"/>
              <a:t>What are English language learners who have recently immigrated to Canada greatest challenges in learning English in Canadian public school?</a:t>
            </a:r>
          </a:p>
          <a:p>
            <a:endParaRPr lang="en-US" sz="2900" dirty="0"/>
          </a:p>
          <a:p>
            <a:r>
              <a:rPr lang="en-US" sz="2900" dirty="0"/>
              <a:t>Does memorizing 5 new vocabulary words a day lead to better essay writing skills in intermediate EFL learners?</a:t>
            </a:r>
          </a:p>
          <a:p>
            <a:endParaRPr lang="en-US" sz="2900" dirty="0"/>
          </a:p>
          <a:p>
            <a:endParaRPr lang="en-US" dirty="0"/>
          </a:p>
          <a:p>
            <a:endParaRPr lang="en-US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4895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000" dirty="0"/>
              <a:t>Agee, J. (2009). Developing Qualitative Research Questions: A Reflective Process. </a:t>
            </a:r>
            <a:r>
              <a:rPr lang="nb-NO" sz="2000" i="1" dirty="0"/>
              <a:t>International Journal of Qualitative Studies in Education</a:t>
            </a:r>
            <a:r>
              <a:rPr lang="nb-NO" sz="2000" dirty="0"/>
              <a:t> </a:t>
            </a:r>
            <a:r>
              <a:rPr lang="nb-NO" sz="2000" i="1" dirty="0"/>
              <a:t>22 (4)</a:t>
            </a:r>
            <a:r>
              <a:rPr lang="nb-NO" sz="2000" dirty="0"/>
              <a:t>, 431–47. doi:10.1080/09518390902736512.</a:t>
            </a:r>
          </a:p>
          <a:p>
            <a:endParaRPr lang="nb-NO" sz="2000" dirty="0"/>
          </a:p>
          <a:p>
            <a:r>
              <a:rPr lang="nb-NO" sz="2000" dirty="0"/>
              <a:t>Andrews, R. (2003). </a:t>
            </a:r>
            <a:r>
              <a:rPr lang="nb-NO" sz="2000" i="1" dirty="0"/>
              <a:t>Research Questions</a:t>
            </a:r>
            <a:r>
              <a:rPr lang="nb-NO" sz="2000" dirty="0"/>
              <a:t>. London: Continum.</a:t>
            </a:r>
          </a:p>
          <a:p>
            <a:endParaRPr lang="nb-NO" sz="2000" dirty="0"/>
          </a:p>
          <a:p>
            <a:r>
              <a:rPr lang="en-GB" sz="2000" dirty="0"/>
              <a:t>Cohen, L., Manion, L., and Morrison, K. (2017). </a:t>
            </a:r>
            <a:r>
              <a:rPr lang="en-GB" sz="2000" i="1" dirty="0"/>
              <a:t>Research methods in education </a:t>
            </a:r>
            <a:r>
              <a:rPr lang="en-GB" sz="2000" dirty="0"/>
              <a:t>(8th ed.). Routledge.</a:t>
            </a:r>
            <a:endParaRPr lang="en-US" sz="2000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14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DC9D3-B23F-FF9D-DDFE-C916FFD8C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research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9693B-0397-F89E-59D9-486BFDBAB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latin typeface="TimesNewRomanPSMT"/>
            </a:endParaRP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TimesNewRomanPSMT"/>
              </a:rPr>
              <a:t>As Cohen, Manion, and Morrison (2018) describe:</a:t>
            </a:r>
          </a:p>
          <a:p>
            <a:pPr algn="l"/>
            <a:endParaRPr lang="en-US" sz="1800" dirty="0">
              <a:latin typeface="TimesNewRomanPSMT"/>
            </a:endParaRP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A qu</a:t>
            </a:r>
            <a:r>
              <a:rPr lang="en-US" sz="1800" dirty="0">
                <a:latin typeface="TimesNewRomanPSMT"/>
              </a:rPr>
              <a:t>estion or questions that </a:t>
            </a:r>
            <a:r>
              <a:rPr lang="en-US" sz="1800" b="1" i="0" u="none" strike="noStrike" baseline="0" dirty="0">
                <a:latin typeface="TimesNewRomanPSMT"/>
              </a:rPr>
              <a:t>shape, steer</a:t>
            </a:r>
            <a:r>
              <a:rPr lang="en-US" sz="1800" b="0" i="0" u="none" strike="noStrike" baseline="0" dirty="0">
                <a:latin typeface="TimesNewRomanPSMT"/>
              </a:rPr>
              <a:t> and </a:t>
            </a:r>
            <a:r>
              <a:rPr lang="en-US" sz="1800" b="1" i="0" u="none" strike="noStrike" baseline="0" dirty="0">
                <a:latin typeface="TimesNewRomanPSMT"/>
              </a:rPr>
              <a:t>drive</a:t>
            </a:r>
            <a:r>
              <a:rPr lang="en-US" sz="1800" b="0" i="0" u="none" strike="noStrike" baseline="0" dirty="0">
                <a:latin typeface="TimesNewRomanPSMT"/>
              </a:rPr>
              <a:t> the entire research project. </a:t>
            </a:r>
          </a:p>
          <a:p>
            <a:pPr algn="l"/>
            <a:r>
              <a:rPr lang="en-US" sz="1800" dirty="0">
                <a:latin typeface="TimesNewRomanPSMT"/>
              </a:rPr>
              <a:t>I</a:t>
            </a:r>
            <a:r>
              <a:rPr lang="en-US" sz="1800" b="0" i="0" u="none" strike="noStrike" baseline="0" dirty="0">
                <a:latin typeface="TimesNewRomanPSMT"/>
              </a:rPr>
              <a:t>t is the answers to the research questions in which the researcher is interested.</a:t>
            </a:r>
          </a:p>
          <a:p>
            <a:pPr algn="l"/>
            <a:endParaRPr lang="en-US" sz="1800" dirty="0">
              <a:latin typeface="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95385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A614F-ECAF-4ABC-A963-484684209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F4C45-3D3C-4D8C-987C-2004E63A5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Your research question(s) guides your study and determines whether you are going to use a quantitative or qualitative research methodology. </a:t>
            </a:r>
          </a:p>
          <a:p>
            <a:endParaRPr lang="en-US" dirty="0"/>
          </a:p>
          <a:p>
            <a:r>
              <a:rPr lang="en-US" dirty="0"/>
              <a:t>It reflects the direction and epistemological underpinnings of your research path. </a:t>
            </a:r>
          </a:p>
          <a:p>
            <a:endParaRPr lang="en-US" dirty="0"/>
          </a:p>
          <a:p>
            <a:r>
              <a:rPr lang="en-US" dirty="0"/>
              <a:t>They provide the guidelines and boundaries for what you are investigating.</a:t>
            </a:r>
          </a:p>
          <a:p>
            <a:endParaRPr lang="en-US" dirty="0"/>
          </a:p>
          <a:p>
            <a:r>
              <a:rPr lang="en-US" sz="2400" b="1" dirty="0">
                <a:latin typeface="TimesNewRomanPSMT"/>
              </a:rPr>
              <a:t>*Note: Research questions ARE NOT interview questions.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325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94D9-7ED6-6A78-FCD1-4AACC112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 vs. Interview questions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F6051C-7692-EB46-5FF9-3D1ADF110BE6}"/>
              </a:ext>
            </a:extLst>
          </p:cNvPr>
          <p:cNvSpPr/>
          <p:nvPr/>
        </p:nvSpPr>
        <p:spPr>
          <a:xfrm>
            <a:off x="8329243" y="2525115"/>
            <a:ext cx="2032781" cy="9601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Research question(s)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A63906-F644-7341-0BE9-C045E8466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887914" cy="3318936"/>
          </a:xfrm>
        </p:spPr>
        <p:txBody>
          <a:bodyPr>
            <a:normAutofit/>
          </a:bodyPr>
          <a:lstStyle/>
          <a:p>
            <a:r>
              <a:rPr lang="en-US" dirty="0"/>
              <a:t>Interview questions are </a:t>
            </a:r>
            <a:r>
              <a:rPr lang="en-US" b="1" dirty="0"/>
              <a:t>based on </a:t>
            </a:r>
            <a:r>
              <a:rPr lang="en-US" dirty="0"/>
              <a:t>your research questions.</a:t>
            </a:r>
          </a:p>
          <a:p>
            <a:endParaRPr lang="en-US" dirty="0"/>
          </a:p>
          <a:p>
            <a:r>
              <a:rPr lang="en-US" dirty="0"/>
              <a:t>They are specifically designed to elicit data that will </a:t>
            </a:r>
            <a:r>
              <a:rPr lang="en-US" b="1" dirty="0"/>
              <a:t>contribute toward answering </a:t>
            </a:r>
            <a:r>
              <a:rPr lang="en-US" dirty="0"/>
              <a:t>your research questions.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11F248-AEB4-899E-7D84-F5D16C0DB3D3}"/>
              </a:ext>
            </a:extLst>
          </p:cNvPr>
          <p:cNvSpPr/>
          <p:nvPr/>
        </p:nvSpPr>
        <p:spPr>
          <a:xfrm>
            <a:off x="7932995" y="3894688"/>
            <a:ext cx="808893" cy="369277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Interview question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CB54BE-1451-08ED-BC29-1518AB3541E0}"/>
              </a:ext>
            </a:extLst>
          </p:cNvPr>
          <p:cNvSpPr/>
          <p:nvPr/>
        </p:nvSpPr>
        <p:spPr>
          <a:xfrm>
            <a:off x="7924795" y="4359222"/>
            <a:ext cx="808893" cy="369277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Interview question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F8A419-E759-67CD-38DD-CA3E2ABD17BA}"/>
              </a:ext>
            </a:extLst>
          </p:cNvPr>
          <p:cNvSpPr/>
          <p:nvPr/>
        </p:nvSpPr>
        <p:spPr>
          <a:xfrm>
            <a:off x="8972252" y="4359222"/>
            <a:ext cx="808893" cy="369277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Interview question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35AEFF-701C-C831-37BE-40F4FA5E74F2}"/>
              </a:ext>
            </a:extLst>
          </p:cNvPr>
          <p:cNvSpPr/>
          <p:nvPr/>
        </p:nvSpPr>
        <p:spPr>
          <a:xfrm>
            <a:off x="7924795" y="4822634"/>
            <a:ext cx="808893" cy="369277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Interview question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F57462-16AC-F619-8B70-FD78D113F19D}"/>
              </a:ext>
            </a:extLst>
          </p:cNvPr>
          <p:cNvSpPr/>
          <p:nvPr/>
        </p:nvSpPr>
        <p:spPr>
          <a:xfrm>
            <a:off x="8941186" y="3894689"/>
            <a:ext cx="808893" cy="369277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Interview question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3E0B03-45A8-7321-0CAE-82227317BA10}"/>
              </a:ext>
            </a:extLst>
          </p:cNvPr>
          <p:cNvSpPr/>
          <p:nvPr/>
        </p:nvSpPr>
        <p:spPr>
          <a:xfrm>
            <a:off x="8972252" y="4822634"/>
            <a:ext cx="808893" cy="369277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Interview question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F80C29-2D9E-CEED-110E-6085BFBA83CF}"/>
              </a:ext>
            </a:extLst>
          </p:cNvPr>
          <p:cNvSpPr/>
          <p:nvPr/>
        </p:nvSpPr>
        <p:spPr>
          <a:xfrm>
            <a:off x="9996267" y="3904686"/>
            <a:ext cx="808893" cy="369277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Interview question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B62BA7-6971-2227-0536-79B4467C1356}"/>
              </a:ext>
            </a:extLst>
          </p:cNvPr>
          <p:cNvSpPr/>
          <p:nvPr/>
        </p:nvSpPr>
        <p:spPr>
          <a:xfrm>
            <a:off x="9996265" y="4822634"/>
            <a:ext cx="808893" cy="369277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Interview question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ADB222-8869-EEDD-F135-48EAB4828C57}"/>
              </a:ext>
            </a:extLst>
          </p:cNvPr>
          <p:cNvSpPr/>
          <p:nvPr/>
        </p:nvSpPr>
        <p:spPr>
          <a:xfrm>
            <a:off x="9996265" y="4363660"/>
            <a:ext cx="808893" cy="369277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Interview question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033CE11-1EF3-9A17-1317-2E3476A85778}"/>
              </a:ext>
            </a:extLst>
          </p:cNvPr>
          <p:cNvCxnSpPr/>
          <p:nvPr/>
        </p:nvCxnSpPr>
        <p:spPr>
          <a:xfrm flipV="1">
            <a:off x="8337441" y="3505322"/>
            <a:ext cx="191097" cy="31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FA0F402-E020-E196-4B70-97D2D30321C7}"/>
              </a:ext>
            </a:extLst>
          </p:cNvPr>
          <p:cNvCxnSpPr>
            <a:cxnSpLocks/>
          </p:cNvCxnSpPr>
          <p:nvPr/>
        </p:nvCxnSpPr>
        <p:spPr>
          <a:xfrm flipV="1">
            <a:off x="9345632" y="3531059"/>
            <a:ext cx="0" cy="352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9C2A519-7D2E-3140-5740-87B7C5604E95}"/>
              </a:ext>
            </a:extLst>
          </p:cNvPr>
          <p:cNvCxnSpPr>
            <a:cxnSpLocks/>
          </p:cNvCxnSpPr>
          <p:nvPr/>
        </p:nvCxnSpPr>
        <p:spPr>
          <a:xfrm flipH="1" flipV="1">
            <a:off x="10205529" y="3509122"/>
            <a:ext cx="156495" cy="315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526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9F803-D78B-6272-EF39-BCE0929A9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Considerations when Crafting Research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A1847-45BA-2233-08AB-572139A5C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sz="1800" b="0" i="0" u="none" strike="noStrike" baseline="0" dirty="0">
                <a:latin typeface="TimesNewRomanPSMT"/>
              </a:rPr>
              <a:t>Research questions should enable the researcher to </a:t>
            </a:r>
            <a:r>
              <a:rPr lang="en-US" sz="1800" b="1" i="0" u="sng" strike="noStrike" baseline="0" dirty="0">
                <a:latin typeface="TimesNewRomanPSMT"/>
              </a:rPr>
              <a:t>make a significant and innovative contribution </a:t>
            </a:r>
            <a:r>
              <a:rPr lang="en-US" sz="1800" b="0" i="0" u="none" strike="noStrike" baseline="0" dirty="0">
                <a:latin typeface="TimesNewRomanPSMT"/>
              </a:rPr>
              <a:t>to the field of study, </a:t>
            </a:r>
            <a:r>
              <a:rPr lang="en-US" sz="1800" b="1" i="0" u="sng" strike="noStrike" baseline="0" dirty="0">
                <a:latin typeface="TimesNewRomanPSMT"/>
              </a:rPr>
              <a:t>say something new and interesting </a:t>
            </a:r>
            <a:r>
              <a:rPr lang="en-US" sz="1800" b="0" i="0" u="none" strike="noStrike" baseline="0" dirty="0">
                <a:latin typeface="TimesNewRomanPSMT"/>
              </a:rPr>
              <a:t>and </a:t>
            </a:r>
            <a:r>
              <a:rPr lang="en-US" sz="1800" b="1" i="0" u="sng" strike="noStrike" baseline="0" dirty="0">
                <a:latin typeface="TimesNewRomanPSMT"/>
              </a:rPr>
              <a:t>contribute to the concerns and current topics </a:t>
            </a:r>
            <a:r>
              <a:rPr lang="en-US" sz="1800" b="0" i="0" u="none" strike="noStrike" baseline="0" dirty="0">
                <a:latin typeface="TimesNewRomanPSMT"/>
              </a:rPr>
              <a:t>in the academic community. </a:t>
            </a:r>
          </a:p>
          <a:p>
            <a:pPr algn="l"/>
            <a:endParaRPr lang="en-US" sz="1800" b="0" i="0" u="none" strike="noStrike" baseline="0" dirty="0">
              <a:latin typeface="TimesNewRomanPSMT"/>
            </a:endParaRP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Researchers should check that their research question will yield useful, relevant and significant data on matters that recipients (widely defined) of the research will care about (</a:t>
            </a:r>
            <a:r>
              <a:rPr lang="en-US" sz="1800" b="1" i="0" u="none" strike="noStrike" baseline="0" dirty="0">
                <a:latin typeface="TimesNewRomanPSMT"/>
              </a:rPr>
              <a:t>the ‘so what?’ criterion</a:t>
            </a:r>
            <a:r>
              <a:rPr lang="en-US" sz="1800" b="0" i="0" u="none" strike="noStrike" baseline="0" dirty="0">
                <a:latin typeface="TimesNewRomanPSMT"/>
              </a:rPr>
              <a:t>). </a:t>
            </a:r>
          </a:p>
          <a:p>
            <a:pPr algn="l"/>
            <a:endParaRPr lang="en-US" sz="1800" b="0" i="0" u="none" strike="noStrike" baseline="0" dirty="0">
              <a:latin typeface="TimesNewRomanPSMT"/>
            </a:endParaRP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It is also useful to consider whether the research question is </a:t>
            </a:r>
            <a:r>
              <a:rPr lang="en-US" sz="1800" b="1" i="0" u="none" strike="noStrike" baseline="0" dirty="0">
                <a:latin typeface="TimesNewRomanPSMT"/>
              </a:rPr>
              <a:t>‘gap filling’, ‘neglect filling’, a new formulation of an existing idea or an entirely new idea</a:t>
            </a:r>
            <a:r>
              <a:rPr lang="en-US" sz="1800" b="0" i="0" u="none" strike="noStrike" baseline="0" dirty="0">
                <a:latin typeface="TimesNewRomanPSMT"/>
              </a:rPr>
              <a:t>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E6E6D8-FF1B-9E36-92E9-8278F3318FEF}"/>
              </a:ext>
            </a:extLst>
          </p:cNvPr>
          <p:cNvSpPr txBox="1"/>
          <p:nvPr/>
        </p:nvSpPr>
        <p:spPr>
          <a:xfrm>
            <a:off x="8572500" y="6008301"/>
            <a:ext cx="2760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(Cohen, Manion, &amp; Morrison, 2017, p. 167)</a:t>
            </a:r>
          </a:p>
        </p:txBody>
      </p:sp>
    </p:spTree>
    <p:extLst>
      <p:ext uri="{BB962C8B-B14F-4D97-AF65-F5344CB8AC3E}">
        <p14:creationId xmlns:p14="http://schemas.microsoft.com/office/powerpoint/2010/main" val="281125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00A3-BAB1-BB8B-0392-6A2B1BE0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Crafting Process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A767D8D-383F-2ED7-AEC9-A005CBDBCE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478297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7709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5E97E-EA1A-88C8-4AF7-DE84C440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Keep in Mind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908A4-194A-232B-6155-3DC0D3F59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3370117" cy="3318936"/>
          </a:xfrm>
        </p:spPr>
        <p:txBody>
          <a:bodyPr/>
          <a:lstStyle/>
          <a:p>
            <a:r>
              <a:rPr lang="en-US" dirty="0"/>
              <a:t>In qualitative interview studies you are focusing on participants </a:t>
            </a:r>
            <a:r>
              <a:rPr lang="en-US" b="1" u="sng" dirty="0"/>
              <a:t>thoughts, views, opinions, beliefs, and experiences </a:t>
            </a:r>
            <a:r>
              <a:rPr lang="en-US" dirty="0"/>
              <a:t>relating to your topic of focus. </a:t>
            </a:r>
          </a:p>
        </p:txBody>
      </p:sp>
      <p:pic>
        <p:nvPicPr>
          <p:cNvPr id="1026" name="Picture 2" descr="How Our Beliefs and Values Shape Our Behavior: A Beginner's Guide">
            <a:extLst>
              <a:ext uri="{FF2B5EF4-FFF2-40B4-BE49-F238E27FC236}">
                <a16:creationId xmlns:a16="http://schemas.microsoft.com/office/drawing/2014/main" id="{A1C41900-CB20-48F2-6563-5331B9349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17673" y="2556932"/>
            <a:ext cx="5394213" cy="384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206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Asking the Right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In qualitative research we ask things like: </a:t>
            </a:r>
          </a:p>
          <a:p>
            <a:pPr lvl="1"/>
            <a:r>
              <a:rPr lang="en-US" altLang="ko-KR" dirty="0"/>
              <a:t>What ways do people experience something and what they draw from their experience?</a:t>
            </a:r>
          </a:p>
          <a:p>
            <a:pPr lvl="1"/>
            <a:r>
              <a:rPr lang="en-US" altLang="ko-KR" dirty="0"/>
              <a:t>How do people feel about the experiences they had?</a:t>
            </a:r>
          </a:p>
          <a:p>
            <a:pPr lvl="1"/>
            <a:r>
              <a:rPr lang="en-CA" dirty="0"/>
              <a:t>In what ways do people view a certain issue or problem?</a:t>
            </a:r>
          </a:p>
          <a:p>
            <a:pPr lvl="1"/>
            <a:r>
              <a:rPr lang="en-CA" dirty="0"/>
              <a:t>In what ways people feel that an issue can be resolved?</a:t>
            </a:r>
          </a:p>
          <a:p>
            <a:pPr lvl="1"/>
            <a:r>
              <a:rPr lang="en-CA" dirty="0"/>
              <a:t>To what extent people have been affected by something?</a:t>
            </a:r>
          </a:p>
          <a:p>
            <a:pPr lvl="1"/>
            <a:r>
              <a:rPr lang="en-CA" dirty="0"/>
              <a:t>In what ways do people deal with a certain situation and why?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9065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Focus your RQs on: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295402" y="2786743"/>
            <a:ext cx="3929063" cy="3260766"/>
          </a:xfrm>
          <a:ln>
            <a:solidFill>
              <a:srgbClr val="92D05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altLang="en-US" sz="2800" dirty="0"/>
              <a:t>Exploring your topic through your participants</a:t>
            </a:r>
          </a:p>
          <a:p>
            <a:r>
              <a:rPr lang="en-US" altLang="en-US" sz="2800" dirty="0"/>
              <a:t>Understanding participants’ experiences</a:t>
            </a:r>
          </a:p>
          <a:p>
            <a:r>
              <a:rPr lang="en-US" altLang="en-US" sz="2800" dirty="0"/>
              <a:t>Gathering participants’ perceptions, feelings, beliefs</a:t>
            </a:r>
          </a:p>
          <a:p>
            <a:r>
              <a:rPr lang="en-US" altLang="en-US" sz="2800" dirty="0"/>
              <a:t>Open/flexible responses</a:t>
            </a:r>
          </a:p>
          <a:p>
            <a:endParaRPr lang="en-US" altLang="en-US" sz="2800" dirty="0"/>
          </a:p>
          <a:p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  <p:sp>
        <p:nvSpPr>
          <p:cNvPr id="4100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257608" y="2786743"/>
            <a:ext cx="3929062" cy="3260766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altLang="en-US" sz="2800" dirty="0"/>
              <a:t>Not proving</a:t>
            </a:r>
          </a:p>
          <a:p>
            <a:r>
              <a:rPr lang="en-US" altLang="en-US" sz="2800" dirty="0"/>
              <a:t>Not measuring</a:t>
            </a:r>
          </a:p>
          <a:p>
            <a:r>
              <a:rPr lang="en-US" altLang="en-US" sz="2800" dirty="0"/>
              <a:t>Not strong hypotheses</a:t>
            </a:r>
          </a:p>
          <a:p>
            <a:endParaRPr lang="en-US" altLang="en-US" sz="2800" dirty="0"/>
          </a:p>
        </p:txBody>
      </p:sp>
      <p:pic>
        <p:nvPicPr>
          <p:cNvPr id="5" name="Picture 2" descr="Image result for good and b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779" y="5033840"/>
            <a:ext cx="948515" cy="6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675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878</TotalTime>
  <Words>1160</Words>
  <Application>Microsoft Office PowerPoint</Application>
  <PresentationFormat>Widescreen</PresentationFormat>
  <Paragraphs>147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TimesNewRomanPSMT</vt:lpstr>
      <vt:lpstr>Arial</vt:lpstr>
      <vt:lpstr>Garamond</vt:lpstr>
      <vt:lpstr>Wingdings</vt:lpstr>
      <vt:lpstr>Organic</vt:lpstr>
      <vt:lpstr>Developing Qualitative Research Questions</vt:lpstr>
      <vt:lpstr>What are research questions?</vt:lpstr>
      <vt:lpstr>Research Questions</vt:lpstr>
      <vt:lpstr>Research questions vs. Interview questions</vt:lpstr>
      <vt:lpstr>Key Considerations when Crafting Research Questions </vt:lpstr>
      <vt:lpstr>The Crafting Process</vt:lpstr>
      <vt:lpstr>Keep in Mind</vt:lpstr>
      <vt:lpstr>Asking the Right Questions</vt:lpstr>
      <vt:lpstr>Focus your RQs on:</vt:lpstr>
      <vt:lpstr>Qualitative Research Questions</vt:lpstr>
      <vt:lpstr>PowerPoint Presentation</vt:lpstr>
      <vt:lpstr>Multiple RQs</vt:lpstr>
      <vt:lpstr>Good Vs Bad RQs</vt:lpstr>
      <vt:lpstr>Examples of Problematic RQs:</vt:lpstr>
      <vt:lpstr>Examples of Good RQs:</vt:lpstr>
      <vt:lpstr>Good or Bad?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Qualitative Research Questions</dc:title>
  <dc:creator>Whitehead, George E.K. (Prof.)</dc:creator>
  <cp:lastModifiedBy>George E. K. Whitehead</cp:lastModifiedBy>
  <cp:revision>83</cp:revision>
  <dcterms:created xsi:type="dcterms:W3CDTF">2017-07-17T01:17:48Z</dcterms:created>
  <dcterms:modified xsi:type="dcterms:W3CDTF">2024-04-03T20:56:25Z</dcterms:modified>
</cp:coreProperties>
</file>