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97" r:id="rId3"/>
    <p:sldId id="285" r:id="rId4"/>
    <p:sldId id="284" r:id="rId5"/>
    <p:sldId id="288" r:id="rId6"/>
    <p:sldId id="287" r:id="rId7"/>
    <p:sldId id="286" r:id="rId8"/>
    <p:sldId id="294" r:id="rId9"/>
    <p:sldId id="293" r:id="rId10"/>
    <p:sldId id="295" r:id="rId11"/>
    <p:sldId id="29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73743499594471"/>
          <c:y val="0"/>
          <c:w val="0.55563374595846338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6A-4FEF-A7EF-E12B8B64DA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C6A-4FEF-A7EF-E12B8B64DA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C6A-4FEF-A7EF-E12B8B64DA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6A-4FEF-A7EF-E12B8B64DAB9}"/>
              </c:ext>
            </c:extLst>
          </c:dPt>
          <c:dLbls>
            <c:dLbl>
              <c:idx val="0"/>
              <c:layout>
                <c:manualLayout>
                  <c:x val="-0.1574445699364731"/>
                  <c:y val="0.234767837900421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6A-4FEF-A7EF-E12B8B64DAB9}"/>
                </c:ext>
              </c:extLst>
            </c:dLbl>
            <c:dLbl>
              <c:idx val="1"/>
              <c:layout>
                <c:manualLayout>
                  <c:x val="-0.14287932641669399"/>
                  <c:y val="-0.211612025096042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6A-4FEF-A7EF-E12B8B64DAB9}"/>
                </c:ext>
              </c:extLst>
            </c:dLbl>
            <c:dLbl>
              <c:idx val="2"/>
              <c:layout>
                <c:manualLayout>
                  <c:x val="0.16734507290363068"/>
                  <c:y val="-0.606205089588351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6A-4FEF-A7EF-E12B8B64DAB9}"/>
                </c:ext>
              </c:extLst>
            </c:dLbl>
            <c:dLbl>
              <c:idx val="3"/>
              <c:layout>
                <c:manualLayout>
                  <c:x val="0.16292988920409718"/>
                  <c:y val="0.591732678096391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00029084383247"/>
                      <c:h val="0.186261402526743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C6A-4FEF-A7EF-E12B8B64D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Meaning focused input</c:v>
                </c:pt>
                <c:pt idx="1">
                  <c:v>Meaning focused output</c:v>
                </c:pt>
                <c:pt idx="2">
                  <c:v>Language focused learning</c:v>
                </c:pt>
                <c:pt idx="3">
                  <c:v>Fluency development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A-4FEF-A7EF-E12B8B64DAB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23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3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0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1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7106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038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7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1410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5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755C4B-C66C-4C36-9409-C2FD8C487F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5EDB7D-678C-4BC5-8A0D-6B4D6FBAAB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582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4477FF-D931-4199-86EB-B679C982B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Developing Communication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88303-7761-4EBA-ABD6-F64776EC5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Applying the 4 strands to language teaching</a:t>
            </a:r>
          </a:p>
        </p:txBody>
      </p:sp>
    </p:spTree>
    <p:extLst>
      <p:ext uri="{BB962C8B-B14F-4D97-AF65-F5344CB8AC3E}">
        <p14:creationId xmlns:p14="http://schemas.microsoft.com/office/powerpoint/2010/main" val="89874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46D3-8BDF-44E2-A992-731D19A4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4991-0295-4CF8-8C48-B75FD2FA5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Lead-in </a:t>
            </a:r>
            <a:r>
              <a:rPr lang="en-CA" dirty="0"/>
              <a:t>(Setting the context/ background information, activate background knowledge, personalize content)</a:t>
            </a:r>
          </a:p>
          <a:p>
            <a:endParaRPr lang="en-US" dirty="0"/>
          </a:p>
          <a:p>
            <a:r>
              <a:rPr lang="en-US" dirty="0"/>
              <a:t>Present ( Target language, grammar patterns, etc.)</a:t>
            </a:r>
          </a:p>
          <a:p>
            <a:endParaRPr lang="en-US" dirty="0"/>
          </a:p>
          <a:p>
            <a:r>
              <a:rPr lang="en-US" dirty="0"/>
              <a:t>Practice ( Controlled practice, Less controlled practice)</a:t>
            </a:r>
          </a:p>
          <a:p>
            <a:endParaRPr lang="en-US" dirty="0"/>
          </a:p>
          <a:p>
            <a:r>
              <a:rPr lang="en-US" dirty="0"/>
              <a:t>Produce ( Free Speaking or Writing activity)</a:t>
            </a:r>
          </a:p>
        </p:txBody>
      </p:sp>
    </p:spTree>
    <p:extLst>
      <p:ext uri="{BB962C8B-B14F-4D97-AF65-F5344CB8AC3E}">
        <p14:creationId xmlns:p14="http://schemas.microsoft.com/office/powerpoint/2010/main" val="65690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1243-4487-4CFA-825E-6F1B8EC1A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979646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Task-feedback Cycle ( Pre-During-Post)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26B3-216E-4DF6-9DA6-6F35C3CC0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35549"/>
            <a:ext cx="8825659" cy="42545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Lead-in (Setting the context/ background information, activate background knowledge, personalize content)</a:t>
            </a:r>
          </a:p>
          <a:p>
            <a:endParaRPr lang="en-CA" dirty="0"/>
          </a:p>
          <a:p>
            <a:r>
              <a:rPr lang="en-CA" dirty="0"/>
              <a:t>Pre-teach key vocabulary/ grammatical structures</a:t>
            </a:r>
          </a:p>
          <a:p>
            <a:endParaRPr lang="en-CA" dirty="0"/>
          </a:p>
          <a:p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</a:t>
            </a:r>
            <a:r>
              <a:rPr lang="en-CA" dirty="0" smtClean="0"/>
              <a:t>Listen/ Read </a:t>
            </a:r>
            <a:r>
              <a:rPr lang="en-CA" dirty="0"/>
              <a:t>– focus on general understanding</a:t>
            </a:r>
          </a:p>
          <a:p>
            <a:endParaRPr lang="en-CA" dirty="0"/>
          </a:p>
          <a:p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 </a:t>
            </a:r>
            <a:r>
              <a:rPr lang="en-CA" dirty="0" smtClean="0"/>
              <a:t>Listen/ Read </a:t>
            </a:r>
            <a:r>
              <a:rPr lang="en-CA" dirty="0"/>
              <a:t>– focus on details</a:t>
            </a:r>
          </a:p>
          <a:p>
            <a:endParaRPr lang="en-CA" dirty="0"/>
          </a:p>
          <a:p>
            <a:r>
              <a:rPr lang="en-CA" dirty="0" smtClean="0"/>
              <a:t>Post-Listening/ Reading </a:t>
            </a:r>
            <a:r>
              <a:rPr lang="en-CA" dirty="0"/>
              <a:t>discussion – Addressing problem/ </a:t>
            </a:r>
            <a:r>
              <a:rPr lang="en-CA" dirty="0" smtClean="0"/>
              <a:t>questions student have</a:t>
            </a:r>
            <a:endParaRPr lang="en-CA" dirty="0"/>
          </a:p>
          <a:p>
            <a:endParaRPr lang="en-CA" dirty="0"/>
          </a:p>
          <a:p>
            <a:r>
              <a:rPr lang="en-CA" dirty="0"/>
              <a:t>Productive Activity – Speaking or writing activity that connected to the key topic or aspects of what they listened </a:t>
            </a:r>
            <a:r>
              <a:rPr lang="en-CA" dirty="0" smtClean="0"/>
              <a:t>to or read.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3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2E646-FB75-474D-973F-879CA5F7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4 strands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4657-0309-4677-9D26-25E2FFF7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principle of the four strands </a:t>
            </a:r>
          </a:p>
          <a:p>
            <a:endParaRPr lang="en-US" dirty="0"/>
          </a:p>
          <a:p>
            <a:pPr lvl="1"/>
            <a:r>
              <a:rPr lang="en-US" dirty="0"/>
              <a:t>a well balanced language course should have four equal strands </a:t>
            </a:r>
          </a:p>
          <a:p>
            <a:pPr lvl="2"/>
            <a:r>
              <a:rPr lang="en-US" dirty="0"/>
              <a:t>meaning focused input</a:t>
            </a:r>
          </a:p>
          <a:p>
            <a:pPr lvl="2"/>
            <a:r>
              <a:rPr lang="en-US" dirty="0"/>
              <a:t>meaning focused output</a:t>
            </a:r>
          </a:p>
          <a:p>
            <a:pPr lvl="2"/>
            <a:r>
              <a:rPr lang="en-US" dirty="0"/>
              <a:t> language focused learning</a:t>
            </a:r>
          </a:p>
          <a:p>
            <a:pPr lvl="2"/>
            <a:r>
              <a:rPr lang="en-US" dirty="0"/>
              <a:t> and fluency development.</a:t>
            </a:r>
          </a:p>
        </p:txBody>
      </p:sp>
      <p:pic>
        <p:nvPicPr>
          <p:cNvPr id="1026" name="Picture 2" descr="Image result for 4 strands">
            <a:extLst>
              <a:ext uri="{FF2B5EF4-FFF2-40B4-BE49-F238E27FC236}">
                <a16:creationId xmlns:a16="http://schemas.microsoft.com/office/drawing/2014/main" id="{54613F20-6703-4B9E-92FA-A77669B20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286001"/>
            <a:ext cx="3178629" cy="251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6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35455-87AD-4B59-A687-5E77EB19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Language Learning course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D38B03C-6711-4749-86B1-F2B30DA5A58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857501" y="2237015"/>
          <a:ext cx="8719456" cy="43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2" name="Picture 4" descr="Image result for paul nation">
            <a:extLst>
              <a:ext uri="{FF2B5EF4-FFF2-40B4-BE49-F238E27FC236}">
                <a16:creationId xmlns:a16="http://schemas.microsoft.com/office/drawing/2014/main" id="{FB99F598-3D84-4A5B-88FB-7ACB389A9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969B9D"/>
              </a:clrFrom>
              <a:clrTo>
                <a:srgbClr val="969B9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04" y="3619499"/>
            <a:ext cx="2045446" cy="272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F5DC8FDD-3EE3-4992-8FA3-AB7AABB3A905}"/>
              </a:ext>
            </a:extLst>
          </p:cNvPr>
          <p:cNvSpPr/>
          <p:nvPr/>
        </p:nvSpPr>
        <p:spPr>
          <a:xfrm>
            <a:off x="4824574" y="2081894"/>
            <a:ext cx="5045529" cy="4776106"/>
          </a:xfrm>
          <a:prstGeom prst="wedgeEllipseCallout">
            <a:avLst>
              <a:gd name="adj1" fmla="val -105335"/>
              <a:gd name="adj2" fmla="val 192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DA5C-A86C-4537-A87B-2C2AE075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 Strands </a:t>
            </a:r>
            <a:br>
              <a:rPr lang="en-US" dirty="0"/>
            </a:br>
            <a:r>
              <a:rPr lang="en-US" dirty="0"/>
              <a:t>( Paul Nation)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EAE7E-0C63-40E2-A6AD-1CB4C92A5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55" y="2508250"/>
            <a:ext cx="10998945" cy="396875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2800" dirty="0"/>
              <a:t>Language focused learning</a:t>
            </a:r>
          </a:p>
          <a:p>
            <a:endParaRPr lang="en-US" sz="2800" dirty="0"/>
          </a:p>
          <a:p>
            <a:pPr lvl="1"/>
            <a:r>
              <a:rPr lang="en-US" sz="2600" dirty="0"/>
              <a:t>Learning through deliberate attention to language items and language features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Learning through attention to the sounds and spelling of the language, through direct vocabulary study, through grammar exercises and explanation, and through deliberate attention to discourse features.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5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DA5C-A86C-4537-A87B-2C2AE075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 Strands </a:t>
            </a:r>
            <a:br>
              <a:rPr lang="en-US" dirty="0"/>
            </a:br>
            <a:r>
              <a:rPr lang="en-US" dirty="0"/>
              <a:t>( Paul Nation)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EAE7E-0C63-40E2-A6AD-1CB4C92A5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55" y="2508250"/>
            <a:ext cx="9513045" cy="3968750"/>
          </a:xfrm>
        </p:spPr>
        <p:txBody>
          <a:bodyPr>
            <a:normAutofit/>
          </a:bodyPr>
          <a:lstStyle/>
          <a:p>
            <a:r>
              <a:rPr lang="en-US" sz="2800" dirty="0"/>
              <a:t>Meaning-focused input</a:t>
            </a:r>
          </a:p>
          <a:p>
            <a:endParaRPr lang="en-US" sz="2800" dirty="0"/>
          </a:p>
          <a:p>
            <a:pPr lvl="1"/>
            <a:r>
              <a:rPr lang="en-US" sz="2600" dirty="0"/>
              <a:t>Learning through listening and reading where the learners’ attention is on the ideas and messages conveyed by the language.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5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DA5C-A86C-4537-A87B-2C2AE075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 Strands </a:t>
            </a:r>
            <a:br>
              <a:rPr lang="en-US" dirty="0"/>
            </a:br>
            <a:r>
              <a:rPr lang="en-US" dirty="0"/>
              <a:t>( Paul Nation)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5E8B2-E96D-4E8B-B606-D6606AA8C05A}"/>
              </a:ext>
            </a:extLst>
          </p:cNvPr>
          <p:cNvSpPr/>
          <p:nvPr/>
        </p:nvSpPr>
        <p:spPr>
          <a:xfrm>
            <a:off x="1154954" y="2698750"/>
            <a:ext cx="10344150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Meaning-focused output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through speaking and writing where the learners’ attention is on conveying ideas and messages to another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9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DA5C-A86C-4537-A87B-2C2AE075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 Strands </a:t>
            </a:r>
            <a:br>
              <a:rPr lang="en-US" dirty="0"/>
            </a:br>
            <a:r>
              <a:rPr lang="en-US" dirty="0"/>
              <a:t>( Paul Nation)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5E8B2-E96D-4E8B-B606-D6606AA8C05A}"/>
              </a:ext>
            </a:extLst>
          </p:cNvPr>
          <p:cNvSpPr/>
          <p:nvPr/>
        </p:nvSpPr>
        <p:spPr>
          <a:xfrm>
            <a:off x="1022341" y="2317750"/>
            <a:ext cx="106369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Fluency development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Developing fluent use of known language items and features over 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Becoming better at using what students already know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point: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new language, repetition of language they know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0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CAC47-3D7F-446B-95CF-B7A08A687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Flows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8785A87-41A8-4616-B351-24A68CD16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Critical Analysis</a:t>
            </a:r>
          </a:p>
        </p:txBody>
      </p:sp>
    </p:spTree>
    <p:extLst>
      <p:ext uri="{BB962C8B-B14F-4D97-AF65-F5344CB8AC3E}">
        <p14:creationId xmlns:p14="http://schemas.microsoft.com/office/powerpoint/2010/main" val="20085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D698-4CBA-4F26-8F8A-C04BCC0A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0D79-5928-4FC8-A6F7-8D109FFF4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Lead –in (activate background knowledge &amp; personalize topic)</a:t>
            </a:r>
          </a:p>
          <a:p>
            <a:pPr lvl="1"/>
            <a:r>
              <a:rPr lang="en-US" dirty="0"/>
              <a:t>Video</a:t>
            </a:r>
          </a:p>
          <a:p>
            <a:pPr lvl="1"/>
            <a:r>
              <a:rPr lang="en-US" dirty="0"/>
              <a:t>Pictures</a:t>
            </a:r>
          </a:p>
          <a:p>
            <a:r>
              <a:rPr lang="en-US" dirty="0"/>
              <a:t>Survey(activate background knowledge &amp; personalize topic)</a:t>
            </a:r>
          </a:p>
          <a:p>
            <a:pPr lvl="1"/>
            <a:r>
              <a:rPr lang="en-US" dirty="0"/>
              <a:t>Survey Feedback Discussion</a:t>
            </a:r>
          </a:p>
          <a:p>
            <a:r>
              <a:rPr lang="en-US" dirty="0"/>
              <a:t>Group discussion ( biggest problems earth faces)</a:t>
            </a:r>
          </a:p>
          <a:p>
            <a:r>
              <a:rPr lang="en-US" dirty="0"/>
              <a:t>Watch Video of 9 boundaries</a:t>
            </a:r>
          </a:p>
          <a:p>
            <a:r>
              <a:rPr lang="en-US" dirty="0"/>
              <a:t>Teach new or unknown words from video</a:t>
            </a:r>
          </a:p>
          <a:p>
            <a:r>
              <a:rPr lang="en-US" dirty="0"/>
              <a:t>Teacher led explanation of 9 boundaries </a:t>
            </a:r>
          </a:p>
          <a:p>
            <a:r>
              <a:rPr lang="en-US" dirty="0"/>
              <a:t>Group project ( Greenpeace)</a:t>
            </a:r>
          </a:p>
          <a:p>
            <a:r>
              <a:rPr lang="en-US" dirty="0"/>
              <a:t>Rotation Fair</a:t>
            </a:r>
          </a:p>
        </p:txBody>
      </p:sp>
    </p:spTree>
    <p:extLst>
      <p:ext uri="{BB962C8B-B14F-4D97-AF65-F5344CB8AC3E}">
        <p14:creationId xmlns:p14="http://schemas.microsoft.com/office/powerpoint/2010/main" val="74010419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</TotalTime>
  <Words>360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Wingdings 3</vt:lpstr>
      <vt:lpstr>Badge</vt:lpstr>
      <vt:lpstr>Developing Communication skills</vt:lpstr>
      <vt:lpstr>The 4 strands</vt:lpstr>
      <vt:lpstr>Balanced Language Learning course</vt:lpstr>
      <vt:lpstr>4 Strands  ( Paul Nation)</vt:lpstr>
      <vt:lpstr>4 Strands  ( Paul Nation)</vt:lpstr>
      <vt:lpstr>4 Strands  ( Paul Nation)</vt:lpstr>
      <vt:lpstr>4 Strands  ( Paul Nation)</vt:lpstr>
      <vt:lpstr>Lesson Flows</vt:lpstr>
      <vt:lpstr>Environment Lesson</vt:lpstr>
      <vt:lpstr>PPP</vt:lpstr>
      <vt:lpstr>Task-feedback Cycle ( Pre-During-Post)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Communication skills</dc:title>
  <dc:creator>George Whitehead</dc:creator>
  <cp:lastModifiedBy>user</cp:lastModifiedBy>
  <cp:revision>5</cp:revision>
  <dcterms:created xsi:type="dcterms:W3CDTF">2018-05-08T15:54:10Z</dcterms:created>
  <dcterms:modified xsi:type="dcterms:W3CDTF">2018-05-08T00:44:36Z</dcterms:modified>
</cp:coreProperties>
</file>