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97" r:id="rId4"/>
    <p:sldId id="309" r:id="rId5"/>
    <p:sldId id="264" r:id="rId6"/>
    <p:sldId id="298" r:id="rId7"/>
    <p:sldId id="266" r:id="rId8"/>
    <p:sldId id="310" r:id="rId9"/>
    <p:sldId id="269" r:id="rId10"/>
    <p:sldId id="270" r:id="rId11"/>
    <p:sldId id="272" r:id="rId12"/>
    <p:sldId id="300" r:id="rId13"/>
    <p:sldId id="311" r:id="rId14"/>
    <p:sldId id="280" r:id="rId15"/>
    <p:sldId id="299" r:id="rId16"/>
    <p:sldId id="312" r:id="rId17"/>
    <p:sldId id="302" r:id="rId18"/>
    <p:sldId id="303" r:id="rId19"/>
    <p:sldId id="301" r:id="rId20"/>
    <p:sldId id="313" r:id="rId21"/>
    <p:sldId id="305" r:id="rId22"/>
    <p:sldId id="306" r:id="rId23"/>
    <p:sldId id="307" r:id="rId24"/>
    <p:sldId id="308" r:id="rId25"/>
    <p:sldId id="304" r:id="rId26"/>
    <p:sldId id="31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BADE7-7BF8-4143-B6B0-1E7D38F2EF40}" type="datetimeFigureOut">
              <a:rPr lang="en-CA" smtClean="0"/>
              <a:t>20/07/2017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F2CA3-E005-4A07-87B9-168B0847D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5934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B3A824-1A51-4B26-AD58-A6D8E14F6C04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56980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7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2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73647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2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9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D525BB-DA17-4BA0-B3C8-3AC3ABC827E6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053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C4C9A-3960-41CF-A4E9-2A8FB932454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175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58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eymonkey.com/" TargetMode="External"/><Relationship Id="rId2" Type="http://schemas.openxmlformats.org/officeDocument/2006/relationships/hyperlink" Target="https://www.limesurvey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Data Collection Strategies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An Overview</a:t>
            </a:r>
          </a:p>
        </p:txBody>
      </p:sp>
    </p:spTree>
    <p:extLst>
      <p:ext uri="{BB962C8B-B14F-4D97-AF65-F5344CB8AC3E}">
        <p14:creationId xmlns:p14="http://schemas.microsoft.com/office/powerpoint/2010/main" val="3432759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034"/>
            <a:ext cx="9144000" cy="1111664"/>
          </a:xfrm>
        </p:spPr>
        <p:txBody>
          <a:bodyPr>
            <a:noAutofit/>
          </a:bodyPr>
          <a:lstStyle/>
          <a:p>
            <a:pPr algn="ctr"/>
            <a:r>
              <a:rPr lang="en-IN" sz="4000" dirty="0"/>
              <a:t>Interview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71" y="1164239"/>
            <a:ext cx="9381497" cy="5218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Structured </a:t>
            </a:r>
          </a:p>
          <a:p>
            <a:pPr lvl="1"/>
            <a:r>
              <a:rPr lang="en-US" dirty="0"/>
              <a:t>Impose fixed structure on ordering &amp; wording of question &amp; categories for coding response</a:t>
            </a:r>
          </a:p>
          <a:p>
            <a:pPr lvl="1"/>
            <a:endParaRPr lang="en-US" dirty="0"/>
          </a:p>
          <a:p>
            <a:pPr marL="82296" indent="0">
              <a:buNone/>
            </a:pPr>
            <a:r>
              <a:rPr lang="en-US" sz="2400" b="1" dirty="0"/>
              <a:t>Semi-structured</a:t>
            </a:r>
            <a:r>
              <a:rPr lang="en-US" sz="2400" dirty="0"/>
              <a:t> </a:t>
            </a:r>
          </a:p>
          <a:p>
            <a:pPr marL="1069848" lvl="1" indent="-457200"/>
            <a:r>
              <a:rPr lang="en-US" dirty="0"/>
              <a:t>Less rigid than structured</a:t>
            </a:r>
          </a:p>
          <a:p>
            <a:pPr marL="1069848" lvl="1" indent="-457200"/>
            <a:r>
              <a:rPr lang="en-US" dirty="0"/>
              <a:t>Respondents asked a series of open ended questions and answers are recorded in full.</a:t>
            </a:r>
          </a:p>
          <a:p>
            <a:pPr marL="1069848" lvl="1" indent="-457200"/>
            <a:r>
              <a:rPr lang="en-US" dirty="0"/>
              <a:t>Interviewer is free to probe to amplify &amp; clarify responses and follow up any interesting idea or to delete any question</a:t>
            </a:r>
          </a:p>
          <a:p>
            <a:pPr marL="1069848" lvl="1" indent="-457200"/>
            <a:endParaRPr lang="en-US" dirty="0"/>
          </a:p>
          <a:p>
            <a:pPr marL="0" indent="0">
              <a:buNone/>
            </a:pPr>
            <a:r>
              <a:rPr lang="en-US" sz="2400" b="1" dirty="0"/>
              <a:t>Unstructured</a:t>
            </a:r>
          </a:p>
          <a:p>
            <a:pPr lvl="1"/>
            <a:r>
              <a:rPr lang="en-US" dirty="0"/>
              <a:t>Minimal influence on the structure of schedule(In-depth interview)</a:t>
            </a:r>
          </a:p>
          <a:p>
            <a:pPr marL="539496" indent="-457200">
              <a:buFont typeface="+mj-lt"/>
              <a:buAutoNum type="arabicPeriod" startAt="3"/>
            </a:pPr>
            <a:endParaRPr lang="en-US" sz="2400" dirty="0">
              <a:cs typeface="Andalus" pitchFamily="18" charset="-78"/>
            </a:endParaRPr>
          </a:p>
          <a:p>
            <a:endParaRPr lang="en-US" sz="2400" dirty="0">
              <a:cs typeface="Andalus" pitchFamily="18" charset="-78"/>
            </a:endParaRPr>
          </a:p>
          <a:p>
            <a:endParaRPr lang="en-IN" sz="2400" dirty="0"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807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107576"/>
            <a:ext cx="9143999" cy="106364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Purpose Of Interviews</a:t>
            </a:r>
            <a:endParaRPr lang="en-ZA" sz="40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823546" y="1817629"/>
            <a:ext cx="8702560" cy="4598938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en-US" sz="2400" i="0" dirty="0"/>
              <a:t>It help us to Elicit:</a:t>
            </a:r>
          </a:p>
          <a:p>
            <a:pPr lvl="1"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endParaRPr lang="en-US" sz="2400" i="0" dirty="0"/>
          </a:p>
          <a:p>
            <a:pPr lvl="1"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sz="2400" i="0" dirty="0"/>
              <a:t>Feelings</a:t>
            </a:r>
          </a:p>
          <a:p>
            <a:pPr lvl="1"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sz="2400" i="0" dirty="0"/>
              <a:t>Thoughts</a:t>
            </a:r>
          </a:p>
          <a:p>
            <a:pPr lvl="1"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sz="2400" i="0" dirty="0"/>
              <a:t>Opinions</a:t>
            </a:r>
          </a:p>
          <a:p>
            <a:pPr lvl="1"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sz="2400" i="0" dirty="0"/>
              <a:t>Previous experiences</a:t>
            </a:r>
          </a:p>
          <a:p>
            <a:pPr lvl="1"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sz="2400" i="0" dirty="0"/>
              <a:t>The meaning people give to certain events</a:t>
            </a:r>
            <a:endParaRPr lang="en-ZA" sz="2400" i="0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911" y="161338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576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222068"/>
            <a:ext cx="11203912" cy="13952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Advantages &amp; Disadvantages of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825" y="1426779"/>
            <a:ext cx="5339855" cy="4242501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Bi-directional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Allows for the researcher to probe deeper 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Can allow subjects to open up more if they feel safe and comfortable with the researcher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8708" y="1426779"/>
            <a:ext cx="4135400" cy="4283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en-IN" sz="2000" dirty="0"/>
              <a:t> Replicability  difficult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endParaRPr lang="en-IN" sz="2000" dirty="0"/>
          </a:p>
          <a:p>
            <a:pPr>
              <a:lnSpc>
                <a:spcPct val="150000"/>
              </a:lnSpc>
              <a:buClrTx/>
              <a:buSzPct val="100000"/>
              <a:buFont typeface="Arial" pitchFamily="34" charset="0"/>
              <a:buChar char="•"/>
            </a:pPr>
            <a:r>
              <a:rPr lang="en-IN" sz="2000" dirty="0"/>
              <a:t>Time consuming</a:t>
            </a:r>
          </a:p>
          <a:p>
            <a:pPr>
              <a:lnSpc>
                <a:spcPct val="150000"/>
              </a:lnSpc>
              <a:buClrTx/>
              <a:buSzPct val="100000"/>
              <a:buFont typeface="Arial" pitchFamily="34" charset="0"/>
              <a:buChar char="•"/>
            </a:pPr>
            <a:endParaRPr lang="en-IN" sz="2000" dirty="0"/>
          </a:p>
          <a:p>
            <a:pPr>
              <a:lnSpc>
                <a:spcPct val="150000"/>
              </a:lnSpc>
              <a:buClrTx/>
              <a:buSzPct val="100000"/>
              <a:buFont typeface="Arial" pitchFamily="34" charset="0"/>
              <a:buChar char="•"/>
            </a:pPr>
            <a:r>
              <a:rPr lang="en-IN" sz="2000" dirty="0"/>
              <a:t>Require familiarity with language and culture</a:t>
            </a:r>
          </a:p>
          <a:p>
            <a:pPr>
              <a:lnSpc>
                <a:spcPct val="150000"/>
              </a:lnSpc>
              <a:buClrTx/>
              <a:buSzPct val="100000"/>
              <a:buFont typeface="Arial" pitchFamily="34" charset="0"/>
              <a:buChar char="•"/>
            </a:pPr>
            <a:endParaRPr lang="en-IN" sz="2000" dirty="0"/>
          </a:p>
          <a:p>
            <a:pPr>
              <a:lnSpc>
                <a:spcPct val="150000"/>
              </a:lnSpc>
              <a:buClrTx/>
              <a:buSzPct val="100000"/>
              <a:buFont typeface="Arial" pitchFamily="34" charset="0"/>
              <a:buChar char="•"/>
            </a:pPr>
            <a:r>
              <a:rPr lang="en-IN" sz="2000" dirty="0"/>
              <a:t>Requires social skills</a:t>
            </a:r>
            <a:endParaRPr lang="en-US" sz="2000" dirty="0">
              <a:solidFill>
                <a:schemeClr val="tx2"/>
              </a:solidFill>
            </a:endParaRPr>
          </a:p>
          <a:p>
            <a:pPr marL="384048" indent="-384048" algn="just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20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Focus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Image result for focus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154" y="2007672"/>
            <a:ext cx="5517407" cy="413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235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032" y="175848"/>
            <a:ext cx="3669498" cy="1064524"/>
          </a:xfrm>
        </p:spPr>
        <p:txBody>
          <a:bodyPr>
            <a:normAutofit/>
          </a:bodyPr>
          <a:lstStyle/>
          <a:p>
            <a:r>
              <a:rPr lang="en-IN" sz="4000" dirty="0"/>
              <a:t>Focus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249" y="1908587"/>
            <a:ext cx="9131063" cy="2276551"/>
          </a:xfrm>
          <a:ln>
            <a:noFill/>
          </a:ln>
        </p:spPr>
        <p:txBody>
          <a:bodyPr vert="horz" anchor="t">
            <a:normAutofit/>
          </a:bodyPr>
          <a:lstStyle/>
          <a:p>
            <a:r>
              <a:rPr lang="en-CA" sz="2400" dirty="0"/>
              <a:t>a group interview with 3 to 12 participants </a:t>
            </a:r>
          </a:p>
          <a:p>
            <a:endParaRPr lang="en-CA" sz="2400" dirty="0"/>
          </a:p>
          <a:p>
            <a:r>
              <a:rPr lang="en-CA" sz="2400" dirty="0"/>
              <a:t> group discussion guided by the researcher but open to participants to discuss, questions, answer, and interact.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51856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222068"/>
            <a:ext cx="10975312" cy="13952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Advantages &amp; Disadvantages of Focus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825" y="1426779"/>
            <a:ext cx="5339855" cy="4242501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Get a variety of perspectives/reactions to a certain issue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i="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Allows for participants to build off of one another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i="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Many perspectives in a short time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8708" y="1092667"/>
            <a:ext cx="3705497" cy="53860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84048" indent="-384048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Not replicable</a:t>
            </a:r>
          </a:p>
          <a:p>
            <a:pPr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Not as in-depth</a:t>
            </a:r>
          </a:p>
          <a:p>
            <a:pPr marL="384048" indent="-384048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Specific individuals may dominate the discussion</a:t>
            </a:r>
          </a:p>
          <a:p>
            <a:pPr marL="384048" indent="-384048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indent="-384048" algn="just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Difficult to transcribe if speaking overlaps</a:t>
            </a:r>
          </a:p>
          <a:p>
            <a:pPr marL="384048" indent="-384048" algn="just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indent="-384048" algn="just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Not confidential</a:t>
            </a:r>
          </a:p>
        </p:txBody>
      </p:sp>
    </p:spTree>
    <p:extLst>
      <p:ext uri="{BB962C8B-B14F-4D97-AF65-F5344CB8AC3E}">
        <p14:creationId xmlns:p14="http://schemas.microsoft.com/office/powerpoint/2010/main" val="2805072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Open-ended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Image result for open ended surve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351" y="2051326"/>
            <a:ext cx="5489698" cy="405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341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416" y="374604"/>
            <a:ext cx="9143999" cy="112113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Open-ended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147" y="2011197"/>
            <a:ext cx="9628283" cy="1540896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Collection of data through written responses to open ended questions.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0183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222068"/>
            <a:ext cx="10975312" cy="13952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Advantages &amp; Disadvantages of Open-ended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825" y="1426779"/>
            <a:ext cx="5339855" cy="4242501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Easy to administer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i="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Low cost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i="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Can get a large number or participants from a wide range of settings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i="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Automatic data sorting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sz="240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sz="2400" dirty="0"/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81462" y="1426779"/>
            <a:ext cx="3705497" cy="29336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One directional</a:t>
            </a: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People don’t like to do surveys</a:t>
            </a: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People may troll the survey</a:t>
            </a:r>
          </a:p>
          <a:p>
            <a:pPr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11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Online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https://www.limesurvey.org/</a:t>
            </a:r>
            <a:endParaRPr lang="en-CA" dirty="0"/>
          </a:p>
          <a:p>
            <a:r>
              <a:rPr lang="en-CA" dirty="0">
                <a:hlinkClick r:id="rId3"/>
              </a:rPr>
              <a:t>www.surveymonkey.com/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280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Different ways to collect qualitative data</a:t>
            </a:r>
          </a:p>
        </p:txBody>
      </p:sp>
      <p:pic>
        <p:nvPicPr>
          <p:cNvPr id="1026" name="Picture 2" descr="Image result for intervi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551" y="2088791"/>
            <a:ext cx="1744406" cy="174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observ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415" y="2098940"/>
            <a:ext cx="2165298" cy="162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ocus grou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371" y="2012703"/>
            <a:ext cx="3077664" cy="171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vide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551" y="4539445"/>
            <a:ext cx="2334514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open ended questionnai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467" y="4367798"/>
            <a:ext cx="2316481" cy="226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Image result for writ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415" y="4539445"/>
            <a:ext cx="2880359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735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Participant’s Writings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Image result for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91" y="2444261"/>
            <a:ext cx="5591348" cy="372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517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731" y="133923"/>
            <a:ext cx="9143999" cy="112113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Participant’s writings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2731" y="1782597"/>
            <a:ext cx="9628283" cy="1540896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Collection of data through participant writing on a given topic.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Can be in the form of a journal, reflection, essay, or additional writing task. 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9588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222068"/>
            <a:ext cx="10975312" cy="13952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Advantages &amp; Disadvantages of Participant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825" y="1426779"/>
            <a:ext cx="5339855" cy="4242501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Easy to administer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i="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Low cost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i="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Non-intrusive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i="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Easily anonymized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sz="240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sz="2400" dirty="0"/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81462" y="1426779"/>
            <a:ext cx="3705497" cy="36009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One-directional</a:t>
            </a: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Participants can feel burdened by being asked to write (especially if it is in their L2)</a:t>
            </a: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Participants may not write to the quality and quantity that you expect</a:t>
            </a:r>
          </a:p>
        </p:txBody>
      </p:sp>
    </p:spTree>
    <p:extLst>
      <p:ext uri="{BB962C8B-B14F-4D97-AF65-F5344CB8AC3E}">
        <p14:creationId xmlns:p14="http://schemas.microsoft.com/office/powerpoint/2010/main" val="2012053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731" y="133923"/>
            <a:ext cx="9143999" cy="112113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Visual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2731" y="1255058"/>
            <a:ext cx="9628283" cy="1540896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Collection of data through pictures, videos, drawings, etc.  (online or offline)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CA" sz="2400" dirty="0"/>
              <a:t>Researcher filming or photographing activities and/or interactions</a:t>
            </a:r>
          </a:p>
          <a:p>
            <a:pPr algn="just">
              <a:lnSpc>
                <a:spcPct val="150000"/>
              </a:lnSpc>
            </a:pPr>
            <a:endParaRPr lang="en-CA" sz="2400" dirty="0"/>
          </a:p>
          <a:p>
            <a:pPr algn="just">
              <a:lnSpc>
                <a:spcPct val="150000"/>
              </a:lnSpc>
            </a:pPr>
            <a:r>
              <a:rPr lang="en-CA" sz="2400" dirty="0"/>
              <a:t>Participants filming their own activities and interactions in the learning environment as a means of providing insight into their perspective. This could include the use of video diaries.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5543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222068"/>
            <a:ext cx="10975312" cy="13952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Advantages &amp; Disadvantages of Visual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825" y="1426780"/>
            <a:ext cx="5339855" cy="3162806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Goes beyond words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i="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Gives a fresh perspective 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i="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Can be followed up with interviews to bring out issues that are meaningful to the participants </a:t>
            </a:r>
            <a:endParaRPr lang="en-US" sz="2400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sz="2400" dirty="0"/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81462" y="1426779"/>
            <a:ext cx="3705497" cy="304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Relatively new</a:t>
            </a: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Can be overly interpretive</a:t>
            </a: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Can break ethical codes</a:t>
            </a: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lvl="1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Intrusive </a:t>
            </a:r>
          </a:p>
        </p:txBody>
      </p:sp>
    </p:spTree>
    <p:extLst>
      <p:ext uri="{BB962C8B-B14F-4D97-AF65-F5344CB8AC3E}">
        <p14:creationId xmlns:p14="http://schemas.microsoft.com/office/powerpoint/2010/main" val="1249085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Which method or methods are most suitable for your intended project?</a:t>
            </a:r>
          </a:p>
          <a:p>
            <a:endParaRPr lang="en-CA" dirty="0"/>
          </a:p>
          <a:p>
            <a:r>
              <a:rPr lang="en-CA" dirty="0"/>
              <a:t>Why are they the most suitable?</a:t>
            </a:r>
          </a:p>
        </p:txBody>
      </p:sp>
    </p:spTree>
    <p:extLst>
      <p:ext uri="{BB962C8B-B14F-4D97-AF65-F5344CB8AC3E}">
        <p14:creationId xmlns:p14="http://schemas.microsoft.com/office/powerpoint/2010/main" val="6626189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Creswell, J. W., &amp; Poth, C. N. (2017). </a:t>
            </a:r>
            <a:r>
              <a:rPr lang="en-US" i="1" dirty="0"/>
              <a:t>Qualitative inquiry and research design: Choosing among five approaches.</a:t>
            </a:r>
            <a:r>
              <a:rPr lang="en-US" dirty="0"/>
              <a:t> Thousand Oaks, CA: Sage publications.</a:t>
            </a:r>
          </a:p>
          <a:p>
            <a:endParaRPr lang="en-CA" dirty="0"/>
          </a:p>
          <a:p>
            <a:r>
              <a:rPr lang="en-CA" dirty="0" err="1"/>
              <a:t>Dörnyei</a:t>
            </a:r>
            <a:r>
              <a:rPr lang="en-CA" dirty="0"/>
              <a:t>, Z. </a:t>
            </a:r>
            <a:r>
              <a:rPr lang="tr-TR" dirty="0"/>
              <a:t>(2007) </a:t>
            </a:r>
            <a:r>
              <a:rPr lang="tr-TR" i="1" dirty="0"/>
              <a:t>Research Methods in Applied Linguistics. </a:t>
            </a:r>
            <a:r>
              <a:rPr lang="tr-TR" dirty="0"/>
              <a:t>Oxford, UK: Oxford University Press. </a:t>
            </a:r>
            <a:endParaRPr lang="en-CA" dirty="0"/>
          </a:p>
          <a:p>
            <a:endParaRPr lang="en-CA" dirty="0"/>
          </a:p>
          <a:p>
            <a:r>
              <a:rPr lang="en-US" dirty="0"/>
              <a:t>Tracy, S. J. (2013). </a:t>
            </a:r>
            <a:r>
              <a:rPr lang="en-US" i="1" dirty="0"/>
              <a:t>Qualitative research methods.</a:t>
            </a:r>
            <a:r>
              <a:rPr lang="en-US" dirty="0"/>
              <a:t> Oxford, UK: Wiley-Blackwell.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924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Collecting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Observation</a:t>
            </a:r>
          </a:p>
          <a:p>
            <a:r>
              <a:rPr lang="en-CA" dirty="0"/>
              <a:t>Interviews</a:t>
            </a:r>
          </a:p>
          <a:p>
            <a:r>
              <a:rPr lang="en-CA" dirty="0"/>
              <a:t>Focus groups</a:t>
            </a:r>
          </a:p>
          <a:p>
            <a:r>
              <a:rPr lang="en-CA" dirty="0"/>
              <a:t>Open-ended surveys</a:t>
            </a:r>
          </a:p>
          <a:p>
            <a:r>
              <a:rPr lang="en-CA" dirty="0"/>
              <a:t>Participants writings</a:t>
            </a:r>
          </a:p>
          <a:p>
            <a:r>
              <a:rPr lang="en-CA" dirty="0"/>
              <a:t>Visual methods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953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4" descr="Image result for observ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984" y="1993435"/>
            <a:ext cx="5908431" cy="443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16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107576"/>
            <a:ext cx="9143998" cy="1105980"/>
          </a:xfrm>
        </p:spPr>
        <p:txBody>
          <a:bodyPr>
            <a:normAutofit/>
          </a:bodyPr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98549"/>
            <a:ext cx="9290537" cy="3681281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Researchers gather data either by observing or by both observing and participating, to varying degrees, in the study-community’s daily activities.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Can be done both in person, as video observations, or both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90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46" y="146764"/>
            <a:ext cx="11363626" cy="872137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Observers: Participant vs Non-participant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54946" y="1525193"/>
            <a:ext cx="10594269" cy="48715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Complete observer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Behind one-way mirror, invisible role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Observer as participant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Known, unhidden observer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Participant as observer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Hidden observer</a:t>
            </a:r>
          </a:p>
        </p:txBody>
      </p:sp>
    </p:spTree>
    <p:extLst>
      <p:ext uri="{BB962C8B-B14F-4D97-AF65-F5344CB8AC3E}">
        <p14:creationId xmlns:p14="http://schemas.microsoft.com/office/powerpoint/2010/main" val="59499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222068"/>
            <a:ext cx="9805851" cy="13952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Advantages &amp; Disadvantages of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825" y="1426779"/>
            <a:ext cx="5339855" cy="4242501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It allows the researcher to see what actually goes on at the ground level. (what people say and what they do is quite different)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It allows the researcher to be able to feel and experience how the participants feel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Gives researchers and inside perspective</a:t>
            </a:r>
          </a:p>
          <a:p>
            <a:pPr algn="just">
              <a:lnSpc>
                <a:spcPct val="120000"/>
              </a:lnSpc>
            </a:pP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8708" y="1426779"/>
            <a:ext cx="3705497" cy="4339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84048" indent="-384048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It is Time- consuming</a:t>
            </a:r>
          </a:p>
          <a:p>
            <a:pPr marL="384048" indent="-384048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Subjective</a:t>
            </a:r>
          </a:p>
          <a:p>
            <a:pPr marL="384048" indent="-384048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000" dirty="0">
                <a:solidFill>
                  <a:schemeClr val="tx2"/>
                </a:solidFill>
              </a:rPr>
              <a:t>May need to be followed up with interviews or debriefing to clarify the observations</a:t>
            </a:r>
          </a:p>
          <a:p>
            <a:pPr marL="384048" indent="-384048" algn="just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  <a:p>
            <a:pPr marL="384048" indent="-384048" algn="just" defTabSz="914400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2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48" y="1773848"/>
            <a:ext cx="4605703" cy="46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565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22911"/>
            <a:ext cx="9143999" cy="112113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2731" y="1255058"/>
            <a:ext cx="9628283" cy="5602942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 qualitative research method in which a researcher/interviewer gathers data about an individual’s perspectives on a specific topic(s)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The researcher/interviewer engages with the individual by posing questions in a neutral manner, listening attentively to responses, and asking follow-up questions and probes based on those responses.</a:t>
            </a:r>
          </a:p>
        </p:txBody>
      </p:sp>
    </p:spTree>
    <p:extLst>
      <p:ext uri="{BB962C8B-B14F-4D97-AF65-F5344CB8AC3E}">
        <p14:creationId xmlns:p14="http://schemas.microsoft.com/office/powerpoint/2010/main" val="21915736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155</TotalTime>
  <Words>777</Words>
  <Application>Microsoft Office PowerPoint</Application>
  <PresentationFormat>Widescreen</PresentationFormat>
  <Paragraphs>162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Andalus</vt:lpstr>
      <vt:lpstr>Arial</vt:lpstr>
      <vt:lpstr>Calibri</vt:lpstr>
      <vt:lpstr>Franklin Gothic Book</vt:lpstr>
      <vt:lpstr>Wingdings</vt:lpstr>
      <vt:lpstr>Wingdings 2</vt:lpstr>
      <vt:lpstr>Crop</vt:lpstr>
      <vt:lpstr>Data Collection Strategies</vt:lpstr>
      <vt:lpstr>Different ways to collect qualitative data</vt:lpstr>
      <vt:lpstr>Collecting Data</vt:lpstr>
      <vt:lpstr>Observation</vt:lpstr>
      <vt:lpstr>Observation</vt:lpstr>
      <vt:lpstr>Types Of Observers: Participant vs Non-participant</vt:lpstr>
      <vt:lpstr>Advantages &amp; Disadvantages of Observation</vt:lpstr>
      <vt:lpstr>Interviews</vt:lpstr>
      <vt:lpstr>Interviews</vt:lpstr>
      <vt:lpstr>Interview techniques</vt:lpstr>
      <vt:lpstr>Purpose Of Interviews</vt:lpstr>
      <vt:lpstr>Advantages &amp; Disadvantages of Interviews</vt:lpstr>
      <vt:lpstr>Focus Groups</vt:lpstr>
      <vt:lpstr>Focus Groups</vt:lpstr>
      <vt:lpstr>Advantages &amp; Disadvantages of Focus Groups</vt:lpstr>
      <vt:lpstr>Open-ended Survey</vt:lpstr>
      <vt:lpstr>Open-ended Surveys</vt:lpstr>
      <vt:lpstr>Advantages &amp; Disadvantages of Open-ended Surveys</vt:lpstr>
      <vt:lpstr>Online Tools </vt:lpstr>
      <vt:lpstr>Participant’s Writings</vt:lpstr>
      <vt:lpstr>Participant’s writings</vt:lpstr>
      <vt:lpstr>Advantages &amp; Disadvantages of Participant Writing</vt:lpstr>
      <vt:lpstr>Visual Methods</vt:lpstr>
      <vt:lpstr>Advantages &amp; Disadvantages of Visual Methods</vt:lpstr>
      <vt:lpstr>Reflection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Collection Strategies</dc:title>
  <dc:creator>Whitehead, George E.K. (Prof.)</dc:creator>
  <cp:lastModifiedBy>george.gifle@gmail.com</cp:lastModifiedBy>
  <cp:revision>18</cp:revision>
  <dcterms:created xsi:type="dcterms:W3CDTF">2017-07-19T06:52:51Z</dcterms:created>
  <dcterms:modified xsi:type="dcterms:W3CDTF">2017-07-20T05:15:35Z</dcterms:modified>
</cp:coreProperties>
</file>