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sldIdLst>
    <p:sldId id="256" r:id="rId2"/>
    <p:sldId id="268" r:id="rId3"/>
    <p:sldId id="272" r:id="rId4"/>
    <p:sldId id="273" r:id="rId5"/>
    <p:sldId id="274" r:id="rId6"/>
    <p:sldId id="275" r:id="rId7"/>
    <p:sldId id="276" r:id="rId8"/>
    <p:sldId id="277" r:id="rId9"/>
    <p:sldId id="260" r:id="rId10"/>
    <p:sldId id="258" r:id="rId11"/>
    <p:sldId id="261" r:id="rId12"/>
    <p:sldId id="257" r:id="rId13"/>
    <p:sldId id="262" r:id="rId14"/>
    <p:sldId id="266" r:id="rId15"/>
    <p:sldId id="265" r:id="rId16"/>
    <p:sldId id="269" r:id="rId17"/>
    <p:sldId id="270" r:id="rId18"/>
    <p:sldId id="271" r:id="rId19"/>
    <p:sldId id="264" r:id="rId20"/>
    <p:sldId id="263" r:id="rId21"/>
    <p:sldId id="278" r:id="rId22"/>
    <p:sldId id="26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63" d="100"/>
          <a:sy n="63" d="100"/>
        </p:scale>
        <p:origin x="66"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396FA3-0294-4196-8671-FAC231179A75}"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GB"/>
        </a:p>
      </dgm:t>
    </dgm:pt>
    <dgm:pt modelId="{F47B88C7-14BC-423C-B752-0A460AAAED7F}">
      <dgm:prSet phldrT="[Text]"/>
      <dgm:spPr/>
      <dgm:t>
        <a:bodyPr/>
        <a:lstStyle/>
        <a:p>
          <a:r>
            <a:rPr lang="en-GB" dirty="0"/>
            <a:t>To draw inferences</a:t>
          </a:r>
        </a:p>
      </dgm:t>
    </dgm:pt>
    <dgm:pt modelId="{7874E2BD-7414-4804-8199-73A95A3E80A3}" type="parTrans" cxnId="{9B22FCD7-9A67-49CE-92CD-1B425C6FFE36}">
      <dgm:prSet/>
      <dgm:spPr/>
      <dgm:t>
        <a:bodyPr/>
        <a:lstStyle/>
        <a:p>
          <a:endParaRPr lang="en-GB"/>
        </a:p>
      </dgm:t>
    </dgm:pt>
    <dgm:pt modelId="{49E8BB68-AC63-42EC-B849-2973DC000C3A}" type="sibTrans" cxnId="{9B22FCD7-9A67-49CE-92CD-1B425C6FFE36}">
      <dgm:prSet/>
      <dgm:spPr/>
      <dgm:t>
        <a:bodyPr/>
        <a:lstStyle/>
        <a:p>
          <a:endParaRPr lang="en-GB"/>
        </a:p>
      </dgm:t>
    </dgm:pt>
    <dgm:pt modelId="{A9B3C5DD-2523-491A-991A-209208662D01}">
      <dgm:prSet phldrT="[Text]"/>
      <dgm:spPr/>
      <dgm:t>
        <a:bodyPr/>
        <a:lstStyle/>
        <a:p>
          <a:r>
            <a:rPr lang="en-GB" dirty="0"/>
            <a:t>To draw conclusions</a:t>
          </a:r>
        </a:p>
      </dgm:t>
    </dgm:pt>
    <dgm:pt modelId="{B6C06A94-F406-4748-A8E6-97C2C4F7B6B9}" type="parTrans" cxnId="{C6DC450C-6BA7-4DDC-BED4-7723ACA01EAD}">
      <dgm:prSet/>
      <dgm:spPr/>
      <dgm:t>
        <a:bodyPr/>
        <a:lstStyle/>
        <a:p>
          <a:endParaRPr lang="en-GB"/>
        </a:p>
      </dgm:t>
    </dgm:pt>
    <dgm:pt modelId="{A6A0DDB0-5F85-476E-B324-A4F390FEF6F6}" type="sibTrans" cxnId="{C6DC450C-6BA7-4DDC-BED4-7723ACA01EAD}">
      <dgm:prSet/>
      <dgm:spPr/>
      <dgm:t>
        <a:bodyPr/>
        <a:lstStyle/>
        <a:p>
          <a:endParaRPr lang="en-GB"/>
        </a:p>
      </dgm:t>
    </dgm:pt>
    <dgm:pt modelId="{780A4F57-3D5B-4B5F-ADDF-3E0630130483}">
      <dgm:prSet phldrT="[Text]"/>
      <dgm:spPr/>
      <dgm:t>
        <a:bodyPr/>
        <a:lstStyle/>
        <a:p>
          <a:r>
            <a:rPr lang="en-GB" dirty="0"/>
            <a:t>To develop theories</a:t>
          </a:r>
        </a:p>
      </dgm:t>
    </dgm:pt>
    <dgm:pt modelId="{AEEDD564-8FD8-4777-BB03-839A58C3F38C}" type="parTrans" cxnId="{B7CC2BDC-8C4F-4B73-8FFA-FDA5F2DEDD58}">
      <dgm:prSet/>
      <dgm:spPr/>
      <dgm:t>
        <a:bodyPr/>
        <a:lstStyle/>
        <a:p>
          <a:endParaRPr lang="en-GB"/>
        </a:p>
      </dgm:t>
    </dgm:pt>
    <dgm:pt modelId="{AECFB36B-208F-4F45-8ED3-BB2FDE1C945F}" type="sibTrans" cxnId="{B7CC2BDC-8C4F-4B73-8FFA-FDA5F2DEDD58}">
      <dgm:prSet/>
      <dgm:spPr/>
      <dgm:t>
        <a:bodyPr/>
        <a:lstStyle/>
        <a:p>
          <a:endParaRPr lang="en-GB"/>
        </a:p>
      </dgm:t>
    </dgm:pt>
    <dgm:pt modelId="{7FDC854B-42AE-4B30-8B29-EF069DD19488}" type="pres">
      <dgm:prSet presAssocID="{6A396FA3-0294-4196-8671-FAC231179A75}" presName="Name0" presStyleCnt="0">
        <dgm:presLayoutVars>
          <dgm:chMax val="7"/>
          <dgm:chPref val="7"/>
          <dgm:dir/>
        </dgm:presLayoutVars>
      </dgm:prSet>
      <dgm:spPr/>
    </dgm:pt>
    <dgm:pt modelId="{766342BA-72F3-496C-871E-E5FE7610B542}" type="pres">
      <dgm:prSet presAssocID="{6A396FA3-0294-4196-8671-FAC231179A75}" presName="Name1" presStyleCnt="0"/>
      <dgm:spPr/>
    </dgm:pt>
    <dgm:pt modelId="{8D80CD6D-88C1-461A-9A5B-99D6A41DB11E}" type="pres">
      <dgm:prSet presAssocID="{6A396FA3-0294-4196-8671-FAC231179A75}" presName="cycle" presStyleCnt="0"/>
      <dgm:spPr/>
    </dgm:pt>
    <dgm:pt modelId="{660905BB-A960-4F5F-90C5-7728E1697229}" type="pres">
      <dgm:prSet presAssocID="{6A396FA3-0294-4196-8671-FAC231179A75}" presName="srcNode" presStyleLbl="node1" presStyleIdx="0" presStyleCnt="3"/>
      <dgm:spPr/>
    </dgm:pt>
    <dgm:pt modelId="{9167B3C9-F79A-439C-8E52-4F27E95242C6}" type="pres">
      <dgm:prSet presAssocID="{6A396FA3-0294-4196-8671-FAC231179A75}" presName="conn" presStyleLbl="parChTrans1D2" presStyleIdx="0" presStyleCnt="1"/>
      <dgm:spPr/>
    </dgm:pt>
    <dgm:pt modelId="{F0F4EAF3-4308-49D7-A082-C12EB7DC4B09}" type="pres">
      <dgm:prSet presAssocID="{6A396FA3-0294-4196-8671-FAC231179A75}" presName="extraNode" presStyleLbl="node1" presStyleIdx="0" presStyleCnt="3"/>
      <dgm:spPr/>
    </dgm:pt>
    <dgm:pt modelId="{3BD5C77D-E1D0-4A33-8779-A9DABFF29D4B}" type="pres">
      <dgm:prSet presAssocID="{6A396FA3-0294-4196-8671-FAC231179A75}" presName="dstNode" presStyleLbl="node1" presStyleIdx="0" presStyleCnt="3"/>
      <dgm:spPr/>
    </dgm:pt>
    <dgm:pt modelId="{8ABC799D-66DB-4246-9B5A-C6D9D0C56355}" type="pres">
      <dgm:prSet presAssocID="{F47B88C7-14BC-423C-B752-0A460AAAED7F}" presName="text_1" presStyleLbl="node1" presStyleIdx="0" presStyleCnt="3" custLinFactNeighborX="-2420" custLinFactNeighborY="1681">
        <dgm:presLayoutVars>
          <dgm:bulletEnabled val="1"/>
        </dgm:presLayoutVars>
      </dgm:prSet>
      <dgm:spPr/>
    </dgm:pt>
    <dgm:pt modelId="{2A4868CD-FC9D-48B4-94AA-4BF462151A9F}" type="pres">
      <dgm:prSet presAssocID="{F47B88C7-14BC-423C-B752-0A460AAAED7F}" presName="accent_1" presStyleCnt="0"/>
      <dgm:spPr/>
    </dgm:pt>
    <dgm:pt modelId="{6E406EBD-7587-4D4E-805F-E177978F8F54}" type="pres">
      <dgm:prSet presAssocID="{F47B88C7-14BC-423C-B752-0A460AAAED7F}" presName="accentRepeatNode" presStyleLbl="solidFgAcc1" presStyleIdx="0" presStyleCnt="3"/>
      <dgm:spPr/>
    </dgm:pt>
    <dgm:pt modelId="{49AF8470-38D0-4F77-BAFC-E645D7C7DBF5}" type="pres">
      <dgm:prSet presAssocID="{A9B3C5DD-2523-491A-991A-209208662D01}" presName="text_2" presStyleLbl="node1" presStyleIdx="1" presStyleCnt="3">
        <dgm:presLayoutVars>
          <dgm:bulletEnabled val="1"/>
        </dgm:presLayoutVars>
      </dgm:prSet>
      <dgm:spPr/>
    </dgm:pt>
    <dgm:pt modelId="{CB3008C3-F81D-4A42-8B41-8081EC004D46}" type="pres">
      <dgm:prSet presAssocID="{A9B3C5DD-2523-491A-991A-209208662D01}" presName="accent_2" presStyleCnt="0"/>
      <dgm:spPr/>
    </dgm:pt>
    <dgm:pt modelId="{489AD2A4-14DF-4642-ABE1-81902ACA6676}" type="pres">
      <dgm:prSet presAssocID="{A9B3C5DD-2523-491A-991A-209208662D01}" presName="accentRepeatNode" presStyleLbl="solidFgAcc1" presStyleIdx="1" presStyleCnt="3"/>
      <dgm:spPr/>
    </dgm:pt>
    <dgm:pt modelId="{E53CCCBA-6D80-416B-B3EB-7EB557D4DE95}" type="pres">
      <dgm:prSet presAssocID="{780A4F57-3D5B-4B5F-ADDF-3E0630130483}" presName="text_3" presStyleLbl="node1" presStyleIdx="2" presStyleCnt="3">
        <dgm:presLayoutVars>
          <dgm:bulletEnabled val="1"/>
        </dgm:presLayoutVars>
      </dgm:prSet>
      <dgm:spPr/>
    </dgm:pt>
    <dgm:pt modelId="{D5E8533D-6333-4E99-A978-6AD8A22B2B27}" type="pres">
      <dgm:prSet presAssocID="{780A4F57-3D5B-4B5F-ADDF-3E0630130483}" presName="accent_3" presStyleCnt="0"/>
      <dgm:spPr/>
    </dgm:pt>
    <dgm:pt modelId="{724125E0-9D9C-4B96-BE47-DDB61DF142C6}" type="pres">
      <dgm:prSet presAssocID="{780A4F57-3D5B-4B5F-ADDF-3E0630130483}" presName="accentRepeatNode" presStyleLbl="solidFgAcc1" presStyleIdx="2" presStyleCnt="3"/>
      <dgm:spPr/>
    </dgm:pt>
  </dgm:ptLst>
  <dgm:cxnLst>
    <dgm:cxn modelId="{F2A7BE0A-3E02-4221-91FC-1930B7CB6E48}" type="presOf" srcId="{A9B3C5DD-2523-491A-991A-209208662D01}" destId="{49AF8470-38D0-4F77-BAFC-E645D7C7DBF5}" srcOrd="0" destOrd="0" presId="urn:microsoft.com/office/officeart/2008/layout/VerticalCurvedList"/>
    <dgm:cxn modelId="{C6DC450C-6BA7-4DDC-BED4-7723ACA01EAD}" srcId="{6A396FA3-0294-4196-8671-FAC231179A75}" destId="{A9B3C5DD-2523-491A-991A-209208662D01}" srcOrd="1" destOrd="0" parTransId="{B6C06A94-F406-4748-A8E6-97C2C4F7B6B9}" sibTransId="{A6A0DDB0-5F85-476E-B324-A4F390FEF6F6}"/>
    <dgm:cxn modelId="{2051B89D-5546-4722-97E3-0EBBA38460C4}" type="presOf" srcId="{49E8BB68-AC63-42EC-B849-2973DC000C3A}" destId="{9167B3C9-F79A-439C-8E52-4F27E95242C6}" srcOrd="0" destOrd="0" presId="urn:microsoft.com/office/officeart/2008/layout/VerticalCurvedList"/>
    <dgm:cxn modelId="{040D12B8-33A7-4726-8070-9185825BFD27}" type="presOf" srcId="{6A396FA3-0294-4196-8671-FAC231179A75}" destId="{7FDC854B-42AE-4B30-8B29-EF069DD19488}" srcOrd="0" destOrd="0" presId="urn:microsoft.com/office/officeart/2008/layout/VerticalCurvedList"/>
    <dgm:cxn modelId="{C350C0BC-498F-444E-A503-0250A462EA56}" type="presOf" srcId="{F47B88C7-14BC-423C-B752-0A460AAAED7F}" destId="{8ABC799D-66DB-4246-9B5A-C6D9D0C56355}" srcOrd="0" destOrd="0" presId="urn:microsoft.com/office/officeart/2008/layout/VerticalCurvedList"/>
    <dgm:cxn modelId="{9B22FCD7-9A67-49CE-92CD-1B425C6FFE36}" srcId="{6A396FA3-0294-4196-8671-FAC231179A75}" destId="{F47B88C7-14BC-423C-B752-0A460AAAED7F}" srcOrd="0" destOrd="0" parTransId="{7874E2BD-7414-4804-8199-73A95A3E80A3}" sibTransId="{49E8BB68-AC63-42EC-B849-2973DC000C3A}"/>
    <dgm:cxn modelId="{B7CC2BDC-8C4F-4B73-8FFA-FDA5F2DEDD58}" srcId="{6A396FA3-0294-4196-8671-FAC231179A75}" destId="{780A4F57-3D5B-4B5F-ADDF-3E0630130483}" srcOrd="2" destOrd="0" parTransId="{AEEDD564-8FD8-4777-BB03-839A58C3F38C}" sibTransId="{AECFB36B-208F-4F45-8ED3-BB2FDE1C945F}"/>
    <dgm:cxn modelId="{5F9894E2-D990-4FB9-ADF6-134F84E85F64}" type="presOf" srcId="{780A4F57-3D5B-4B5F-ADDF-3E0630130483}" destId="{E53CCCBA-6D80-416B-B3EB-7EB557D4DE95}" srcOrd="0" destOrd="0" presId="urn:microsoft.com/office/officeart/2008/layout/VerticalCurvedList"/>
    <dgm:cxn modelId="{23000423-D95D-4DED-8FE9-1F07D2EDEE4B}" type="presParOf" srcId="{7FDC854B-42AE-4B30-8B29-EF069DD19488}" destId="{766342BA-72F3-496C-871E-E5FE7610B542}" srcOrd="0" destOrd="0" presId="urn:microsoft.com/office/officeart/2008/layout/VerticalCurvedList"/>
    <dgm:cxn modelId="{40E56A51-4ACE-43CF-A136-6617912A236D}" type="presParOf" srcId="{766342BA-72F3-496C-871E-E5FE7610B542}" destId="{8D80CD6D-88C1-461A-9A5B-99D6A41DB11E}" srcOrd="0" destOrd="0" presId="urn:microsoft.com/office/officeart/2008/layout/VerticalCurvedList"/>
    <dgm:cxn modelId="{A9FC98A5-F065-4C00-A8D6-DAA93F478934}" type="presParOf" srcId="{8D80CD6D-88C1-461A-9A5B-99D6A41DB11E}" destId="{660905BB-A960-4F5F-90C5-7728E1697229}" srcOrd="0" destOrd="0" presId="urn:microsoft.com/office/officeart/2008/layout/VerticalCurvedList"/>
    <dgm:cxn modelId="{723754EF-ACC6-41EB-AC01-813165457BE5}" type="presParOf" srcId="{8D80CD6D-88C1-461A-9A5B-99D6A41DB11E}" destId="{9167B3C9-F79A-439C-8E52-4F27E95242C6}" srcOrd="1" destOrd="0" presId="urn:microsoft.com/office/officeart/2008/layout/VerticalCurvedList"/>
    <dgm:cxn modelId="{50A27B6D-F34C-4823-896E-22FCE7E71862}" type="presParOf" srcId="{8D80CD6D-88C1-461A-9A5B-99D6A41DB11E}" destId="{F0F4EAF3-4308-49D7-A082-C12EB7DC4B09}" srcOrd="2" destOrd="0" presId="urn:microsoft.com/office/officeart/2008/layout/VerticalCurvedList"/>
    <dgm:cxn modelId="{24B6E97F-200D-4D98-9351-0F0F1D7C49E2}" type="presParOf" srcId="{8D80CD6D-88C1-461A-9A5B-99D6A41DB11E}" destId="{3BD5C77D-E1D0-4A33-8779-A9DABFF29D4B}" srcOrd="3" destOrd="0" presId="urn:microsoft.com/office/officeart/2008/layout/VerticalCurvedList"/>
    <dgm:cxn modelId="{A40ACB79-919F-4111-B052-0C862D994403}" type="presParOf" srcId="{766342BA-72F3-496C-871E-E5FE7610B542}" destId="{8ABC799D-66DB-4246-9B5A-C6D9D0C56355}" srcOrd="1" destOrd="0" presId="urn:microsoft.com/office/officeart/2008/layout/VerticalCurvedList"/>
    <dgm:cxn modelId="{3F24EF76-B061-4B16-8C4B-9589F8F7DEA9}" type="presParOf" srcId="{766342BA-72F3-496C-871E-E5FE7610B542}" destId="{2A4868CD-FC9D-48B4-94AA-4BF462151A9F}" srcOrd="2" destOrd="0" presId="urn:microsoft.com/office/officeart/2008/layout/VerticalCurvedList"/>
    <dgm:cxn modelId="{A0DA96FA-6FD9-448A-918B-EEDC6EB2B73B}" type="presParOf" srcId="{2A4868CD-FC9D-48B4-94AA-4BF462151A9F}" destId="{6E406EBD-7587-4D4E-805F-E177978F8F54}" srcOrd="0" destOrd="0" presId="urn:microsoft.com/office/officeart/2008/layout/VerticalCurvedList"/>
    <dgm:cxn modelId="{C5088225-B597-4ECB-8DB3-7EBE8E58866C}" type="presParOf" srcId="{766342BA-72F3-496C-871E-E5FE7610B542}" destId="{49AF8470-38D0-4F77-BAFC-E645D7C7DBF5}" srcOrd="3" destOrd="0" presId="urn:microsoft.com/office/officeart/2008/layout/VerticalCurvedList"/>
    <dgm:cxn modelId="{05106994-512D-4429-ACF3-0388BD5A4642}" type="presParOf" srcId="{766342BA-72F3-496C-871E-E5FE7610B542}" destId="{CB3008C3-F81D-4A42-8B41-8081EC004D46}" srcOrd="4" destOrd="0" presId="urn:microsoft.com/office/officeart/2008/layout/VerticalCurvedList"/>
    <dgm:cxn modelId="{FD2319E1-C3A3-4F94-85BE-F24F277C96BC}" type="presParOf" srcId="{CB3008C3-F81D-4A42-8B41-8081EC004D46}" destId="{489AD2A4-14DF-4642-ABE1-81902ACA6676}" srcOrd="0" destOrd="0" presId="urn:microsoft.com/office/officeart/2008/layout/VerticalCurvedList"/>
    <dgm:cxn modelId="{586364DA-C69E-4185-B26E-DD89946D391D}" type="presParOf" srcId="{766342BA-72F3-496C-871E-E5FE7610B542}" destId="{E53CCCBA-6D80-416B-B3EB-7EB557D4DE95}" srcOrd="5" destOrd="0" presId="urn:microsoft.com/office/officeart/2008/layout/VerticalCurvedList"/>
    <dgm:cxn modelId="{8D27F04E-5CA9-40F5-AF83-844596669D24}" type="presParOf" srcId="{766342BA-72F3-496C-871E-E5FE7610B542}" destId="{D5E8533D-6333-4E99-A978-6AD8A22B2B27}" srcOrd="6" destOrd="0" presId="urn:microsoft.com/office/officeart/2008/layout/VerticalCurvedList"/>
    <dgm:cxn modelId="{20BDC6C5-1978-498B-8B6C-CA45FA4A222A}" type="presParOf" srcId="{D5E8533D-6333-4E99-A978-6AD8A22B2B27}" destId="{724125E0-9D9C-4B96-BE47-DDB61DF142C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7B3C9-F79A-439C-8E52-4F27E95242C6}">
      <dsp:nvSpPr>
        <dsp:cNvPr id="0" name=""/>
        <dsp:cNvSpPr/>
      </dsp:nvSpPr>
      <dsp:spPr>
        <a:xfrm>
          <a:off x="-4269949" y="-655092"/>
          <a:ext cx="5087468" cy="5087468"/>
        </a:xfrm>
        <a:prstGeom prst="blockArc">
          <a:avLst>
            <a:gd name="adj1" fmla="val 18900000"/>
            <a:gd name="adj2" fmla="val 2700000"/>
            <a:gd name="adj3" fmla="val 425"/>
          </a:avLst>
        </a:pr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BC799D-66DB-4246-9B5A-C6D9D0C56355}">
      <dsp:nvSpPr>
        <dsp:cNvPr id="0" name=""/>
        <dsp:cNvSpPr/>
      </dsp:nvSpPr>
      <dsp:spPr>
        <a:xfrm>
          <a:off x="360409" y="390427"/>
          <a:ext cx="6832448" cy="755456"/>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9644" tIns="104140" rIns="104140" bIns="104140" numCol="1" spcCol="1270" anchor="ctr" anchorCtr="0">
          <a:noAutofit/>
        </a:bodyPr>
        <a:lstStyle/>
        <a:p>
          <a:pPr marL="0" lvl="0" indent="0" algn="l" defTabSz="1822450">
            <a:lnSpc>
              <a:spcPct val="90000"/>
            </a:lnSpc>
            <a:spcBef>
              <a:spcPct val="0"/>
            </a:spcBef>
            <a:spcAft>
              <a:spcPct val="35000"/>
            </a:spcAft>
            <a:buNone/>
          </a:pPr>
          <a:r>
            <a:rPr lang="en-GB" sz="4100" kern="1200" dirty="0"/>
            <a:t>To draw inferences</a:t>
          </a:r>
        </a:p>
      </dsp:txBody>
      <dsp:txXfrm>
        <a:off x="360409" y="390427"/>
        <a:ext cx="6832448" cy="755456"/>
      </dsp:txXfrm>
    </dsp:sp>
    <dsp:sp modelId="{6E406EBD-7587-4D4E-805F-E177978F8F54}">
      <dsp:nvSpPr>
        <dsp:cNvPr id="0" name=""/>
        <dsp:cNvSpPr/>
      </dsp:nvSpPr>
      <dsp:spPr>
        <a:xfrm>
          <a:off x="53594" y="283296"/>
          <a:ext cx="944320" cy="944320"/>
        </a:xfrm>
        <a:prstGeom prst="ellipse">
          <a:avLst/>
        </a:prstGeom>
        <a:solidFill>
          <a:schemeClr val="lt1">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AF8470-38D0-4F77-BAFC-E645D7C7DBF5}">
      <dsp:nvSpPr>
        <dsp:cNvPr id="0" name=""/>
        <dsp:cNvSpPr/>
      </dsp:nvSpPr>
      <dsp:spPr>
        <a:xfrm>
          <a:off x="800363" y="1510913"/>
          <a:ext cx="6557840" cy="755456"/>
        </a:xfrm>
        <a:prstGeom prst="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9644" tIns="104140" rIns="104140" bIns="104140" numCol="1" spcCol="1270" anchor="ctr" anchorCtr="0">
          <a:noAutofit/>
        </a:bodyPr>
        <a:lstStyle/>
        <a:p>
          <a:pPr marL="0" lvl="0" indent="0" algn="l" defTabSz="1822450">
            <a:lnSpc>
              <a:spcPct val="90000"/>
            </a:lnSpc>
            <a:spcBef>
              <a:spcPct val="0"/>
            </a:spcBef>
            <a:spcAft>
              <a:spcPct val="35000"/>
            </a:spcAft>
            <a:buNone/>
          </a:pPr>
          <a:r>
            <a:rPr lang="en-GB" sz="4100" kern="1200" dirty="0"/>
            <a:t>To draw conclusions</a:t>
          </a:r>
        </a:p>
      </dsp:txBody>
      <dsp:txXfrm>
        <a:off x="800363" y="1510913"/>
        <a:ext cx="6557840" cy="755456"/>
      </dsp:txXfrm>
    </dsp:sp>
    <dsp:sp modelId="{489AD2A4-14DF-4642-ABE1-81902ACA6676}">
      <dsp:nvSpPr>
        <dsp:cNvPr id="0" name=""/>
        <dsp:cNvSpPr/>
      </dsp:nvSpPr>
      <dsp:spPr>
        <a:xfrm>
          <a:off x="328203" y="1416481"/>
          <a:ext cx="944320" cy="944320"/>
        </a:xfrm>
        <a:prstGeom prst="ellipse">
          <a:avLst/>
        </a:prstGeom>
        <a:solidFill>
          <a:schemeClr val="lt1">
            <a:hueOff val="0"/>
            <a:satOff val="0"/>
            <a:lumOff val="0"/>
            <a:alphaOff val="0"/>
          </a:schemeClr>
        </a:solidFill>
        <a:ln w="34925"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3CCCBA-6D80-416B-B3EB-7EB557D4DE95}">
      <dsp:nvSpPr>
        <dsp:cNvPr id="0" name=""/>
        <dsp:cNvSpPr/>
      </dsp:nvSpPr>
      <dsp:spPr>
        <a:xfrm>
          <a:off x="525755" y="2644098"/>
          <a:ext cx="6832448" cy="755456"/>
        </a:xfrm>
        <a:prstGeom prst="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9644" tIns="104140" rIns="104140" bIns="104140" numCol="1" spcCol="1270" anchor="ctr" anchorCtr="0">
          <a:noAutofit/>
        </a:bodyPr>
        <a:lstStyle/>
        <a:p>
          <a:pPr marL="0" lvl="0" indent="0" algn="l" defTabSz="1822450">
            <a:lnSpc>
              <a:spcPct val="90000"/>
            </a:lnSpc>
            <a:spcBef>
              <a:spcPct val="0"/>
            </a:spcBef>
            <a:spcAft>
              <a:spcPct val="35000"/>
            </a:spcAft>
            <a:buNone/>
          </a:pPr>
          <a:r>
            <a:rPr lang="en-GB" sz="4100" kern="1200" dirty="0"/>
            <a:t>To develop theories</a:t>
          </a:r>
        </a:p>
      </dsp:txBody>
      <dsp:txXfrm>
        <a:off x="525755" y="2644098"/>
        <a:ext cx="6832448" cy="755456"/>
      </dsp:txXfrm>
    </dsp:sp>
    <dsp:sp modelId="{724125E0-9D9C-4B96-BE47-DDB61DF142C6}">
      <dsp:nvSpPr>
        <dsp:cNvPr id="0" name=""/>
        <dsp:cNvSpPr/>
      </dsp:nvSpPr>
      <dsp:spPr>
        <a:xfrm>
          <a:off x="53594" y="2549666"/>
          <a:ext cx="944320" cy="944320"/>
        </a:xfrm>
        <a:prstGeom prst="ellipse">
          <a:avLst/>
        </a:prstGeom>
        <a:solidFill>
          <a:schemeClr val="lt1">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07C28-B20F-4357-AB55-B3A8CE803736}" type="datetimeFigureOut">
              <a:rPr lang="en-CA" smtClean="0"/>
              <a:t>2020-12-03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39C3B-F0D9-4D00-AF13-C19DA611056D}" type="slidenum">
              <a:rPr lang="en-CA" smtClean="0"/>
              <a:t>‹#›</a:t>
            </a:fld>
            <a:endParaRPr lang="en-CA"/>
          </a:p>
        </p:txBody>
      </p:sp>
    </p:spTree>
    <p:extLst>
      <p:ext uri="{BB962C8B-B14F-4D97-AF65-F5344CB8AC3E}">
        <p14:creationId xmlns:p14="http://schemas.microsoft.com/office/powerpoint/2010/main" val="4279285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398FD4-BF33-405A-BD61-B391818D22AA}" type="slidenum">
              <a:rPr lang="en-GB" smtClean="0"/>
              <a:t>9</a:t>
            </a:fld>
            <a:endParaRPr lang="en-GB"/>
          </a:p>
        </p:txBody>
      </p:sp>
    </p:spTree>
    <p:extLst>
      <p:ext uri="{BB962C8B-B14F-4D97-AF65-F5344CB8AC3E}">
        <p14:creationId xmlns:p14="http://schemas.microsoft.com/office/powerpoint/2010/main" val="53016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8932091-C98B-422D-A941-04FF6584E593}" type="datetimeFigureOut">
              <a:rPr lang="en-CA" smtClean="0"/>
              <a:t>2020-12-03</a:t>
            </a:fld>
            <a:endParaRPr lang="en-C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C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018A873-E521-42D8-A69D-85CCB41368CE}" type="slidenum">
              <a:rPr lang="en-CA" smtClean="0"/>
              <a:t>‹#›</a:t>
            </a:fld>
            <a:endParaRPr lang="en-C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626056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32091-C98B-422D-A941-04FF6584E593}" type="datetimeFigureOut">
              <a:rPr lang="en-CA" smtClean="0"/>
              <a:t>2020-12-03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3491364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32091-C98B-422D-A941-04FF6584E593}" type="datetimeFigureOut">
              <a:rPr lang="en-CA" smtClean="0"/>
              <a:t>2020-12-03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271690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32091-C98B-422D-A941-04FF6584E593}" type="datetimeFigureOut">
              <a:rPr lang="en-CA" smtClean="0"/>
              <a:t>2020-12-03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397660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8932091-C98B-422D-A941-04FF6584E593}" type="datetimeFigureOut">
              <a:rPr lang="en-CA" smtClean="0"/>
              <a:t>2020-12-03</a:t>
            </a:fld>
            <a:endParaRPr lang="en-C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C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018A873-E521-42D8-A69D-85CCB41368CE}" type="slidenum">
              <a:rPr lang="en-CA" smtClean="0"/>
              <a:t>‹#›</a:t>
            </a:fld>
            <a:endParaRPr lang="en-C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954039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932091-C98B-422D-A941-04FF6584E593}" type="datetimeFigureOut">
              <a:rPr lang="en-CA" smtClean="0"/>
              <a:t>2020-12-03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204685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932091-C98B-422D-A941-04FF6584E593}" type="datetimeFigureOut">
              <a:rPr lang="en-CA" smtClean="0"/>
              <a:t>2020-12-03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4217961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932091-C98B-422D-A941-04FF6584E593}" type="datetimeFigureOut">
              <a:rPr lang="en-CA" smtClean="0"/>
              <a:t>2020-12-03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275954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32091-C98B-422D-A941-04FF6584E593}" type="datetimeFigureOut">
              <a:rPr lang="en-CA" smtClean="0"/>
              <a:t>2020-12-03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018A873-E521-42D8-A69D-85CCB41368CE}" type="slidenum">
              <a:rPr lang="en-CA" smtClean="0"/>
              <a:t>‹#›</a:t>
            </a:fld>
            <a:endParaRPr lang="en-CA"/>
          </a:p>
        </p:txBody>
      </p:sp>
    </p:spTree>
    <p:extLst>
      <p:ext uri="{BB962C8B-B14F-4D97-AF65-F5344CB8AC3E}">
        <p14:creationId xmlns:p14="http://schemas.microsoft.com/office/powerpoint/2010/main" val="337578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8932091-C98B-422D-A941-04FF6584E593}" type="datetimeFigureOut">
              <a:rPr lang="en-CA" smtClean="0"/>
              <a:t>2020-12-03</a:t>
            </a:fld>
            <a:endParaRPr lang="en-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018A873-E521-42D8-A69D-85CCB41368CE}" type="slidenum">
              <a:rPr lang="en-CA" smtClean="0"/>
              <a:t>‹#›</a:t>
            </a:fld>
            <a:endParaRPr lang="en-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66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8932091-C98B-422D-A941-04FF6584E593}" type="datetimeFigureOut">
              <a:rPr lang="en-CA" smtClean="0"/>
              <a:t>2020-12-03</a:t>
            </a:fld>
            <a:endParaRPr lang="en-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018A873-E521-42D8-A69D-85CCB41368CE}" type="slidenum">
              <a:rPr lang="en-CA" smtClean="0"/>
              <a:t>‹#›</a:t>
            </a:fld>
            <a:endParaRPr lang="en-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228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8932091-C98B-422D-A941-04FF6584E593}" type="datetimeFigureOut">
              <a:rPr lang="en-CA" smtClean="0"/>
              <a:t>2020-12-03</a:t>
            </a:fld>
            <a:endParaRPr lang="en-C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C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018A873-E521-42D8-A69D-85CCB41368CE}" type="slidenum">
              <a:rPr lang="en-CA" smtClean="0"/>
              <a:t>‹#›</a:t>
            </a:fld>
            <a:endParaRPr lang="en-C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905941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Data Analysis</a:t>
            </a:r>
          </a:p>
        </p:txBody>
      </p:sp>
      <p:sp>
        <p:nvSpPr>
          <p:cNvPr id="3" name="Subtitle 2"/>
          <p:cNvSpPr>
            <a:spLocks noGrp="1"/>
          </p:cNvSpPr>
          <p:nvPr>
            <p:ph type="subTitle" idx="1"/>
          </p:nvPr>
        </p:nvSpPr>
        <p:spPr/>
        <p:txBody>
          <a:bodyPr/>
          <a:lstStyle/>
          <a:p>
            <a:r>
              <a:rPr lang="en-CA" dirty="0"/>
              <a:t>Coding Qualitative Data</a:t>
            </a:r>
          </a:p>
        </p:txBody>
      </p:sp>
    </p:spTree>
    <p:extLst>
      <p:ext uri="{BB962C8B-B14F-4D97-AF65-F5344CB8AC3E}">
        <p14:creationId xmlns:p14="http://schemas.microsoft.com/office/powerpoint/2010/main" val="178895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coding?</a:t>
            </a:r>
            <a:br>
              <a:rPr lang="en-CA" dirty="0"/>
            </a:br>
            <a:endParaRPr lang="en-CA" dirty="0"/>
          </a:p>
        </p:txBody>
      </p:sp>
      <p:sp>
        <p:nvSpPr>
          <p:cNvPr id="3" name="Content Placeholder 2"/>
          <p:cNvSpPr>
            <a:spLocks noGrp="1"/>
          </p:cNvSpPr>
          <p:nvPr>
            <p:ph idx="1"/>
          </p:nvPr>
        </p:nvSpPr>
        <p:spPr>
          <a:xfrm>
            <a:off x="1504950" y="1900237"/>
            <a:ext cx="9601200" cy="3581400"/>
          </a:xfrm>
        </p:spPr>
        <p:txBody>
          <a:bodyPr/>
          <a:lstStyle/>
          <a:p>
            <a:r>
              <a:rPr lang="en-CA" dirty="0"/>
              <a:t>Coding is closely examining qualitative data and organizing it in a way that captures important features/ relationships/ concepts/ ideas/ phenomena.</a:t>
            </a:r>
          </a:p>
          <a:p>
            <a:endParaRPr lang="en-CA" dirty="0"/>
          </a:p>
          <a:p>
            <a:r>
              <a:rPr lang="en-US" altLang="ko-KR" dirty="0"/>
              <a:t>Coding refers to</a:t>
            </a:r>
            <a:r>
              <a:rPr lang="en-US" altLang="ko-KR" b="1" dirty="0"/>
              <a:t> labeling </a:t>
            </a:r>
            <a:r>
              <a:rPr lang="en-US" altLang="ko-KR" dirty="0"/>
              <a:t>and </a:t>
            </a:r>
            <a:r>
              <a:rPr lang="en-US" altLang="ko-KR" b="1" dirty="0"/>
              <a:t>systematizing </a:t>
            </a:r>
            <a:r>
              <a:rPr lang="en-US" altLang="ko-KR" dirty="0"/>
              <a:t>the data. ( Tracy, 2013)</a:t>
            </a:r>
            <a:endParaRPr lang="en-CA" dirty="0"/>
          </a:p>
          <a:p>
            <a:endParaRPr lang="en-CA" dirty="0"/>
          </a:p>
          <a:p>
            <a:endParaRPr lang="en-CA" dirty="0"/>
          </a:p>
        </p:txBody>
      </p:sp>
      <p:pic>
        <p:nvPicPr>
          <p:cNvPr id="1026" name="Picture 2" descr="Image result for sorting thin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1100" y="4083843"/>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094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074" name="Picture 2" descr="qualitative coding examples - Google Se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285750"/>
            <a:ext cx="8300356" cy="6052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997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t>The Coding Process</a:t>
            </a:r>
          </a:p>
        </p:txBody>
      </p:sp>
      <p:sp>
        <p:nvSpPr>
          <p:cNvPr id="29699" name="Content Placeholder 2"/>
          <p:cNvSpPr>
            <a:spLocks noGrp="1"/>
          </p:cNvSpPr>
          <p:nvPr>
            <p:ph idx="1"/>
          </p:nvPr>
        </p:nvSpPr>
        <p:spPr>
          <a:xfrm>
            <a:off x="1847850" y="2448720"/>
            <a:ext cx="9124950" cy="3579812"/>
          </a:xfrm>
        </p:spPr>
        <p:txBody>
          <a:bodyPr/>
          <a:lstStyle/>
          <a:p>
            <a:pPr>
              <a:buFont typeface="Arial" panose="020B0604020202020204" pitchFamily="34" charset="0"/>
              <a:buNone/>
            </a:pPr>
            <a:r>
              <a:rPr lang="en-US" altLang="en-US" sz="1200" dirty="0"/>
              <a:t>   </a:t>
            </a:r>
            <a:r>
              <a:rPr lang="en-US" altLang="en-US" sz="1400" dirty="0"/>
              <a:t>Initially read </a:t>
            </a:r>
          </a:p>
          <a:p>
            <a:pPr>
              <a:buFont typeface="Arial" panose="020B0604020202020204" pitchFamily="34" charset="0"/>
              <a:buNone/>
            </a:pPr>
            <a:r>
              <a:rPr lang="en-US" altLang="en-US" sz="1400" dirty="0"/>
              <a:t>   through text </a:t>
            </a:r>
          </a:p>
          <a:p>
            <a:pPr>
              <a:buFont typeface="Arial" panose="020B0604020202020204" pitchFamily="34" charset="0"/>
              <a:buNone/>
            </a:pPr>
            <a:r>
              <a:rPr lang="en-US" altLang="en-US" sz="1400" dirty="0"/>
              <a:t>         data	</a:t>
            </a:r>
            <a:r>
              <a:rPr lang="en-US" altLang="en-US" sz="1200" dirty="0"/>
              <a:t>                 </a:t>
            </a:r>
            <a:r>
              <a:rPr lang="en-US" altLang="en-US" sz="1400" dirty="0"/>
              <a:t>Divide the text               Label the segments</a:t>
            </a:r>
          </a:p>
          <a:p>
            <a:pPr>
              <a:buFont typeface="Arial" panose="020B0604020202020204" pitchFamily="34" charset="0"/>
              <a:buNone/>
            </a:pPr>
            <a:r>
              <a:rPr lang="en-US" altLang="en-US" sz="1400" dirty="0"/>
              <a:t>		               into segments                   of information           Reduce overlap</a:t>
            </a:r>
          </a:p>
          <a:p>
            <a:pPr>
              <a:buFont typeface="Arial" panose="020B0604020202020204" pitchFamily="34" charset="0"/>
              <a:buNone/>
            </a:pPr>
            <a:r>
              <a:rPr lang="en-US" altLang="en-US" sz="1400" dirty="0"/>
              <a:t>                                    of information                    with codes               and redundancy           Collapse codes</a:t>
            </a:r>
          </a:p>
          <a:p>
            <a:pPr>
              <a:buFont typeface="Arial" panose="020B0604020202020204" pitchFamily="34" charset="0"/>
              <a:buNone/>
            </a:pPr>
            <a:r>
              <a:rPr lang="en-US" altLang="en-US" sz="1400" dirty="0"/>
              <a:t>								into themes</a:t>
            </a:r>
          </a:p>
        </p:txBody>
      </p:sp>
      <p:cxnSp>
        <p:nvCxnSpPr>
          <p:cNvPr id="5" name="Straight Arrow Connector 4"/>
          <p:cNvCxnSpPr/>
          <p:nvPr/>
        </p:nvCxnSpPr>
        <p:spPr>
          <a:xfrm>
            <a:off x="2243931" y="4587876"/>
            <a:ext cx="7129463" cy="100806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1" name="Straight Arrow Connector 10"/>
          <p:cNvCxnSpPr/>
          <p:nvPr/>
        </p:nvCxnSpPr>
        <p:spPr>
          <a:xfrm rot="5400000">
            <a:off x="2266157" y="3938589"/>
            <a:ext cx="43338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rot="5400000">
            <a:off x="3808413" y="4423571"/>
            <a:ext cx="360363"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rot="5400000">
            <a:off x="8634413" y="5066509"/>
            <a:ext cx="57785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rot="5400000">
            <a:off x="7034213" y="4814096"/>
            <a:ext cx="50482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rot="5400000">
            <a:off x="5554663" y="4563269"/>
            <a:ext cx="50482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23969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4098" name="Picture 2" descr="coding pyram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638" y="148430"/>
            <a:ext cx="6881812" cy="630952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initial coding"/>
          <p:cNvPicPr>
            <a:picLocks noChangeAspect="1" noChangeArrowheads="1"/>
          </p:cNvPicPr>
          <p:nvPr/>
        </p:nvPicPr>
        <p:blipFill rotWithShape="1">
          <a:blip r:embed="rId3">
            <a:extLst>
              <a:ext uri="{28A0092B-C50C-407E-A947-70E740481C1C}">
                <a14:useLocalDpi xmlns:a14="http://schemas.microsoft.com/office/drawing/2010/main" val="0"/>
              </a:ext>
            </a:extLst>
          </a:blip>
          <a:srcRect b="16277"/>
          <a:stretch/>
        </p:blipFill>
        <p:spPr bwMode="auto">
          <a:xfrm>
            <a:off x="6936755" y="450056"/>
            <a:ext cx="4890740" cy="3074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296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9100" y="736600"/>
            <a:ext cx="6273800" cy="537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1266" name="Rectangle 2"/>
          <p:cNvSpPr>
            <a:spLocks noGrp="1" noChangeArrowheads="1"/>
          </p:cNvSpPr>
          <p:nvPr>
            <p:ph type="title"/>
          </p:nvPr>
        </p:nvSpPr>
        <p:spPr>
          <a:xfrm>
            <a:off x="7556500" y="6057900"/>
            <a:ext cx="3111500" cy="825500"/>
          </a:xfrm>
          <a:ln/>
        </p:spPr>
        <p:txBody>
          <a:bodyPr/>
          <a:lstStyle/>
          <a:p>
            <a:r>
              <a:rPr lang="en-US" altLang="en-US" sz="2800" dirty="0" err="1"/>
              <a:t>Saldaña</a:t>
            </a:r>
            <a:r>
              <a:rPr lang="en-US" altLang="en-US" sz="2800" dirty="0"/>
              <a:t>, 2013: 12</a:t>
            </a:r>
          </a:p>
        </p:txBody>
      </p:sp>
    </p:spTree>
    <p:extLst>
      <p:ext uri="{BB962C8B-B14F-4D97-AF65-F5344CB8AC3E}">
        <p14:creationId xmlns:p14="http://schemas.microsoft.com/office/powerpoint/2010/main" val="2914077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Data-driven vs. Theory-driven</a:t>
            </a:r>
          </a:p>
        </p:txBody>
      </p:sp>
      <p:sp>
        <p:nvSpPr>
          <p:cNvPr id="3" name="Content Placeholder 2"/>
          <p:cNvSpPr>
            <a:spLocks noGrp="1"/>
          </p:cNvSpPr>
          <p:nvPr>
            <p:ph idx="1"/>
          </p:nvPr>
        </p:nvSpPr>
        <p:spPr/>
        <p:txBody>
          <a:bodyPr>
            <a:normAutofit/>
          </a:bodyPr>
          <a:lstStyle/>
          <a:p>
            <a:r>
              <a:rPr lang="en-GB" sz="2800" dirty="0"/>
              <a:t>Codes can be either ‘data-driven’ or ‘theory-driven’</a:t>
            </a:r>
          </a:p>
          <a:p>
            <a:endParaRPr lang="en-GB" sz="2800" dirty="0"/>
          </a:p>
          <a:p>
            <a:r>
              <a:rPr lang="en-GB" sz="2800" dirty="0"/>
              <a:t>Data-driven – codes emerge from the data itself</a:t>
            </a:r>
          </a:p>
          <a:p>
            <a:r>
              <a:rPr lang="en-GB" sz="2800" dirty="0"/>
              <a:t>Theory-driven – there are pre-determined codes that have been developed prior to examining the data</a:t>
            </a:r>
          </a:p>
          <a:p>
            <a:pPr marL="0" indent="0">
              <a:buNone/>
            </a:pPr>
            <a:endParaRPr lang="en-GB" sz="2800" dirty="0"/>
          </a:p>
        </p:txBody>
      </p:sp>
    </p:spTree>
    <p:extLst>
      <p:ext uri="{BB962C8B-B14F-4D97-AF65-F5344CB8AC3E}">
        <p14:creationId xmlns:p14="http://schemas.microsoft.com/office/powerpoint/2010/main" val="2009861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Data Immersion Phase</a:t>
            </a:r>
            <a:endParaRPr lang="ko-KR" altLang="en-US" dirty="0"/>
          </a:p>
        </p:txBody>
      </p:sp>
      <p:sp>
        <p:nvSpPr>
          <p:cNvPr id="3" name="내용 개체 틀 2"/>
          <p:cNvSpPr>
            <a:spLocks noGrp="1"/>
          </p:cNvSpPr>
          <p:nvPr>
            <p:ph idx="1"/>
          </p:nvPr>
        </p:nvSpPr>
        <p:spPr/>
        <p:txBody>
          <a:bodyPr/>
          <a:lstStyle/>
          <a:p>
            <a:r>
              <a:rPr lang="en-US" altLang="ko-KR" dirty="0"/>
              <a:t>I recommend that researchers submerge themselves in the entire breadth of the data by reading and re-reading them, listening to them, and thinking about them. </a:t>
            </a:r>
            <a:endParaRPr lang="ko-KR" altLang="en-US" dirty="0"/>
          </a:p>
        </p:txBody>
      </p:sp>
    </p:spTree>
    <p:extLst>
      <p:ext uri="{BB962C8B-B14F-4D97-AF65-F5344CB8AC3E}">
        <p14:creationId xmlns:p14="http://schemas.microsoft.com/office/powerpoint/2010/main" val="3153622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Coding Cycles ( Tracy, 2013)</a:t>
            </a:r>
            <a:endParaRPr lang="ko-KR" altLang="en-US" dirty="0"/>
          </a:p>
        </p:txBody>
      </p:sp>
      <p:sp>
        <p:nvSpPr>
          <p:cNvPr id="3" name="내용 개체 틀 2"/>
          <p:cNvSpPr>
            <a:spLocks noGrp="1"/>
          </p:cNvSpPr>
          <p:nvPr>
            <p:ph idx="1"/>
          </p:nvPr>
        </p:nvSpPr>
        <p:spPr/>
        <p:txBody>
          <a:bodyPr/>
          <a:lstStyle/>
          <a:p>
            <a:r>
              <a:rPr lang="en-US" altLang="ko-KR" b="1" dirty="0"/>
              <a:t>Primary-cycle coding </a:t>
            </a:r>
            <a:r>
              <a:rPr lang="en-US" altLang="ko-KR" dirty="0"/>
              <a:t>begins with an examination of the data and assigning words or phrases that capture their essence.</a:t>
            </a:r>
          </a:p>
          <a:p>
            <a:endParaRPr lang="en-US" altLang="ko-KR" dirty="0"/>
          </a:p>
          <a:p>
            <a:r>
              <a:rPr lang="en-US" altLang="ko-KR" b="1" dirty="0"/>
              <a:t>Constant comparative method </a:t>
            </a:r>
            <a:r>
              <a:rPr lang="en-US" altLang="ko-KR" dirty="0"/>
              <a:t>(</a:t>
            </a:r>
            <a:r>
              <a:rPr lang="en-US" altLang="ko-KR" dirty="0" err="1"/>
              <a:t>Charmaz</a:t>
            </a:r>
            <a:r>
              <a:rPr lang="en-US" altLang="ko-KR" dirty="0"/>
              <a:t>, 2006) to compare the data applicable to each code, and they modify code definitions to fit new data (or else they break them off and create a new code)</a:t>
            </a:r>
          </a:p>
          <a:p>
            <a:pPr lvl="1"/>
            <a:r>
              <a:rPr lang="en-US" altLang="ko-KR" dirty="0"/>
              <a:t>Codes (labels) can changes as you see more data that fits together. </a:t>
            </a:r>
          </a:p>
          <a:p>
            <a:r>
              <a:rPr lang="en-US" altLang="ko-KR" b="1" dirty="0"/>
              <a:t>Secondary-cycle coding</a:t>
            </a:r>
            <a:r>
              <a:rPr lang="en-US" altLang="ko-KR" dirty="0"/>
              <a:t>, the researcher critically examines the codes already identified in primary cycles and begins to organize, synthesize, and categorize them into interpretive concepts. ( re-organizing and relabeling into interpretive categories)</a:t>
            </a:r>
            <a:endParaRPr lang="ko-KR" altLang="en-US" dirty="0"/>
          </a:p>
        </p:txBody>
      </p:sp>
    </p:spTree>
    <p:extLst>
      <p:ext uri="{BB962C8B-B14F-4D97-AF65-F5344CB8AC3E}">
        <p14:creationId xmlns:p14="http://schemas.microsoft.com/office/powerpoint/2010/main" val="3234758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dirty="0"/>
          </a:p>
        </p:txBody>
      </p:sp>
      <p:sp>
        <p:nvSpPr>
          <p:cNvPr id="3" name="내용 개체 틀 2"/>
          <p:cNvSpPr>
            <a:spLocks noGrp="1"/>
          </p:cNvSpPr>
          <p:nvPr>
            <p:ph idx="1"/>
          </p:nvPr>
        </p:nvSpPr>
        <p:spPr/>
        <p:txBody>
          <a:bodyPr/>
          <a:lstStyle/>
          <a:p>
            <a:endParaRPr lang="ko-KR" altLang="en-US" dirty="0"/>
          </a:p>
        </p:txBody>
      </p:sp>
      <p:pic>
        <p:nvPicPr>
          <p:cNvPr id="6" name="Picture 5">
            <a:extLst>
              <a:ext uri="{FF2B5EF4-FFF2-40B4-BE49-F238E27FC236}">
                <a16:creationId xmlns:a16="http://schemas.microsoft.com/office/drawing/2014/main" id="{905C04E1-799D-44C6-AC74-32C4FDE843D0}"/>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599339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900" y="685800"/>
            <a:ext cx="4648200" cy="1485900"/>
          </a:xfrm>
        </p:spPr>
        <p:txBody>
          <a:bodyPr/>
          <a:lstStyle/>
          <a:p>
            <a:r>
              <a:rPr lang="en-CA" dirty="0"/>
              <a:t>1</a:t>
            </a:r>
            <a:r>
              <a:rPr lang="en-CA" baseline="30000" dirty="0"/>
              <a:t>st</a:t>
            </a:r>
            <a:r>
              <a:rPr lang="en-CA" dirty="0"/>
              <a:t> cycle coding</a:t>
            </a:r>
          </a:p>
        </p:txBody>
      </p:sp>
      <p:sp>
        <p:nvSpPr>
          <p:cNvPr id="3" name="Content Placeholder 2"/>
          <p:cNvSpPr>
            <a:spLocks noGrp="1"/>
          </p:cNvSpPr>
          <p:nvPr>
            <p:ph idx="1"/>
          </p:nvPr>
        </p:nvSpPr>
        <p:spPr>
          <a:xfrm>
            <a:off x="1104900" y="2171700"/>
            <a:ext cx="4254500" cy="3581400"/>
          </a:xfrm>
        </p:spPr>
        <p:txBody>
          <a:bodyPr>
            <a:normAutofit fontScale="92500" lnSpcReduction="10000"/>
          </a:bodyPr>
          <a:lstStyle/>
          <a:p>
            <a:r>
              <a:rPr lang="en-CA" dirty="0"/>
              <a:t>Refer back to your research questions</a:t>
            </a:r>
          </a:p>
          <a:p>
            <a:pPr lvl="1"/>
            <a:r>
              <a:rPr lang="en-CA" dirty="0"/>
              <a:t>How does the data relate to answering your RQs?</a:t>
            </a:r>
          </a:p>
          <a:p>
            <a:r>
              <a:rPr lang="en-CA" dirty="0"/>
              <a:t>Identify key words/ phrases/ concepts within the data and assign a code</a:t>
            </a:r>
          </a:p>
          <a:p>
            <a:r>
              <a:rPr lang="en-CA" dirty="0"/>
              <a:t>Use the same code for the data that fits the same concept</a:t>
            </a:r>
          </a:p>
          <a:p>
            <a:r>
              <a:rPr lang="en-CA" dirty="0"/>
              <a:t>During first level coding do not be overly interpretive, report only what is actually there. </a:t>
            </a:r>
          </a:p>
          <a:p>
            <a:endParaRPr lang="en-CA" dirty="0"/>
          </a:p>
        </p:txBody>
      </p:sp>
      <p:sp>
        <p:nvSpPr>
          <p:cNvPr id="5" name="Title 1"/>
          <p:cNvSpPr txBox="1">
            <a:spLocks/>
          </p:cNvSpPr>
          <p:nvPr/>
        </p:nvSpPr>
        <p:spPr>
          <a:xfrm>
            <a:off x="6997700" y="685800"/>
            <a:ext cx="4648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CA" dirty="0"/>
              <a:t>2</a:t>
            </a:r>
            <a:r>
              <a:rPr lang="en-CA" baseline="30000" dirty="0"/>
              <a:t>nd</a:t>
            </a:r>
            <a:r>
              <a:rPr lang="en-CA" dirty="0"/>
              <a:t> cycle coding</a:t>
            </a:r>
          </a:p>
        </p:txBody>
      </p:sp>
      <p:sp>
        <p:nvSpPr>
          <p:cNvPr id="7" name="Content Placeholder 2"/>
          <p:cNvSpPr txBox="1">
            <a:spLocks/>
          </p:cNvSpPr>
          <p:nvPr/>
        </p:nvSpPr>
        <p:spPr>
          <a:xfrm>
            <a:off x="6997700" y="2171700"/>
            <a:ext cx="4254500" cy="358140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CA" dirty="0"/>
              <a:t>Refer back to your research questions</a:t>
            </a:r>
          </a:p>
          <a:p>
            <a:pPr lvl="1"/>
            <a:r>
              <a:rPr lang="en-CA" dirty="0"/>
              <a:t>How does the data relate to answering your RQs?</a:t>
            </a:r>
          </a:p>
          <a:p>
            <a:r>
              <a:rPr lang="en-CA" dirty="0"/>
              <a:t>Identify similarities in codes and combining them</a:t>
            </a:r>
          </a:p>
          <a:p>
            <a:r>
              <a:rPr lang="en-CA" dirty="0"/>
              <a:t>Categorizing codes under thematic subheadings/ categories</a:t>
            </a:r>
          </a:p>
          <a:p>
            <a:endParaRPr lang="en-CA" dirty="0"/>
          </a:p>
          <a:p>
            <a:endParaRPr lang="en-CA" dirty="0"/>
          </a:p>
        </p:txBody>
      </p:sp>
    </p:spTree>
    <p:extLst>
      <p:ext uri="{BB962C8B-B14F-4D97-AF65-F5344CB8AC3E}">
        <p14:creationId xmlns:p14="http://schemas.microsoft.com/office/powerpoint/2010/main" val="297386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ircular 3"/>
          <p:cNvSpPr/>
          <p:nvPr/>
        </p:nvSpPr>
        <p:spPr>
          <a:xfrm>
            <a:off x="3487512" y="1694631"/>
            <a:ext cx="5163369" cy="5163369"/>
          </a:xfrm>
          <a:prstGeom prst="circularArrow">
            <a:avLst>
              <a:gd name="adj1" fmla="val 5544"/>
              <a:gd name="adj2" fmla="val 330680"/>
              <a:gd name="adj3" fmla="val 13770020"/>
              <a:gd name="adj4" fmla="val 17389559"/>
              <a:gd name="adj5" fmla="val 5757"/>
            </a:avLst>
          </a:prstGeom>
          <a:solidFill>
            <a:schemeClr val="accent5">
              <a:lumMod val="60000"/>
              <a:lumOff val="40000"/>
            </a:schemeClr>
          </a:solidFill>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endParaRPr lang="en-CA" dirty="0"/>
          </a:p>
        </p:txBody>
      </p:sp>
      <p:grpSp>
        <p:nvGrpSpPr>
          <p:cNvPr id="5" name="Group 4"/>
          <p:cNvGrpSpPr/>
          <p:nvPr/>
        </p:nvGrpSpPr>
        <p:grpSpPr>
          <a:xfrm>
            <a:off x="4884014" y="1866926"/>
            <a:ext cx="2423971" cy="1211985"/>
            <a:chOff x="2870493" y="866"/>
            <a:chExt cx="2423971" cy="1211985"/>
          </a:xfrm>
        </p:grpSpPr>
        <p:sp>
          <p:nvSpPr>
            <p:cNvPr id="18" name="Rectangle: Rounded Corners 17"/>
            <p:cNvSpPr/>
            <p:nvPr/>
          </p:nvSpPr>
          <p:spPr>
            <a:xfrm>
              <a:off x="2870493" y="866"/>
              <a:ext cx="2423971" cy="121198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9" name="Rectangle: Rounded Corners 5"/>
            <p:cNvSpPr txBox="1"/>
            <p:nvPr/>
          </p:nvSpPr>
          <p:spPr>
            <a:xfrm>
              <a:off x="2929657" y="60030"/>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Identify similarities</a:t>
              </a:r>
            </a:p>
          </p:txBody>
        </p:sp>
      </p:grpSp>
      <p:grpSp>
        <p:nvGrpSpPr>
          <p:cNvPr id="6" name="Group 5"/>
          <p:cNvGrpSpPr/>
          <p:nvPr/>
        </p:nvGrpSpPr>
        <p:grpSpPr>
          <a:xfrm>
            <a:off x="6978111" y="3364442"/>
            <a:ext cx="2423971" cy="1211985"/>
            <a:chOff x="4964589" y="1522316"/>
            <a:chExt cx="2423971" cy="1211985"/>
          </a:xfrm>
        </p:grpSpPr>
        <p:sp>
          <p:nvSpPr>
            <p:cNvPr id="16" name="Rectangle: Rounded Corners 15"/>
            <p:cNvSpPr/>
            <p:nvPr/>
          </p:nvSpPr>
          <p:spPr>
            <a:xfrm>
              <a:off x="4964589" y="1522316"/>
              <a:ext cx="2423971" cy="1211985"/>
            </a:xfrm>
            <a:prstGeom prst="roundRect">
              <a:avLst/>
            </a:prstGeom>
          </p:spPr>
          <p:style>
            <a:lnRef idx="2">
              <a:schemeClr val="lt1">
                <a:hueOff val="0"/>
                <a:satOff val="0"/>
                <a:lumOff val="0"/>
                <a:alphaOff val="0"/>
              </a:schemeClr>
            </a:lnRef>
            <a:fillRef idx="1">
              <a:schemeClr val="accent2">
                <a:hueOff val="-1177638"/>
                <a:satOff val="-1573"/>
                <a:lumOff val="931"/>
                <a:alphaOff val="0"/>
              </a:schemeClr>
            </a:fillRef>
            <a:effectRef idx="0">
              <a:schemeClr val="accent2">
                <a:hueOff val="-1177638"/>
                <a:satOff val="-1573"/>
                <a:lumOff val="931"/>
                <a:alphaOff val="0"/>
              </a:schemeClr>
            </a:effectRef>
            <a:fontRef idx="minor">
              <a:schemeClr val="lt1"/>
            </a:fontRef>
          </p:style>
        </p:sp>
        <p:sp>
          <p:nvSpPr>
            <p:cNvPr id="17" name="Rectangle: Rounded Corners 7"/>
            <p:cNvSpPr txBox="1"/>
            <p:nvPr/>
          </p:nvSpPr>
          <p:spPr>
            <a:xfrm>
              <a:off x="5023753" y="1581480"/>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Extract themes</a:t>
              </a:r>
            </a:p>
          </p:txBody>
        </p:sp>
      </p:grpSp>
      <p:grpSp>
        <p:nvGrpSpPr>
          <p:cNvPr id="7" name="Group 6"/>
          <p:cNvGrpSpPr/>
          <p:nvPr/>
        </p:nvGrpSpPr>
        <p:grpSpPr>
          <a:xfrm>
            <a:off x="6226910" y="5212001"/>
            <a:ext cx="2423971" cy="1211985"/>
            <a:chOff x="4164715" y="3984073"/>
            <a:chExt cx="2423971" cy="1211985"/>
          </a:xfrm>
        </p:grpSpPr>
        <p:sp>
          <p:nvSpPr>
            <p:cNvPr id="14" name="Rectangle: Rounded Corners 13"/>
            <p:cNvSpPr/>
            <p:nvPr/>
          </p:nvSpPr>
          <p:spPr>
            <a:xfrm>
              <a:off x="4164715" y="3984073"/>
              <a:ext cx="2423971" cy="1211985"/>
            </a:xfrm>
            <a:prstGeom prst="roundRect">
              <a:avLst/>
            </a:prstGeom>
          </p:spPr>
          <p:style>
            <a:lnRef idx="2">
              <a:schemeClr val="lt1">
                <a:hueOff val="0"/>
                <a:satOff val="0"/>
                <a:lumOff val="0"/>
                <a:alphaOff val="0"/>
              </a:schemeClr>
            </a:lnRef>
            <a:fillRef idx="1">
              <a:schemeClr val="accent2">
                <a:hueOff val="-2355276"/>
                <a:satOff val="-3145"/>
                <a:lumOff val="1863"/>
                <a:alphaOff val="0"/>
              </a:schemeClr>
            </a:fillRef>
            <a:effectRef idx="0">
              <a:schemeClr val="accent2">
                <a:hueOff val="-2355276"/>
                <a:satOff val="-3145"/>
                <a:lumOff val="1863"/>
                <a:alphaOff val="0"/>
              </a:schemeClr>
            </a:effectRef>
            <a:fontRef idx="minor">
              <a:schemeClr val="lt1"/>
            </a:fontRef>
          </p:style>
        </p:sp>
        <p:sp>
          <p:nvSpPr>
            <p:cNvPr id="15" name="Rectangle: Rounded Corners 9"/>
            <p:cNvSpPr txBox="1"/>
            <p:nvPr/>
          </p:nvSpPr>
          <p:spPr>
            <a:xfrm>
              <a:off x="4223879" y="4043237"/>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Identify relationships</a:t>
              </a:r>
            </a:p>
          </p:txBody>
        </p:sp>
      </p:grpSp>
      <p:grpSp>
        <p:nvGrpSpPr>
          <p:cNvPr id="8" name="Group 7"/>
          <p:cNvGrpSpPr/>
          <p:nvPr/>
        </p:nvGrpSpPr>
        <p:grpSpPr>
          <a:xfrm>
            <a:off x="3529486" y="5212001"/>
            <a:ext cx="2423971" cy="1211985"/>
            <a:chOff x="1576270" y="3984073"/>
            <a:chExt cx="2423971" cy="1211985"/>
          </a:xfrm>
        </p:grpSpPr>
        <p:sp>
          <p:nvSpPr>
            <p:cNvPr id="12" name="Rectangle: Rounded Corners 11"/>
            <p:cNvSpPr/>
            <p:nvPr/>
          </p:nvSpPr>
          <p:spPr>
            <a:xfrm>
              <a:off x="1576270" y="3984073"/>
              <a:ext cx="2423971" cy="1211985"/>
            </a:xfrm>
            <a:prstGeom prst="roundRect">
              <a:avLst/>
            </a:prstGeom>
          </p:spPr>
          <p:style>
            <a:lnRef idx="2">
              <a:schemeClr val="lt1">
                <a:hueOff val="0"/>
                <a:satOff val="0"/>
                <a:lumOff val="0"/>
                <a:alphaOff val="0"/>
              </a:schemeClr>
            </a:lnRef>
            <a:fillRef idx="1">
              <a:schemeClr val="accent2">
                <a:hueOff val="-3532913"/>
                <a:satOff val="-4718"/>
                <a:lumOff val="2794"/>
                <a:alphaOff val="0"/>
              </a:schemeClr>
            </a:fillRef>
            <a:effectRef idx="0">
              <a:schemeClr val="accent2">
                <a:hueOff val="-3532913"/>
                <a:satOff val="-4718"/>
                <a:lumOff val="2794"/>
                <a:alphaOff val="0"/>
              </a:schemeClr>
            </a:effectRef>
            <a:fontRef idx="minor">
              <a:schemeClr val="lt1"/>
            </a:fontRef>
          </p:style>
        </p:sp>
        <p:sp>
          <p:nvSpPr>
            <p:cNvPr id="13" name="Rectangle: Rounded Corners 11"/>
            <p:cNvSpPr txBox="1"/>
            <p:nvPr/>
          </p:nvSpPr>
          <p:spPr>
            <a:xfrm>
              <a:off x="1635434" y="4043237"/>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Highlight differences</a:t>
              </a:r>
            </a:p>
          </p:txBody>
        </p:sp>
      </p:grpSp>
      <p:grpSp>
        <p:nvGrpSpPr>
          <p:cNvPr id="9" name="Group 8"/>
          <p:cNvGrpSpPr/>
          <p:nvPr/>
        </p:nvGrpSpPr>
        <p:grpSpPr>
          <a:xfrm>
            <a:off x="2789919" y="3396698"/>
            <a:ext cx="2423971" cy="1211985"/>
            <a:chOff x="776396" y="1522316"/>
            <a:chExt cx="2423971" cy="1211985"/>
          </a:xfrm>
        </p:grpSpPr>
        <p:sp>
          <p:nvSpPr>
            <p:cNvPr id="10" name="Rectangle: Rounded Corners 9"/>
            <p:cNvSpPr/>
            <p:nvPr/>
          </p:nvSpPr>
          <p:spPr>
            <a:xfrm>
              <a:off x="776396" y="1522316"/>
              <a:ext cx="2423971" cy="1211985"/>
            </a:xfrm>
            <a:prstGeom prst="roundRect">
              <a:avLst/>
            </a:prstGeom>
          </p:spPr>
          <p:style>
            <a:lnRef idx="2">
              <a:schemeClr val="lt1">
                <a:hueOff val="0"/>
                <a:satOff val="0"/>
                <a:lumOff val="0"/>
                <a:alphaOff val="0"/>
              </a:schemeClr>
            </a:lnRef>
            <a:fillRef idx="1">
              <a:schemeClr val="accent2">
                <a:hueOff val="-4710551"/>
                <a:satOff val="-6290"/>
                <a:lumOff val="3726"/>
                <a:alphaOff val="0"/>
              </a:schemeClr>
            </a:fillRef>
            <a:effectRef idx="0">
              <a:schemeClr val="accent2">
                <a:hueOff val="-4710551"/>
                <a:satOff val="-6290"/>
                <a:lumOff val="3726"/>
                <a:alphaOff val="0"/>
              </a:schemeClr>
            </a:effectRef>
            <a:fontRef idx="minor">
              <a:schemeClr val="lt1"/>
            </a:fontRef>
          </p:style>
        </p:sp>
        <p:sp>
          <p:nvSpPr>
            <p:cNvPr id="11" name="Rectangle: Rounded Corners 13"/>
            <p:cNvSpPr txBox="1"/>
            <p:nvPr/>
          </p:nvSpPr>
          <p:spPr>
            <a:xfrm>
              <a:off x="835560" y="1581480"/>
              <a:ext cx="2305643" cy="109365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Create generalisations</a:t>
              </a:r>
            </a:p>
          </p:txBody>
        </p:sp>
      </p:grpSp>
      <p:sp>
        <p:nvSpPr>
          <p:cNvPr id="20" name="Title 2"/>
          <p:cNvSpPr txBox="1">
            <a:spLocks/>
          </p:cNvSpPr>
          <p:nvPr/>
        </p:nvSpPr>
        <p:spPr>
          <a:xfrm>
            <a:off x="1524000" y="838200"/>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a:t>Analysing Qualitative Data</a:t>
            </a:r>
            <a:endParaRPr lang="en-GB" dirty="0"/>
          </a:p>
        </p:txBody>
      </p:sp>
    </p:spTree>
    <p:extLst>
      <p:ext uri="{BB962C8B-B14F-4D97-AF65-F5344CB8AC3E}">
        <p14:creationId xmlns:p14="http://schemas.microsoft.com/office/powerpoint/2010/main" val="1279326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Methods of Coding</a:t>
            </a:r>
          </a:p>
        </p:txBody>
      </p:sp>
      <p:sp>
        <p:nvSpPr>
          <p:cNvPr id="3" name="Content Placeholder 2"/>
          <p:cNvSpPr>
            <a:spLocks noGrp="1"/>
          </p:cNvSpPr>
          <p:nvPr>
            <p:ph idx="1"/>
          </p:nvPr>
        </p:nvSpPr>
        <p:spPr/>
        <p:txBody>
          <a:bodyPr>
            <a:normAutofit fontScale="92500" lnSpcReduction="20000"/>
          </a:bodyPr>
          <a:lstStyle/>
          <a:p>
            <a:r>
              <a:rPr lang="en-CA" b="1" i="1" dirty="0"/>
              <a:t>In Vivo Coding</a:t>
            </a:r>
            <a:r>
              <a:rPr lang="en-CA" dirty="0"/>
              <a:t>: codes terms and phrases used by the participants themselves. The objective is to attempt to give the participants a voice in the research.</a:t>
            </a:r>
          </a:p>
          <a:p>
            <a:r>
              <a:rPr lang="en-US" altLang="ko-KR" b="1" i="1" dirty="0"/>
              <a:t>Descriptive Coding</a:t>
            </a:r>
            <a:r>
              <a:rPr lang="en-US" altLang="ko-KR" dirty="0"/>
              <a:t> summarizes in a word or noun the basic topic of a passage of qualitative data.</a:t>
            </a:r>
            <a:endParaRPr lang="en-CA" dirty="0"/>
          </a:p>
          <a:p>
            <a:r>
              <a:rPr lang="en-CA" b="1" i="1" dirty="0"/>
              <a:t>Process Coding</a:t>
            </a:r>
            <a:r>
              <a:rPr lang="en-CA" dirty="0"/>
              <a:t>: this method uses gerunds ("-</a:t>
            </a:r>
            <a:r>
              <a:rPr lang="en-CA" dirty="0" err="1"/>
              <a:t>ing</a:t>
            </a:r>
            <a:r>
              <a:rPr lang="en-CA" dirty="0"/>
              <a:t>" words) only to describe and display actions throughout the document. It is useful for examining processes, emotional phases and rituals.</a:t>
            </a:r>
          </a:p>
          <a:p>
            <a:r>
              <a:rPr lang="en-CA" sz="2100" b="1" i="1" dirty="0"/>
              <a:t>Versus Coding</a:t>
            </a:r>
            <a:r>
              <a:rPr lang="en-CA" dirty="0"/>
              <a:t>: uses binary terms to describe groups and processes. The goal is to see which processes and organizations are in conflict with each other throughout the document. These can be both conceptual and grounded objects.</a:t>
            </a:r>
          </a:p>
          <a:p>
            <a:r>
              <a:rPr lang="en-CA" sz="2100" b="1" i="1" dirty="0"/>
              <a:t>Values Coding</a:t>
            </a:r>
            <a:r>
              <a:rPr lang="en-CA" dirty="0"/>
              <a:t>: codes that attempt to exhibit the inferred values, attitudes and beliefs of participants. In doing so, the research may discern patterns in world views.</a:t>
            </a:r>
          </a:p>
          <a:p>
            <a:pPr marL="0" indent="0">
              <a:buNone/>
            </a:pPr>
            <a:endParaRPr lang="en-CA" dirty="0"/>
          </a:p>
        </p:txBody>
      </p:sp>
    </p:spTree>
    <p:extLst>
      <p:ext uri="{BB962C8B-B14F-4D97-AF65-F5344CB8AC3E}">
        <p14:creationId xmlns:p14="http://schemas.microsoft.com/office/powerpoint/2010/main" val="2125905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A3689D-D4E4-46C4-B370-BAAF95910103}"/>
              </a:ext>
            </a:extLst>
          </p:cNvPr>
          <p:cNvSpPr>
            <a:spLocks noGrp="1"/>
          </p:cNvSpPr>
          <p:nvPr>
            <p:ph type="ctrTitle"/>
          </p:nvPr>
        </p:nvSpPr>
        <p:spPr/>
        <p:txBody>
          <a:bodyPr/>
          <a:lstStyle/>
          <a:p>
            <a:r>
              <a:rPr lang="en-US" dirty="0"/>
              <a:t>Appendices</a:t>
            </a:r>
            <a:endParaRPr lang="en-CA" dirty="0"/>
          </a:p>
        </p:txBody>
      </p:sp>
      <p:sp>
        <p:nvSpPr>
          <p:cNvPr id="5" name="Subtitle 4">
            <a:extLst>
              <a:ext uri="{FF2B5EF4-FFF2-40B4-BE49-F238E27FC236}">
                <a16:creationId xmlns:a16="http://schemas.microsoft.com/office/drawing/2014/main" id="{125686DF-6BD5-47A4-A333-16B122A977E5}"/>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150096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First cycle coding practice</a:t>
            </a:r>
          </a:p>
        </p:txBody>
      </p:sp>
      <p:sp>
        <p:nvSpPr>
          <p:cNvPr id="3" name="Content Placeholder 2"/>
          <p:cNvSpPr>
            <a:spLocks noGrp="1"/>
          </p:cNvSpPr>
          <p:nvPr>
            <p:ph idx="1"/>
          </p:nvPr>
        </p:nvSpPr>
        <p:spPr/>
        <p:txBody>
          <a:bodyPr/>
          <a:lstStyle/>
          <a:p>
            <a:pPr marL="0" indent="0">
              <a:buNone/>
            </a:pPr>
            <a:r>
              <a:rPr lang="en-CA" dirty="0"/>
              <a:t>“What major factors lead you into teaching?”</a:t>
            </a:r>
          </a:p>
          <a:p>
            <a:endParaRPr lang="en-CA" dirty="0"/>
          </a:p>
          <a:p>
            <a:r>
              <a:rPr lang="en-CA" dirty="0"/>
              <a:t>Work with a partner and code the data</a:t>
            </a:r>
          </a:p>
          <a:p>
            <a:endParaRPr lang="en-CA" dirty="0"/>
          </a:p>
          <a:p>
            <a:r>
              <a:rPr lang="en-CA" dirty="0"/>
              <a:t>Compare your coding with another group</a:t>
            </a:r>
          </a:p>
        </p:txBody>
      </p:sp>
    </p:spTree>
    <p:extLst>
      <p:ext uri="{BB962C8B-B14F-4D97-AF65-F5344CB8AC3E}">
        <p14:creationId xmlns:p14="http://schemas.microsoft.com/office/powerpoint/2010/main" val="2938689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E81DF-B2C2-441F-B89F-E6E9B9A1C7B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9D9BD63-470C-4DFD-84B2-42CF166829E0}"/>
              </a:ext>
            </a:extLst>
          </p:cNvPr>
          <p:cNvSpPr>
            <a:spLocks noGrp="1"/>
          </p:cNvSpPr>
          <p:nvPr>
            <p:ph idx="1"/>
          </p:nvPr>
        </p:nvSpPr>
        <p:spPr/>
        <p:txBody>
          <a:bodyPr/>
          <a:lstStyle/>
          <a:p>
            <a:endParaRPr lang="en-CA"/>
          </a:p>
        </p:txBody>
      </p:sp>
      <p:pic>
        <p:nvPicPr>
          <p:cNvPr id="3074" name="Picture 2" descr="A pile of colorful Lego pieces Stock Photo - Alamy">
            <a:extLst>
              <a:ext uri="{FF2B5EF4-FFF2-40B4-BE49-F238E27FC236}">
                <a16:creationId xmlns:a16="http://schemas.microsoft.com/office/drawing/2014/main" id="{97E53DD4-85D9-418C-BA65-AB421DBD536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4445"/>
          <a:stretch/>
        </p:blipFill>
        <p:spPr bwMode="auto">
          <a:xfrm>
            <a:off x="1647825" y="685800"/>
            <a:ext cx="9324975"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610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A31C-344B-4D57-8444-AED5F931BB7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17937D8-CDEB-4D54-B35A-51DBC686AABF}"/>
              </a:ext>
            </a:extLst>
          </p:cNvPr>
          <p:cNvSpPr>
            <a:spLocks noGrp="1"/>
          </p:cNvSpPr>
          <p:nvPr>
            <p:ph idx="1"/>
          </p:nvPr>
        </p:nvSpPr>
        <p:spPr/>
        <p:txBody>
          <a:bodyPr/>
          <a:lstStyle/>
          <a:p>
            <a:endParaRPr lang="en-CA"/>
          </a:p>
        </p:txBody>
      </p:sp>
      <p:pic>
        <p:nvPicPr>
          <p:cNvPr id="1026" name="Picture 2" descr="Is LEGO the Perfect Design System?? | by Jason Cyr | Medium">
            <a:extLst>
              <a:ext uri="{FF2B5EF4-FFF2-40B4-BE49-F238E27FC236}">
                <a16:creationId xmlns:a16="http://schemas.microsoft.com/office/drawing/2014/main" id="{3884DA7D-8AE8-4AD6-834F-0387321FFD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963" y="1062038"/>
            <a:ext cx="6696075" cy="473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81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0D66-08A4-4AE7-AEA4-74A3C39DBD7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ED75C68-5A75-47B6-9849-187096F6A0D0}"/>
              </a:ext>
            </a:extLst>
          </p:cNvPr>
          <p:cNvSpPr>
            <a:spLocks noGrp="1"/>
          </p:cNvSpPr>
          <p:nvPr>
            <p:ph idx="1"/>
          </p:nvPr>
        </p:nvSpPr>
        <p:spPr/>
        <p:txBody>
          <a:bodyPr/>
          <a:lstStyle/>
          <a:p>
            <a:endParaRPr lang="en-CA"/>
          </a:p>
        </p:txBody>
      </p:sp>
      <p:pic>
        <p:nvPicPr>
          <p:cNvPr id="2052" name="Picture 4" descr="Classifying LEGO Free Printable Diagrams -">
            <a:extLst>
              <a:ext uri="{FF2B5EF4-FFF2-40B4-BE49-F238E27FC236}">
                <a16:creationId xmlns:a16="http://schemas.microsoft.com/office/drawing/2014/main" id="{EEF446DF-A3E4-40B3-8DEF-B8B33DF505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7890" y="436822"/>
            <a:ext cx="8652510" cy="5735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7114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80E430-B78A-4AB6-BFCA-10AA83E5FD52}"/>
              </a:ext>
            </a:extLst>
          </p:cNvPr>
          <p:cNvSpPr>
            <a:spLocks noGrp="1"/>
          </p:cNvSpPr>
          <p:nvPr>
            <p:ph type="ctrTitle"/>
          </p:nvPr>
        </p:nvSpPr>
        <p:spPr/>
        <p:txBody>
          <a:bodyPr/>
          <a:lstStyle/>
          <a:p>
            <a:r>
              <a:rPr lang="en-US" dirty="0"/>
              <a:t>Thinking task</a:t>
            </a:r>
            <a:endParaRPr lang="en-CA" dirty="0"/>
          </a:p>
        </p:txBody>
      </p:sp>
      <p:sp>
        <p:nvSpPr>
          <p:cNvPr id="5" name="Subtitle 4">
            <a:extLst>
              <a:ext uri="{FF2B5EF4-FFF2-40B4-BE49-F238E27FC236}">
                <a16:creationId xmlns:a16="http://schemas.microsoft.com/office/drawing/2014/main" id="{CB72E579-BBD0-4BAF-839C-369777233795}"/>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111548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83F6-1466-46D3-AF81-C4659C483201}"/>
              </a:ext>
            </a:extLst>
          </p:cNvPr>
          <p:cNvSpPr>
            <a:spLocks noGrp="1"/>
          </p:cNvSpPr>
          <p:nvPr>
            <p:ph type="title"/>
          </p:nvPr>
        </p:nvSpPr>
        <p:spPr/>
        <p:txBody>
          <a:bodyPr/>
          <a:lstStyle/>
          <a:p>
            <a:r>
              <a:rPr lang="en-US" dirty="0"/>
              <a:t>How could you organize the following</a:t>
            </a:r>
            <a:endParaRPr lang="en-CA" dirty="0"/>
          </a:p>
        </p:txBody>
      </p:sp>
      <p:sp>
        <p:nvSpPr>
          <p:cNvPr id="3" name="Content Placeholder 2">
            <a:extLst>
              <a:ext uri="{FF2B5EF4-FFF2-40B4-BE49-F238E27FC236}">
                <a16:creationId xmlns:a16="http://schemas.microsoft.com/office/drawing/2014/main" id="{8406C833-951E-4BB0-ABBC-B220A8B277EE}"/>
              </a:ext>
            </a:extLst>
          </p:cNvPr>
          <p:cNvSpPr>
            <a:spLocks noGrp="1"/>
          </p:cNvSpPr>
          <p:nvPr>
            <p:ph idx="1"/>
          </p:nvPr>
        </p:nvSpPr>
        <p:spPr/>
        <p:txBody>
          <a:bodyPr/>
          <a:lstStyle/>
          <a:p>
            <a:endParaRPr lang="en-CA"/>
          </a:p>
        </p:txBody>
      </p:sp>
      <p:pic>
        <p:nvPicPr>
          <p:cNvPr id="4098" name="Picture 2" descr="Q: Does how you deal cards affect how random they are? | Ask a  Mathematician / Ask a Physicist">
            <a:extLst>
              <a:ext uri="{FF2B5EF4-FFF2-40B4-BE49-F238E27FC236}">
                <a16:creationId xmlns:a16="http://schemas.microsoft.com/office/drawing/2014/main" id="{82855092-004D-4598-B594-E2C7FFF1B4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080" y="2577464"/>
            <a:ext cx="10377942" cy="3289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584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Solved: Here Is A Table Showing All 52 Cards In A Standard... | Chegg.com">
            <a:extLst>
              <a:ext uri="{FF2B5EF4-FFF2-40B4-BE49-F238E27FC236}">
                <a16:creationId xmlns:a16="http://schemas.microsoft.com/office/drawing/2014/main" id="{8BAB7F57-CB58-4E2F-A4F7-A43120E0A0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560" y="1173480"/>
            <a:ext cx="10957187" cy="452628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22C3DAD-FDDA-4FDE-834F-3D26A63C63B8}"/>
              </a:ext>
            </a:extLst>
          </p:cNvPr>
          <p:cNvSpPr/>
          <p:nvPr/>
        </p:nvSpPr>
        <p:spPr>
          <a:xfrm>
            <a:off x="944880" y="853440"/>
            <a:ext cx="11247120" cy="5059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61853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08491310"/>
              </p:ext>
            </p:extLst>
          </p:nvPr>
        </p:nvGraphicFramePr>
        <p:xfrm>
          <a:off x="2395538" y="2348881"/>
          <a:ext cx="7408862" cy="37772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GB" dirty="0"/>
              <a:t>Objectives of Qualitative Analysis</a:t>
            </a:r>
          </a:p>
        </p:txBody>
      </p:sp>
    </p:spTree>
    <p:extLst>
      <p:ext uri="{BB962C8B-B14F-4D97-AF65-F5344CB8AC3E}">
        <p14:creationId xmlns:p14="http://schemas.microsoft.com/office/powerpoint/2010/main" val="165943365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177</TotalTime>
  <Words>599</Words>
  <Application>Microsoft Office PowerPoint</Application>
  <PresentationFormat>Widescreen</PresentationFormat>
  <Paragraphs>64</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Franklin Gothic Book</vt:lpstr>
      <vt:lpstr>Crop</vt:lpstr>
      <vt:lpstr>Data Analysis</vt:lpstr>
      <vt:lpstr>PowerPoint Presentation</vt:lpstr>
      <vt:lpstr>PowerPoint Presentation</vt:lpstr>
      <vt:lpstr>PowerPoint Presentation</vt:lpstr>
      <vt:lpstr>PowerPoint Presentation</vt:lpstr>
      <vt:lpstr>Thinking task</vt:lpstr>
      <vt:lpstr>How could you organize the following</vt:lpstr>
      <vt:lpstr>PowerPoint Presentation</vt:lpstr>
      <vt:lpstr>Objectives of Qualitative Analysis</vt:lpstr>
      <vt:lpstr>What is coding? </vt:lpstr>
      <vt:lpstr>PowerPoint Presentation</vt:lpstr>
      <vt:lpstr>The Coding Process</vt:lpstr>
      <vt:lpstr>PowerPoint Presentation</vt:lpstr>
      <vt:lpstr>Saldaña, 2013: 12</vt:lpstr>
      <vt:lpstr>Data-driven vs. Theory-driven</vt:lpstr>
      <vt:lpstr>Data Immersion Phase</vt:lpstr>
      <vt:lpstr>Coding Cycles ( Tracy, 2013)</vt:lpstr>
      <vt:lpstr>PowerPoint Presentation</vt:lpstr>
      <vt:lpstr>1st cycle coding</vt:lpstr>
      <vt:lpstr>Methods of Coding</vt:lpstr>
      <vt:lpstr>Appendices</vt:lpstr>
      <vt:lpstr>First cycle coding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dc:title>
  <dc:creator>Whitehead, George E.K. (Prof.)</dc:creator>
  <cp:lastModifiedBy>Reviewer</cp:lastModifiedBy>
  <cp:revision>27</cp:revision>
  <dcterms:created xsi:type="dcterms:W3CDTF">2017-08-24T00:48:05Z</dcterms:created>
  <dcterms:modified xsi:type="dcterms:W3CDTF">2020-12-03T10:47:24Z</dcterms:modified>
</cp:coreProperties>
</file>