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261" r:id="rId3"/>
    <p:sldId id="265" r:id="rId4"/>
    <p:sldId id="257" r:id="rId5"/>
    <p:sldId id="258" r:id="rId6"/>
    <p:sldId id="263" r:id="rId7"/>
    <p:sldId id="262" r:id="rId8"/>
    <p:sldId id="278" r:id="rId9"/>
    <p:sldId id="259" r:id="rId10"/>
    <p:sldId id="277" r:id="rId11"/>
    <p:sldId id="260" r:id="rId12"/>
    <p:sldId id="266" r:id="rId13"/>
    <p:sldId id="267" r:id="rId14"/>
    <p:sldId id="270" r:id="rId15"/>
    <p:sldId id="274" r:id="rId16"/>
    <p:sldId id="275" r:id="rId17"/>
    <p:sldId id="272" r:id="rId18"/>
  </p:sldIdLst>
  <p:sldSz cx="12188825"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howGuides="1">
      <p:cViewPr varScale="1">
        <p:scale>
          <a:sx n="114" d="100"/>
          <a:sy n="114" d="100"/>
        </p:scale>
        <p:origin x="186" y="102"/>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BDB7646E-8811-423A-9C42-2CBFADA00A96}" type="datetimeFigureOut">
              <a:rPr lang="en-US" smtClean="0"/>
              <a:t>10/26/2023</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solidFill>
                  <a:schemeClr val="tx1"/>
                </a:solidFill>
              </a:defRPr>
            </a:lvl1pPr>
          </a:lstStyle>
          <a:p>
            <a:fld id="{D677E230-58DD-43ED-96A1-552DDAB53532}" type="datetimeFigureOut">
              <a:rPr lang="en-US" smtClean="0"/>
              <a:pPr/>
              <a:t>10/26/2023</a:t>
            </a:fld>
            <a:endParaRPr lang="en-US"/>
          </a:p>
        </p:txBody>
      </p:sp>
      <p:sp>
        <p:nvSpPr>
          <p:cNvPr id="4" name="Slide Image Placeholder 3"/>
          <p:cNvSpPr>
            <a:spLocks noGrp="1" noRot="1" noChangeAspect="1"/>
          </p:cNvSpPr>
          <p:nvPr>
            <p:ph type="sldImg" idx="2"/>
          </p:nvPr>
        </p:nvSpPr>
        <p:spPr>
          <a:xfrm>
            <a:off x="423863" y="698500"/>
            <a:ext cx="6205537"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4630" y="1788454"/>
            <a:ext cx="8359052" cy="2098226"/>
          </a:xfrm>
        </p:spPr>
        <p:txBody>
          <a:bodyPr anchor="b">
            <a:noAutofit/>
          </a:bodyPr>
          <a:lstStyle>
            <a:lvl1pPr algn="ctr">
              <a:defRPr sz="7198"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209" y="3956280"/>
            <a:ext cx="6829894" cy="1086237"/>
          </a:xfrm>
        </p:spPr>
        <p:txBody>
          <a:bodyPr>
            <a:normAutofit/>
          </a:bodyPr>
          <a:lstStyle>
            <a:lvl1pPr marL="0" indent="0" algn="ctr">
              <a:lnSpc>
                <a:spcPct val="112000"/>
              </a:lnSpc>
              <a:spcBef>
                <a:spcPts val="0"/>
              </a:spcBef>
              <a:spcAft>
                <a:spcPts val="0"/>
              </a:spcAft>
              <a:buNone/>
              <a:defRPr sz="22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662" y="6453386"/>
            <a:ext cx="1607525" cy="404614"/>
          </a:xfrm>
        </p:spPr>
        <p:txBody>
          <a:bodyPr/>
          <a:lstStyle>
            <a:lvl1pPr>
              <a:defRPr baseline="0">
                <a:solidFill>
                  <a:schemeClr val="tx2"/>
                </a:solidFill>
              </a:defRPr>
            </a:lvl1pPr>
          </a:lstStyle>
          <a:p>
            <a:fld id="{C2C6F8EA-316C-41DE-B9A4-EDCC3A85ED9A}" type="datetimeFigureOut">
              <a:rPr lang="en-US" smtClean="0"/>
              <a:pPr/>
              <a:t>10/26/2023</a:t>
            </a:fld>
            <a:endParaRPr lang="en-US" dirty="0"/>
          </a:p>
        </p:txBody>
      </p:sp>
      <p:sp>
        <p:nvSpPr>
          <p:cNvPr id="5" name="Footer Placeholder 4"/>
          <p:cNvSpPr>
            <a:spLocks noGrp="1"/>
          </p:cNvSpPr>
          <p:nvPr>
            <p:ph type="ftr" sz="quarter" idx="11"/>
          </p:nvPr>
        </p:nvSpPr>
        <p:spPr>
          <a:xfrm>
            <a:off x="2583382" y="6453386"/>
            <a:ext cx="7021548" cy="404614"/>
          </a:xfrm>
        </p:spPr>
        <p:txBody>
          <a:bodyPr/>
          <a:lstStyle>
            <a:lvl1pPr algn="ct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9828123" y="6453386"/>
            <a:ext cx="1595876" cy="404614"/>
          </a:xfrm>
        </p:spPr>
        <p:txBody>
          <a:bodyPr/>
          <a:lstStyle>
            <a:lvl1pPr>
              <a:defRPr baseline="0">
                <a:solidFill>
                  <a:schemeClr val="tx2"/>
                </a:solidFill>
              </a:defRPr>
            </a:lvl1pPr>
          </a:lstStyle>
          <a:p>
            <a:fld id="{7DC1BBB0-96F0-4077-A278-0F3FB5C104D3}" type="slidenum">
              <a:rPr lang="en-US" smtClean="0"/>
              <a:pPr/>
              <a:t>‹#›</a:t>
            </a:fld>
            <a:endParaRPr lang="en-US"/>
          </a:p>
        </p:txBody>
      </p:sp>
      <p:grpSp>
        <p:nvGrpSpPr>
          <p:cNvPr id="7" name="Group 6"/>
          <p:cNvGrpSpPr/>
          <p:nvPr/>
        </p:nvGrpSpPr>
        <p:grpSpPr>
          <a:xfrm>
            <a:off x="752663" y="744470"/>
            <a:ext cx="1067133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213083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243" y="2295526"/>
            <a:ext cx="95987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6F8EA-316C-41DE-B9A4-EDCC3A85ED9A}" type="datetimeFigureOut">
              <a:rPr lang="en-US" smtClean="0"/>
              <a:t>10/26/2023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06132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4062" y="624156"/>
            <a:ext cx="1565358"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243" y="624156"/>
            <a:ext cx="817751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6F8EA-316C-41DE-B9A4-EDCC3A85ED9A}" type="datetimeFigureOut">
              <a:rPr lang="en-US" smtClean="0"/>
              <a:t>10/26/2023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01957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6F8EA-316C-41DE-B9A4-EDCC3A85ED9A}" type="datetimeFigureOut">
              <a:rPr lang="en-US" smtClean="0"/>
              <a:t>10/26/2023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901277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4826" y="1301361"/>
            <a:ext cx="9610468" cy="2852737"/>
          </a:xfrm>
        </p:spPr>
        <p:txBody>
          <a:bodyPr anchor="b">
            <a:normAutofit/>
          </a:bodyPr>
          <a:lstStyle>
            <a:lvl1pPr algn="r">
              <a:defRPr sz="7198"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4826" y="4216328"/>
            <a:ext cx="9610468" cy="1143324"/>
          </a:xfrm>
        </p:spPr>
        <p:txBody>
          <a:bodyPr/>
          <a:lstStyle>
            <a:lvl1pPr marL="0" indent="0" algn="r">
              <a:lnSpc>
                <a:spcPct val="112000"/>
              </a:lnSpc>
              <a:spcBef>
                <a:spcPts val="0"/>
              </a:spcBef>
              <a:spcAft>
                <a:spcPts val="0"/>
              </a:spcAft>
              <a:buNone/>
              <a:defRPr sz="2399">
                <a:solidFill>
                  <a:schemeClr val="tx2"/>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716" y="6453386"/>
            <a:ext cx="1621986" cy="404614"/>
          </a:xfrm>
        </p:spPr>
        <p:txBody>
          <a:bodyPr/>
          <a:lstStyle>
            <a:lvl1pPr>
              <a:defRPr>
                <a:solidFill>
                  <a:schemeClr val="tx2"/>
                </a:solidFill>
              </a:defRPr>
            </a:lvl1pPr>
          </a:lstStyle>
          <a:p>
            <a:fld id="{C2C6F8EA-316C-41DE-B9A4-EDCC3A85ED9A}" type="datetimeFigureOut">
              <a:rPr lang="en-US" smtClean="0"/>
              <a:pPr/>
              <a:t>10/26/2023</a:t>
            </a:fld>
            <a:endParaRPr lang="en-US" dirty="0"/>
          </a:p>
        </p:txBody>
      </p:sp>
      <p:sp>
        <p:nvSpPr>
          <p:cNvPr id="5" name="Footer Placeholder 4"/>
          <p:cNvSpPr>
            <a:spLocks noGrp="1"/>
          </p:cNvSpPr>
          <p:nvPr>
            <p:ph type="ftr" sz="quarter" idx="11"/>
          </p:nvPr>
        </p:nvSpPr>
        <p:spPr>
          <a:xfrm>
            <a:off x="2583639" y="6453386"/>
            <a:ext cx="7021548" cy="404614"/>
          </a:xfrm>
        </p:spPr>
        <p:txBody>
          <a:bodyPr/>
          <a:lstStyle>
            <a:lvl1pPr algn="ctr">
              <a:defRPr>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9828123" y="6453386"/>
            <a:ext cx="1595876" cy="404614"/>
          </a:xfrm>
        </p:spPr>
        <p:txBody>
          <a:bodyPr/>
          <a:lstStyle>
            <a:lvl1pPr>
              <a:defRPr>
                <a:solidFill>
                  <a:schemeClr val="tx2"/>
                </a:solidFill>
              </a:defRPr>
            </a:lvl1pPr>
          </a:lstStyle>
          <a:p>
            <a:fld id="{7DC1BBB0-96F0-4077-A278-0F3FB5C104D3}" type="slidenum">
              <a:rPr lang="en-US" smtClean="0"/>
              <a:pPr/>
              <a:t>‹#›</a:t>
            </a:fld>
            <a:endParaRPr lang="en-US"/>
          </a:p>
        </p:txBody>
      </p:sp>
      <p:sp>
        <p:nvSpPr>
          <p:cNvPr id="7" name="Freeform 6" title="Crop Mark"/>
          <p:cNvSpPr/>
          <p:nvPr/>
        </p:nvSpPr>
        <p:spPr bwMode="auto">
          <a:xfrm>
            <a:off x="8149840" y="1685652"/>
            <a:ext cx="32741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154897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243" y="2286000"/>
            <a:ext cx="4446628"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3704" y="2286000"/>
            <a:ext cx="4446628"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C6F8EA-316C-41DE-B9A4-EDCC3A85ED9A}" type="datetimeFigureOut">
              <a:rPr lang="en-US" smtClean="0"/>
              <a:t>10/26/2023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4101034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243" y="685800"/>
            <a:ext cx="95987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243" y="2340864"/>
            <a:ext cx="4442827" cy="823912"/>
          </a:xfrm>
        </p:spPr>
        <p:txBody>
          <a:bodyPr anchor="b">
            <a:noAutofit/>
          </a:bodyPr>
          <a:lstStyle>
            <a:lvl1pPr marL="0" indent="0">
              <a:lnSpc>
                <a:spcPct val="84000"/>
              </a:lnSpc>
              <a:spcBef>
                <a:spcPts val="0"/>
              </a:spcBef>
              <a:spcAft>
                <a:spcPts val="0"/>
              </a:spcAft>
              <a:buNone/>
              <a:defRPr sz="2999" b="0"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1371243" y="3305208"/>
            <a:ext cx="4442827"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315" y="2340864"/>
            <a:ext cx="4442827" cy="823912"/>
          </a:xfrm>
        </p:spPr>
        <p:txBody>
          <a:bodyPr anchor="b">
            <a:noAutofit/>
          </a:bodyPr>
          <a:lstStyle>
            <a:lvl1pPr marL="0" indent="0">
              <a:lnSpc>
                <a:spcPct val="84000"/>
              </a:lnSpc>
              <a:spcBef>
                <a:spcPts val="0"/>
              </a:spcBef>
              <a:spcAft>
                <a:spcPts val="0"/>
              </a:spcAft>
              <a:buNone/>
              <a:defRPr sz="2999" b="0"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523315" y="3305208"/>
            <a:ext cx="4442827"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C6F8EA-316C-41DE-B9A4-EDCC3A85ED9A}" type="datetimeFigureOut">
              <a:rPr lang="en-US" smtClean="0"/>
              <a:t>10/26/2023</a:t>
            </a:fld>
            <a:endParaRPr lang="en-US"/>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56670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C6F8EA-316C-41DE-B9A4-EDCC3A85ED9A}" type="datetimeFigureOut">
              <a:rPr lang="en-US" smtClean="0"/>
              <a:t>10/26/2023</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3860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6F8EA-316C-41DE-B9A4-EDCC3A85ED9A}" type="datetimeFigureOut">
              <a:rPr lang="en-US" smtClean="0"/>
              <a:t>10/26/2023</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7DC1BBB0-96F0-4077-A278-0F3FB5C104D3}" type="slidenum">
              <a:rPr lang="en-US" smtClean="0"/>
              <a:pPr/>
              <a:t>‹#›</a:t>
            </a:fld>
            <a:endParaRPr lang="en-US"/>
          </a:p>
        </p:txBody>
      </p:sp>
    </p:spTree>
    <p:extLst>
      <p:ext uri="{BB962C8B-B14F-4D97-AF65-F5344CB8AC3E}">
        <p14:creationId xmlns:p14="http://schemas.microsoft.com/office/powerpoint/2010/main" val="3775421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213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711" y="685800"/>
            <a:ext cx="3854716" cy="2157884"/>
          </a:xfrm>
        </p:spPr>
        <p:txBody>
          <a:bodyPr anchor="t">
            <a:noAutofit/>
          </a:bodyPr>
          <a:lstStyle>
            <a:lvl1pPr>
              <a:lnSpc>
                <a:spcPct val="84000"/>
              </a:lnSpc>
              <a:defRPr sz="4799"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4391" y="685801"/>
            <a:ext cx="5210723" cy="5175250"/>
          </a:xfrm>
        </p:spPr>
        <p:txBody>
          <a:bodyPr/>
          <a:lstStyle>
            <a:lvl1pPr>
              <a:defRPr sz="1999"/>
            </a:lvl1pPr>
            <a:lvl2pPr>
              <a:defRPr sz="1999"/>
            </a:lvl2pPr>
            <a:lvl3pPr>
              <a:defRPr sz="1799"/>
            </a:lvl3pPr>
            <a:lvl4pPr>
              <a:defRPr sz="1799"/>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711" y="2856344"/>
            <a:ext cx="3854716" cy="3011056"/>
          </a:xfrm>
        </p:spPr>
        <p:txBody>
          <a:bodyPr/>
          <a:lstStyle>
            <a:lvl1pPr marL="0" indent="0">
              <a:lnSpc>
                <a:spcPct val="113000"/>
              </a:lnSpc>
              <a:spcBef>
                <a:spcPts val="0"/>
              </a:spcBef>
              <a:spcAft>
                <a:spcPts val="1500"/>
              </a:spcAft>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723712" y="6453386"/>
            <a:ext cx="1204258" cy="404614"/>
          </a:xfrm>
        </p:spPr>
        <p:txBody>
          <a:bodyPr/>
          <a:lstStyle>
            <a:lvl1pPr>
              <a:defRPr>
                <a:solidFill>
                  <a:schemeClr val="tx2"/>
                </a:solidFill>
              </a:defRPr>
            </a:lvl1pPr>
          </a:lstStyle>
          <a:p>
            <a:fld id="{C2C6F8EA-316C-41DE-B9A4-EDCC3A85ED9A}" type="datetimeFigureOut">
              <a:rPr lang="en-US" smtClean="0"/>
              <a:t>10/26/2023</a:t>
            </a:fld>
            <a:endParaRPr lang="en-US"/>
          </a:p>
        </p:txBody>
      </p:sp>
      <p:sp>
        <p:nvSpPr>
          <p:cNvPr id="6" name="Footer Placeholder 5"/>
          <p:cNvSpPr>
            <a:spLocks noGrp="1"/>
          </p:cNvSpPr>
          <p:nvPr>
            <p:ph type="ftr" sz="quarter" idx="11"/>
          </p:nvPr>
        </p:nvSpPr>
        <p:spPr>
          <a:xfrm>
            <a:off x="2205371" y="6453386"/>
            <a:ext cx="2373057" cy="404614"/>
          </a:xfrm>
        </p:spPr>
        <p:txBody>
          <a:bodyPr/>
          <a:lstStyle>
            <a:lvl1pPr>
              <a:defRPr>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a:xfrm>
            <a:off x="9880566" y="6453386"/>
            <a:ext cx="1595876" cy="404614"/>
          </a:xfrm>
        </p:spPr>
        <p:txBody>
          <a:bodyPr/>
          <a:lstStyle>
            <a:lvl1pPr>
              <a:defRPr>
                <a:solidFill>
                  <a:schemeClr val="tx2"/>
                </a:solidFill>
              </a:defRPr>
            </a:lvl1pPr>
          </a:lstStyle>
          <a:p>
            <a:fld id="{7DC1BBB0-96F0-4077-A278-0F3FB5C104D3}" type="slidenum">
              <a:rPr lang="en-US" smtClean="0"/>
              <a:t>‹#›</a:t>
            </a:fld>
            <a:endParaRPr lang="en-US"/>
          </a:p>
        </p:txBody>
      </p:sp>
      <p:sp>
        <p:nvSpPr>
          <p:cNvPr id="9" name="Rectangle 8" title="Divider Bar"/>
          <p:cNvSpPr/>
          <p:nvPr/>
        </p:nvSpPr>
        <p:spPr>
          <a:xfrm>
            <a:off x="5302139"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170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213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711" y="685800"/>
            <a:ext cx="3854716" cy="2157884"/>
          </a:xfrm>
        </p:spPr>
        <p:txBody>
          <a:bodyPr anchor="t">
            <a:normAutofit/>
          </a:bodyPr>
          <a:lstStyle>
            <a:lvl1pPr>
              <a:lnSpc>
                <a:spcPct val="84000"/>
              </a:lnSpc>
              <a:defRPr sz="4799"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0679" y="1"/>
            <a:ext cx="6658146" cy="6857999"/>
          </a:xfrm>
        </p:spPr>
        <p:txBody>
          <a:bodyPr anchor="t">
            <a:normAutofit/>
          </a:bodyPr>
          <a:lstStyle>
            <a:lvl1pPr marL="0" indent="0">
              <a:buNone/>
              <a:defRPr sz="1999"/>
            </a:lvl1pPr>
            <a:lvl2pPr marL="457063" indent="0">
              <a:buNone/>
              <a:defRPr sz="1999"/>
            </a:lvl2pPr>
            <a:lvl3pPr marL="914126" indent="0">
              <a:buNone/>
              <a:defRPr sz="19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723711" y="2855968"/>
            <a:ext cx="3854716" cy="3011432"/>
          </a:xfrm>
        </p:spPr>
        <p:txBody>
          <a:bodyPr/>
          <a:lstStyle>
            <a:lvl1pPr marL="0" indent="0">
              <a:lnSpc>
                <a:spcPct val="113000"/>
              </a:lnSpc>
              <a:spcBef>
                <a:spcPts val="0"/>
              </a:spcBef>
              <a:spcAft>
                <a:spcPts val="1500"/>
              </a:spcAft>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723712" y="6453386"/>
            <a:ext cx="1204258" cy="404614"/>
          </a:xfrm>
        </p:spPr>
        <p:txBody>
          <a:bodyPr/>
          <a:lstStyle>
            <a:lvl1pPr>
              <a:defRPr>
                <a:solidFill>
                  <a:schemeClr val="tx2"/>
                </a:solidFill>
              </a:defRPr>
            </a:lvl1pPr>
          </a:lstStyle>
          <a:p>
            <a:fld id="{C2C6F8EA-316C-41DE-B9A4-EDCC3A85ED9A}" type="datetimeFigureOut">
              <a:rPr lang="en-US" smtClean="0"/>
              <a:pPr/>
              <a:t>10/26/2023</a:t>
            </a:fld>
            <a:endParaRPr lang="en-US" dirty="0"/>
          </a:p>
        </p:txBody>
      </p:sp>
      <p:sp>
        <p:nvSpPr>
          <p:cNvPr id="6" name="Footer Placeholder 5"/>
          <p:cNvSpPr>
            <a:spLocks noGrp="1"/>
          </p:cNvSpPr>
          <p:nvPr>
            <p:ph type="ftr" sz="quarter" idx="11"/>
          </p:nvPr>
        </p:nvSpPr>
        <p:spPr>
          <a:xfrm>
            <a:off x="2205371" y="6453386"/>
            <a:ext cx="2373057" cy="404614"/>
          </a:xfrm>
        </p:spPr>
        <p:txBody>
          <a:bodyPr/>
          <a:lstStyle>
            <a:lvl1pPr>
              <a:defRPr>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a:xfrm>
            <a:off x="9880566" y="6453386"/>
            <a:ext cx="1595876" cy="404614"/>
          </a:xfrm>
        </p:spPr>
        <p:txBody>
          <a:bodyPr/>
          <a:lstStyle>
            <a:lvl1pPr>
              <a:defRPr>
                <a:solidFill>
                  <a:schemeClr val="tx2"/>
                </a:solidFill>
              </a:defRPr>
            </a:lvl1pPr>
          </a:lstStyle>
          <a:p>
            <a:fld id="{7DC1BBB0-96F0-4077-A278-0F3FB5C104D3}" type="slidenum">
              <a:rPr lang="en-US" smtClean="0"/>
              <a:pPr/>
              <a:t>‹#›</a:t>
            </a:fld>
            <a:endParaRPr lang="en-US"/>
          </a:p>
        </p:txBody>
      </p:sp>
      <p:sp>
        <p:nvSpPr>
          <p:cNvPr id="9" name="Rectangle 8" title="Divider Bar"/>
          <p:cNvSpPr/>
          <p:nvPr/>
        </p:nvSpPr>
        <p:spPr>
          <a:xfrm>
            <a:off x="5302139"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422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243" y="685800"/>
            <a:ext cx="95987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243" y="2286000"/>
            <a:ext cx="95987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288" y="6453386"/>
            <a:ext cx="1204258" cy="404614"/>
          </a:xfrm>
          <a:prstGeom prst="rect">
            <a:avLst/>
          </a:prstGeom>
        </p:spPr>
        <p:txBody>
          <a:bodyPr vert="horz" lIns="91440" tIns="45720" rIns="91440" bIns="45720" rtlCol="0" anchor="ctr"/>
          <a:lstStyle>
            <a:lvl1pPr algn="l">
              <a:defRPr sz="1200" baseline="0">
                <a:solidFill>
                  <a:schemeClr val="tx2"/>
                </a:solidFill>
              </a:defRPr>
            </a:lvl1pPr>
          </a:lstStyle>
          <a:p>
            <a:fld id="{C2C6F8EA-316C-41DE-B9A4-EDCC3A85ED9A}" type="datetimeFigureOut">
              <a:rPr lang="en-US" smtClean="0"/>
              <a:pPr/>
              <a:t>10/26/2023</a:t>
            </a:fld>
            <a:endParaRPr lang="en-US" dirty="0"/>
          </a:p>
        </p:txBody>
      </p:sp>
      <p:sp>
        <p:nvSpPr>
          <p:cNvPr id="5" name="Footer Placeholder 4"/>
          <p:cNvSpPr>
            <a:spLocks noGrp="1"/>
          </p:cNvSpPr>
          <p:nvPr>
            <p:ph type="ftr" sz="quarter" idx="3"/>
          </p:nvPr>
        </p:nvSpPr>
        <p:spPr>
          <a:xfrm>
            <a:off x="2892811" y="6453386"/>
            <a:ext cx="6279194"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4"/>
          </p:nvPr>
        </p:nvSpPr>
        <p:spPr>
          <a:xfrm>
            <a:off x="9470269" y="6453386"/>
            <a:ext cx="1595876" cy="404614"/>
          </a:xfrm>
          <a:prstGeom prst="rect">
            <a:avLst/>
          </a:prstGeom>
        </p:spPr>
        <p:txBody>
          <a:bodyPr vert="horz" lIns="91440" tIns="45720" rIns="91440" bIns="45720" rtlCol="0" anchor="ctr"/>
          <a:lstStyle>
            <a:lvl1pPr algn="r">
              <a:defRPr sz="1200" baseline="0">
                <a:solidFill>
                  <a:schemeClr val="tx2"/>
                </a:solidFill>
              </a:defRPr>
            </a:lvl1pPr>
          </a:lstStyle>
          <a:p>
            <a:fld id="{7DC1BBB0-96F0-4077-A278-0F3FB5C104D3}" type="slidenum">
              <a:rPr lang="en-US" smtClean="0"/>
              <a:pPr/>
              <a:t>‹#›</a:t>
            </a:fld>
            <a:endParaRPr lang="en-US"/>
          </a:p>
        </p:txBody>
      </p:sp>
      <p:sp>
        <p:nvSpPr>
          <p:cNvPr id="9" name="Rectangle 8" title="Side bar"/>
          <p:cNvSpPr/>
          <p:nvPr/>
        </p:nvSpPr>
        <p:spPr>
          <a:xfrm>
            <a:off x="477971"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5284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89000"/>
        </a:lnSpc>
        <a:spcBef>
          <a:spcPct val="0"/>
        </a:spcBef>
        <a:buNone/>
        <a:defRPr sz="4399" kern="1200" baseline="0">
          <a:solidFill>
            <a:schemeClr val="tx2"/>
          </a:solidFill>
          <a:latin typeface="+mj-lt"/>
          <a:ea typeface="+mj-ea"/>
          <a:cs typeface="+mj-cs"/>
        </a:defRPr>
      </a:lvl1pPr>
    </p:titleStyle>
    <p:bodyStyle>
      <a:lvl1pPr marL="383933" indent="-383933" algn="l" defTabSz="914126" rtl="0" eaLnBrk="1" latinLnBrk="0" hangingPunct="1">
        <a:lnSpc>
          <a:spcPct val="94000"/>
        </a:lnSpc>
        <a:spcBef>
          <a:spcPts val="1000"/>
        </a:spcBef>
        <a:spcAft>
          <a:spcPts val="200"/>
        </a:spcAft>
        <a:buFont typeface="Franklin Gothic Book" panose="020B0503020102020204" pitchFamily="34" charset="0"/>
        <a:buChar char="■"/>
        <a:defRPr sz="1999" kern="1200" baseline="0">
          <a:solidFill>
            <a:schemeClr val="tx2"/>
          </a:solidFill>
          <a:latin typeface="+mn-lt"/>
          <a:ea typeface="+mn-ea"/>
          <a:cs typeface="+mn-cs"/>
        </a:defRPr>
      </a:lvl1pPr>
      <a:lvl2pPr marL="914126" indent="-383933" algn="l" defTabSz="914126" rtl="0" eaLnBrk="1" latinLnBrk="0" hangingPunct="1">
        <a:lnSpc>
          <a:spcPct val="94000"/>
        </a:lnSpc>
        <a:spcBef>
          <a:spcPts val="500"/>
        </a:spcBef>
        <a:spcAft>
          <a:spcPts val="200"/>
        </a:spcAft>
        <a:buFont typeface="Franklin Gothic Book" panose="020B0503020102020204" pitchFamily="34" charset="0"/>
        <a:buChar char="–"/>
        <a:defRPr sz="1999" i="1" kern="1200" baseline="0">
          <a:solidFill>
            <a:schemeClr val="tx2"/>
          </a:solidFill>
          <a:latin typeface="+mn-lt"/>
          <a:ea typeface="+mn-ea"/>
          <a:cs typeface="+mn-cs"/>
        </a:defRPr>
      </a:lvl2pPr>
      <a:lvl3pPr marL="1371189" indent="-383933" algn="l" defTabSz="914126" rtl="0" eaLnBrk="1" latinLnBrk="0" hangingPunct="1">
        <a:lnSpc>
          <a:spcPct val="94000"/>
        </a:lnSpc>
        <a:spcBef>
          <a:spcPts val="500"/>
        </a:spcBef>
        <a:spcAft>
          <a:spcPts val="200"/>
        </a:spcAft>
        <a:buFont typeface="Franklin Gothic Book" panose="020B0503020102020204" pitchFamily="34" charset="0"/>
        <a:buChar char="■"/>
        <a:defRPr sz="1799" kern="1200" baseline="0">
          <a:solidFill>
            <a:schemeClr val="tx2"/>
          </a:solidFill>
          <a:latin typeface="+mn-lt"/>
          <a:ea typeface="+mn-ea"/>
          <a:cs typeface="+mn-cs"/>
        </a:defRPr>
      </a:lvl3pPr>
      <a:lvl4pPr marL="1828251" indent="-383933" algn="l" defTabSz="914126" rtl="0" eaLnBrk="1" latinLnBrk="0" hangingPunct="1">
        <a:lnSpc>
          <a:spcPct val="94000"/>
        </a:lnSpc>
        <a:spcBef>
          <a:spcPts val="500"/>
        </a:spcBef>
        <a:spcAft>
          <a:spcPts val="200"/>
        </a:spcAft>
        <a:buFont typeface="Franklin Gothic Book" panose="020B0503020102020204" pitchFamily="34" charset="0"/>
        <a:buChar char="–"/>
        <a:defRPr sz="1799" i="1" kern="1200" baseline="0">
          <a:solidFill>
            <a:schemeClr val="tx2"/>
          </a:solidFill>
          <a:latin typeface="+mn-lt"/>
          <a:ea typeface="+mn-ea"/>
          <a:cs typeface="+mn-cs"/>
        </a:defRPr>
      </a:lvl4pPr>
      <a:lvl5pPr marL="2285314" indent="-383933" algn="l" defTabSz="914126"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2377" indent="-383933" algn="l" defTabSz="914126"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199440"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6503"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3566"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guide id="12" orient="horz" pos="2160" userDrawn="1">
          <p15:clr>
            <a:srgbClr val="F26B43"/>
          </p15:clr>
        </p15:guide>
        <p15:guide id="13"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Reflective Discussion</a:t>
            </a:r>
          </a:p>
        </p:txBody>
      </p:sp>
      <p:sp>
        <p:nvSpPr>
          <p:cNvPr id="3" name="Subtitle 2"/>
          <p:cNvSpPr>
            <a:spLocks noGrp="1"/>
          </p:cNvSpPr>
          <p:nvPr>
            <p:ph type="subTitle" idx="1"/>
          </p:nvPr>
        </p:nvSpPr>
        <p:spPr/>
        <p:txBody>
          <a:bodyPr/>
          <a:lstStyle/>
          <a:p>
            <a:r>
              <a:rPr lang="en-US" dirty="0"/>
              <a:t>Critical Incidents</a:t>
            </a:r>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Overcoming Critical Incidents</a:t>
            </a:r>
            <a:endParaRPr lang="ko-KR" altLang="en-US" dirty="0"/>
          </a:p>
        </p:txBody>
      </p:sp>
      <p:sp>
        <p:nvSpPr>
          <p:cNvPr id="3" name="내용 개체 틀 2"/>
          <p:cNvSpPr>
            <a:spLocks noGrp="1"/>
          </p:cNvSpPr>
          <p:nvPr>
            <p:ph idx="1"/>
          </p:nvPr>
        </p:nvSpPr>
        <p:spPr/>
        <p:txBody>
          <a:bodyPr/>
          <a:lstStyle/>
          <a:p>
            <a:endParaRPr lang="en-US" altLang="ko-KR" dirty="0"/>
          </a:p>
          <a:p>
            <a:r>
              <a:rPr lang="en-US" altLang="ko-KR" dirty="0"/>
              <a:t>In your groups discuss what you would do to deal with that incident.</a:t>
            </a:r>
          </a:p>
          <a:p>
            <a:endParaRPr lang="en-US" altLang="ko-KR" dirty="0"/>
          </a:p>
          <a:p>
            <a:r>
              <a:rPr lang="en-US" altLang="ko-KR" dirty="0"/>
              <a:t>How was the incident actually dealt with?</a:t>
            </a:r>
          </a:p>
          <a:p>
            <a:endParaRPr lang="en-US" altLang="ko-KR" dirty="0"/>
          </a:p>
          <a:p>
            <a:r>
              <a:rPr lang="en-US" altLang="ko-KR" dirty="0"/>
              <a:t>Was the issue resolved? Why or why not?</a:t>
            </a:r>
            <a:endParaRPr lang="ko-KR" altLang="en-US" dirty="0"/>
          </a:p>
        </p:txBody>
      </p:sp>
    </p:spTree>
    <p:extLst>
      <p:ext uri="{BB962C8B-B14F-4D97-AF65-F5344CB8AC3E}">
        <p14:creationId xmlns:p14="http://schemas.microsoft.com/office/powerpoint/2010/main" val="131535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a:t>Critical Incidents</a:t>
            </a:r>
            <a:endParaRPr lang="ko-KR" altLang="en-US" dirty="0"/>
          </a:p>
        </p:txBody>
      </p:sp>
      <p:sp>
        <p:nvSpPr>
          <p:cNvPr id="5" name="텍스트 개체 틀 4"/>
          <p:cNvSpPr>
            <a:spLocks noGrp="1"/>
          </p:cNvSpPr>
          <p:nvPr>
            <p:ph type="body" idx="1"/>
          </p:nvPr>
        </p:nvSpPr>
        <p:spPr/>
        <p:txBody>
          <a:bodyPr/>
          <a:lstStyle/>
          <a:p>
            <a:endParaRPr lang="ko-KR" altLang="en-US"/>
          </a:p>
        </p:txBody>
      </p:sp>
    </p:spTree>
    <p:extLst>
      <p:ext uri="{BB962C8B-B14F-4D97-AF65-F5344CB8AC3E}">
        <p14:creationId xmlns:p14="http://schemas.microsoft.com/office/powerpoint/2010/main" val="378474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a:t>Incident 1</a:t>
            </a:r>
            <a:endParaRPr lang="ko-KR" altLang="en-US" dirty="0"/>
          </a:p>
        </p:txBody>
      </p:sp>
      <p:sp>
        <p:nvSpPr>
          <p:cNvPr id="5" name="내용 개체 틀 4"/>
          <p:cNvSpPr>
            <a:spLocks noGrp="1"/>
          </p:cNvSpPr>
          <p:nvPr>
            <p:ph idx="1"/>
          </p:nvPr>
        </p:nvSpPr>
        <p:spPr/>
        <p:txBody>
          <a:bodyPr/>
          <a:lstStyle/>
          <a:p>
            <a:endParaRPr lang="en-US" altLang="ko-KR" dirty="0"/>
          </a:p>
          <a:p>
            <a:endParaRPr lang="en-US" altLang="ko-KR" dirty="0"/>
          </a:p>
          <a:p>
            <a:r>
              <a:rPr lang="en-US" altLang="ko-KR" dirty="0"/>
              <a:t>A student in your class has anger management problems.  When you ask them to participate in class they stare at you angrily. Yesterday you asked them to complete the assignment and they threatened to hit you. </a:t>
            </a:r>
            <a:endParaRPr lang="ko-KR" altLang="en-US" dirty="0"/>
          </a:p>
        </p:txBody>
      </p:sp>
    </p:spTree>
    <p:extLst>
      <p:ext uri="{BB962C8B-B14F-4D97-AF65-F5344CB8AC3E}">
        <p14:creationId xmlns:p14="http://schemas.microsoft.com/office/powerpoint/2010/main" val="389697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a:t>Incident 2</a:t>
            </a:r>
            <a:endParaRPr lang="ko-KR" altLang="en-US" dirty="0"/>
          </a:p>
        </p:txBody>
      </p:sp>
      <p:sp>
        <p:nvSpPr>
          <p:cNvPr id="5" name="내용 개체 틀 4"/>
          <p:cNvSpPr>
            <a:spLocks noGrp="1"/>
          </p:cNvSpPr>
          <p:nvPr>
            <p:ph idx="1"/>
          </p:nvPr>
        </p:nvSpPr>
        <p:spPr/>
        <p:txBody>
          <a:bodyPr/>
          <a:lstStyle/>
          <a:p>
            <a:endParaRPr lang="en-US" altLang="ko-KR" dirty="0"/>
          </a:p>
          <a:p>
            <a:endParaRPr lang="en-US" altLang="ko-KR" dirty="0"/>
          </a:p>
          <a:p>
            <a:r>
              <a:rPr lang="en-US" altLang="ko-KR" dirty="0"/>
              <a:t>A student in your class is often absent from class.  When they do come, they act extremely depressed. They really aren’t interested in anything or anybody. They always sit alone. </a:t>
            </a:r>
            <a:endParaRPr lang="ko-KR" altLang="en-US" dirty="0"/>
          </a:p>
        </p:txBody>
      </p:sp>
    </p:spTree>
    <p:extLst>
      <p:ext uri="{BB962C8B-B14F-4D97-AF65-F5344CB8AC3E}">
        <p14:creationId xmlns:p14="http://schemas.microsoft.com/office/powerpoint/2010/main" val="59367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a:t>Incident 3</a:t>
            </a:r>
            <a:endParaRPr lang="ko-KR" altLang="en-US" dirty="0"/>
          </a:p>
        </p:txBody>
      </p:sp>
      <p:sp>
        <p:nvSpPr>
          <p:cNvPr id="5" name="내용 개체 틀 4"/>
          <p:cNvSpPr>
            <a:spLocks noGrp="1"/>
          </p:cNvSpPr>
          <p:nvPr>
            <p:ph idx="1"/>
          </p:nvPr>
        </p:nvSpPr>
        <p:spPr/>
        <p:txBody>
          <a:bodyPr/>
          <a:lstStyle/>
          <a:p>
            <a:endParaRPr lang="en-US" altLang="ko-KR" dirty="0"/>
          </a:p>
          <a:p>
            <a:endParaRPr lang="en-US" altLang="ko-KR" dirty="0"/>
          </a:p>
          <a:p>
            <a:endParaRPr lang="ko-KR" altLang="en-US" dirty="0"/>
          </a:p>
          <a:p>
            <a:r>
              <a:rPr lang="en-US" altLang="ko-KR" dirty="0"/>
              <a:t>A student got a bad test score. The student's parents blame you (the teacher) for being a bad teacher and called you and yelled at you over the phone. </a:t>
            </a:r>
            <a:endParaRPr lang="ko-KR" altLang="en-US" dirty="0"/>
          </a:p>
        </p:txBody>
      </p:sp>
    </p:spTree>
    <p:extLst>
      <p:ext uri="{BB962C8B-B14F-4D97-AF65-F5344CB8AC3E}">
        <p14:creationId xmlns:p14="http://schemas.microsoft.com/office/powerpoint/2010/main" val="59367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a:t>Incident 4</a:t>
            </a:r>
            <a:endParaRPr lang="ko-KR" altLang="en-US" dirty="0"/>
          </a:p>
        </p:txBody>
      </p:sp>
      <p:sp>
        <p:nvSpPr>
          <p:cNvPr id="5" name="내용 개체 틀 4"/>
          <p:cNvSpPr>
            <a:spLocks noGrp="1"/>
          </p:cNvSpPr>
          <p:nvPr>
            <p:ph idx="1"/>
          </p:nvPr>
        </p:nvSpPr>
        <p:spPr/>
        <p:txBody>
          <a:bodyPr/>
          <a:lstStyle/>
          <a:p>
            <a:endParaRPr lang="en-US" altLang="ko-KR" dirty="0"/>
          </a:p>
          <a:p>
            <a:endParaRPr lang="en-US" altLang="ko-KR" dirty="0"/>
          </a:p>
          <a:p>
            <a:endParaRPr lang="ko-KR" altLang="en-US" dirty="0"/>
          </a:p>
          <a:p>
            <a:r>
              <a:rPr lang="en-US" altLang="ko-KR" dirty="0"/>
              <a:t>You are working with other teachers and you are the youngest. They put all of their work on you and do very little themselves. They always ask you to take care of their jobs because they are too busy. </a:t>
            </a:r>
            <a:endParaRPr lang="ko-KR" altLang="en-US" dirty="0"/>
          </a:p>
        </p:txBody>
      </p:sp>
    </p:spTree>
    <p:extLst>
      <p:ext uri="{BB962C8B-B14F-4D97-AF65-F5344CB8AC3E}">
        <p14:creationId xmlns:p14="http://schemas.microsoft.com/office/powerpoint/2010/main" val="385046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a:t>Incident 5</a:t>
            </a:r>
            <a:endParaRPr lang="ko-KR" altLang="en-US" dirty="0"/>
          </a:p>
        </p:txBody>
      </p:sp>
      <p:sp>
        <p:nvSpPr>
          <p:cNvPr id="5" name="내용 개체 틀 4"/>
          <p:cNvSpPr>
            <a:spLocks noGrp="1"/>
          </p:cNvSpPr>
          <p:nvPr>
            <p:ph idx="1"/>
          </p:nvPr>
        </p:nvSpPr>
        <p:spPr/>
        <p:txBody>
          <a:bodyPr/>
          <a:lstStyle/>
          <a:p>
            <a:endParaRPr lang="en-US" altLang="ko-KR" dirty="0"/>
          </a:p>
          <a:p>
            <a:endParaRPr lang="en-US" altLang="ko-KR" dirty="0"/>
          </a:p>
          <a:p>
            <a:endParaRPr lang="ko-KR" altLang="en-US" dirty="0"/>
          </a:p>
          <a:p>
            <a:r>
              <a:rPr lang="en-US" altLang="ko-KR" dirty="0"/>
              <a:t>You are working on making test questions with other teachers and you find out that one of the test answers is wrong. You bring this up to the teachers, but they do not accept that their answer is wrong. They show you that a page on the internet says it is correct. You know that it is wrong though. </a:t>
            </a:r>
            <a:endParaRPr lang="ko-KR" altLang="en-US" dirty="0"/>
          </a:p>
        </p:txBody>
      </p:sp>
    </p:spTree>
    <p:extLst>
      <p:ext uri="{BB962C8B-B14F-4D97-AF65-F5344CB8AC3E}">
        <p14:creationId xmlns:p14="http://schemas.microsoft.com/office/powerpoint/2010/main" val="385046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Incident 6</a:t>
            </a:r>
            <a:endParaRPr lang="ko-KR" altLang="en-US" dirty="0"/>
          </a:p>
        </p:txBody>
      </p:sp>
      <p:sp>
        <p:nvSpPr>
          <p:cNvPr id="3" name="내용 개체 틀 2"/>
          <p:cNvSpPr>
            <a:spLocks noGrp="1"/>
          </p:cNvSpPr>
          <p:nvPr>
            <p:ph idx="1"/>
          </p:nvPr>
        </p:nvSpPr>
        <p:spPr/>
        <p:txBody>
          <a:bodyPr/>
          <a:lstStyle/>
          <a:p>
            <a:endParaRPr lang="en-US" altLang="ko-KR" dirty="0"/>
          </a:p>
          <a:p>
            <a:endParaRPr lang="en-US" altLang="ko-KR" dirty="0"/>
          </a:p>
          <a:p>
            <a:r>
              <a:rPr lang="en-US" altLang="ko-KR" dirty="0"/>
              <a:t>A student is arguing about an answer on the test that you marked wrong. They feel that their answer is correct. Their parents believe their child and have asked a native English-speaking teacher to check the answer. The teacher has also said that the answer should be marked as correct. </a:t>
            </a:r>
            <a:endParaRPr lang="ko-KR" altLang="en-US" dirty="0"/>
          </a:p>
        </p:txBody>
      </p:sp>
    </p:spTree>
    <p:extLst>
      <p:ext uri="{BB962C8B-B14F-4D97-AF65-F5344CB8AC3E}">
        <p14:creationId xmlns:p14="http://schemas.microsoft.com/office/powerpoint/2010/main" val="1482851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5DF0-965C-4401-9D58-7A23FBFAA231}"/>
              </a:ext>
            </a:extLst>
          </p:cNvPr>
          <p:cNvSpPr>
            <a:spLocks noGrp="1"/>
          </p:cNvSpPr>
          <p:nvPr>
            <p:ph type="title"/>
          </p:nvPr>
        </p:nvSpPr>
        <p:spPr/>
        <p:txBody>
          <a:bodyPr/>
          <a:lstStyle/>
          <a:p>
            <a:r>
              <a:rPr lang="en-US" dirty="0"/>
              <a:t>Aims of this lesson</a:t>
            </a:r>
          </a:p>
        </p:txBody>
      </p:sp>
      <p:sp>
        <p:nvSpPr>
          <p:cNvPr id="3" name="Content Placeholder 2">
            <a:extLst>
              <a:ext uri="{FF2B5EF4-FFF2-40B4-BE49-F238E27FC236}">
                <a16:creationId xmlns:a16="http://schemas.microsoft.com/office/drawing/2014/main" id="{847F5F9D-0B56-4B44-A209-E726444BD2C5}"/>
              </a:ext>
            </a:extLst>
          </p:cNvPr>
          <p:cNvSpPr>
            <a:spLocks noGrp="1"/>
          </p:cNvSpPr>
          <p:nvPr>
            <p:ph idx="1"/>
          </p:nvPr>
        </p:nvSpPr>
        <p:spPr/>
        <p:txBody>
          <a:bodyPr/>
          <a:lstStyle/>
          <a:p>
            <a:r>
              <a:rPr lang="en-US" dirty="0"/>
              <a:t>Reflect on real teaching situations inside and outside the classroom</a:t>
            </a:r>
          </a:p>
          <a:p>
            <a:endParaRPr lang="en-US" dirty="0"/>
          </a:p>
          <a:p>
            <a:r>
              <a:rPr lang="en-US" dirty="0"/>
              <a:t>Share your difficulties or worries with other teachers</a:t>
            </a:r>
          </a:p>
          <a:p>
            <a:endParaRPr lang="en-US" dirty="0"/>
          </a:p>
          <a:p>
            <a:r>
              <a:rPr lang="en-US" dirty="0"/>
              <a:t>Receive support and advice on how to deal with critical issues</a:t>
            </a:r>
          </a:p>
        </p:txBody>
      </p:sp>
    </p:spTree>
    <p:extLst>
      <p:ext uri="{BB962C8B-B14F-4D97-AF65-F5344CB8AC3E}">
        <p14:creationId xmlns:p14="http://schemas.microsoft.com/office/powerpoint/2010/main" val="20717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2C03B-4A67-41D0-B135-371980AF7D0F}"/>
              </a:ext>
            </a:extLst>
          </p:cNvPr>
          <p:cNvSpPr>
            <a:spLocks noGrp="1"/>
          </p:cNvSpPr>
          <p:nvPr>
            <p:ph type="title"/>
          </p:nvPr>
        </p:nvSpPr>
        <p:spPr/>
        <p:txBody>
          <a:bodyPr/>
          <a:lstStyle/>
          <a:p>
            <a:r>
              <a:rPr lang="en-US" dirty="0"/>
              <a:t>Course Schedule</a:t>
            </a:r>
          </a:p>
        </p:txBody>
      </p:sp>
      <p:sp>
        <p:nvSpPr>
          <p:cNvPr id="3" name="Content Placeholder 2">
            <a:extLst>
              <a:ext uri="{FF2B5EF4-FFF2-40B4-BE49-F238E27FC236}">
                <a16:creationId xmlns:a16="http://schemas.microsoft.com/office/drawing/2014/main" id="{A3125DC7-A3CC-4655-8EDA-36C82814E0B0}"/>
              </a:ext>
            </a:extLst>
          </p:cNvPr>
          <p:cNvSpPr>
            <a:spLocks noGrp="1"/>
          </p:cNvSpPr>
          <p:nvPr>
            <p:ph idx="1"/>
          </p:nvPr>
        </p:nvSpPr>
        <p:spPr/>
        <p:txBody>
          <a:bodyPr/>
          <a:lstStyle/>
          <a:p>
            <a:pPr marL="457200" indent="-457200">
              <a:buFont typeface="+mj-lt"/>
              <a:buAutoNum type="arabicPeriod"/>
            </a:pPr>
            <a:r>
              <a:rPr lang="en-US" dirty="0"/>
              <a:t>Introduction to critical incidents</a:t>
            </a:r>
          </a:p>
          <a:p>
            <a:pPr marL="987393" lvl="1" indent="-457200">
              <a:buFont typeface="+mj-lt"/>
              <a:buAutoNum type="alphaLcParenR"/>
            </a:pPr>
            <a:r>
              <a:rPr lang="en-US" dirty="0"/>
              <a:t>Reflection and writing</a:t>
            </a:r>
          </a:p>
          <a:p>
            <a:pPr marL="457200" indent="-457200">
              <a:buFont typeface="+mj-lt"/>
              <a:buAutoNum type="arabicPeriod"/>
            </a:pPr>
            <a:r>
              <a:rPr lang="en-US" dirty="0"/>
              <a:t>Dealing with critical incidents </a:t>
            </a:r>
          </a:p>
          <a:p>
            <a:pPr marL="987393" lvl="1" indent="-457200">
              <a:buFont typeface="+mj-lt"/>
              <a:buAutoNum type="alphaLcParenR"/>
            </a:pPr>
            <a:r>
              <a:rPr lang="en-US" dirty="0"/>
              <a:t>Inside the classroom</a:t>
            </a:r>
          </a:p>
          <a:p>
            <a:pPr marL="457200" indent="-457200">
              <a:buFont typeface="+mj-lt"/>
              <a:buAutoNum type="arabicPeriod"/>
            </a:pPr>
            <a:r>
              <a:rPr lang="en-US" dirty="0"/>
              <a:t>Dealing with critical incidents</a:t>
            </a:r>
          </a:p>
          <a:p>
            <a:pPr marL="987393" lvl="1" indent="-457200">
              <a:buFont typeface="+mj-lt"/>
              <a:buAutoNum type="alphaLcParenR"/>
            </a:pPr>
            <a:r>
              <a:rPr lang="en-US" dirty="0"/>
              <a:t>Outside the classroom	</a:t>
            </a:r>
          </a:p>
          <a:p>
            <a:pPr marL="457200" indent="-457200">
              <a:buFont typeface="+mj-lt"/>
              <a:buAutoNum type="arabicPeriod"/>
            </a:pPr>
            <a:r>
              <a:rPr lang="en-US" dirty="0"/>
              <a:t>Final discussion and wrap-up</a:t>
            </a:r>
          </a:p>
        </p:txBody>
      </p:sp>
    </p:spTree>
    <p:extLst>
      <p:ext uri="{BB962C8B-B14F-4D97-AF65-F5344CB8AC3E}">
        <p14:creationId xmlns:p14="http://schemas.microsoft.com/office/powerpoint/2010/main" val="346385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5DF0-965C-4401-9D58-7A23FBFAA231}"/>
              </a:ext>
            </a:extLst>
          </p:cNvPr>
          <p:cNvSpPr>
            <a:spLocks noGrp="1"/>
          </p:cNvSpPr>
          <p:nvPr>
            <p:ph type="title"/>
          </p:nvPr>
        </p:nvSpPr>
        <p:spPr/>
        <p:txBody>
          <a:bodyPr/>
          <a:lstStyle/>
          <a:p>
            <a:r>
              <a:rPr lang="en-US" dirty="0"/>
              <a:t>Critical Incidents – David Tripp</a:t>
            </a:r>
          </a:p>
        </p:txBody>
      </p:sp>
      <p:sp>
        <p:nvSpPr>
          <p:cNvPr id="3" name="Content Placeholder 2">
            <a:extLst>
              <a:ext uri="{FF2B5EF4-FFF2-40B4-BE49-F238E27FC236}">
                <a16:creationId xmlns:a16="http://schemas.microsoft.com/office/drawing/2014/main" id="{847F5F9D-0B56-4B44-A209-E726444BD2C5}"/>
              </a:ext>
            </a:extLst>
          </p:cNvPr>
          <p:cNvSpPr>
            <a:spLocks noGrp="1"/>
          </p:cNvSpPr>
          <p:nvPr>
            <p:ph idx="1"/>
          </p:nvPr>
        </p:nvSpPr>
        <p:spPr>
          <a:xfrm>
            <a:off x="1242694" y="1905000"/>
            <a:ext cx="6147157" cy="3581400"/>
          </a:xfrm>
        </p:spPr>
        <p:txBody>
          <a:bodyPr/>
          <a:lstStyle/>
          <a:p>
            <a:r>
              <a:rPr lang="en-US" dirty="0"/>
              <a:t>Good teachers use good techniques and routines, but techniques and routines alone do not produce good teaching. </a:t>
            </a:r>
          </a:p>
          <a:p>
            <a:endParaRPr lang="en-US" dirty="0"/>
          </a:p>
          <a:p>
            <a:r>
              <a:rPr lang="en-US" dirty="0"/>
              <a:t>The real art of teaching lies in teachers’ professional judgement because in teaching there is seldom one ‘right answer’.</a:t>
            </a:r>
          </a:p>
        </p:txBody>
      </p:sp>
      <p:pic>
        <p:nvPicPr>
          <p:cNvPr id="4" name="Picture 3">
            <a:extLst>
              <a:ext uri="{FF2B5EF4-FFF2-40B4-BE49-F238E27FC236}">
                <a16:creationId xmlns:a16="http://schemas.microsoft.com/office/drawing/2014/main" id="{3148994F-6EBA-4E80-89EA-D589AC7599B0}"/>
              </a:ext>
            </a:extLst>
          </p:cNvPr>
          <p:cNvPicPr>
            <a:picLocks noChangeAspect="1"/>
          </p:cNvPicPr>
          <p:nvPr/>
        </p:nvPicPr>
        <p:blipFill rotWithShape="1">
          <a:blip r:embed="rId2"/>
          <a:srcRect l="36666" t="14445" r="39334" b="41111"/>
          <a:stretch/>
        </p:blipFill>
        <p:spPr>
          <a:xfrm>
            <a:off x="9142412" y="1892300"/>
            <a:ext cx="2362200" cy="3425189"/>
          </a:xfrm>
          <a:prstGeom prst="rect">
            <a:avLst/>
          </a:prstGeom>
        </p:spPr>
      </p:pic>
    </p:spTree>
    <p:extLst>
      <p:ext uri="{BB962C8B-B14F-4D97-AF65-F5344CB8AC3E}">
        <p14:creationId xmlns:p14="http://schemas.microsoft.com/office/powerpoint/2010/main" val="376317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5DF0-965C-4401-9D58-7A23FBFAA231}"/>
              </a:ext>
            </a:extLst>
          </p:cNvPr>
          <p:cNvSpPr>
            <a:spLocks noGrp="1"/>
          </p:cNvSpPr>
          <p:nvPr>
            <p:ph type="title"/>
          </p:nvPr>
        </p:nvSpPr>
        <p:spPr/>
        <p:txBody>
          <a:bodyPr/>
          <a:lstStyle/>
          <a:p>
            <a:r>
              <a:rPr lang="en-US" dirty="0"/>
              <a:t>What is a critical incident?</a:t>
            </a:r>
          </a:p>
        </p:txBody>
      </p:sp>
      <p:sp>
        <p:nvSpPr>
          <p:cNvPr id="3" name="Content Placeholder 2">
            <a:extLst>
              <a:ext uri="{FF2B5EF4-FFF2-40B4-BE49-F238E27FC236}">
                <a16:creationId xmlns:a16="http://schemas.microsoft.com/office/drawing/2014/main" id="{847F5F9D-0B56-4B44-A209-E726444BD2C5}"/>
              </a:ext>
            </a:extLst>
          </p:cNvPr>
          <p:cNvSpPr>
            <a:spLocks noGrp="1"/>
          </p:cNvSpPr>
          <p:nvPr>
            <p:ph idx="1"/>
          </p:nvPr>
        </p:nvSpPr>
        <p:spPr>
          <a:xfrm>
            <a:off x="1371243" y="2286000"/>
            <a:ext cx="10057169" cy="3581400"/>
          </a:xfrm>
        </p:spPr>
        <p:txBody>
          <a:bodyPr>
            <a:normAutofit fontScale="92500" lnSpcReduction="20000"/>
          </a:bodyPr>
          <a:lstStyle/>
          <a:p>
            <a:r>
              <a:rPr lang="en-US" dirty="0"/>
              <a:t>We face various incidents inside and outside the classrooms every day.</a:t>
            </a:r>
          </a:p>
          <a:p>
            <a:endParaRPr lang="en-US" dirty="0"/>
          </a:p>
          <a:p>
            <a:r>
              <a:rPr lang="en-US" dirty="0"/>
              <a:t>Some of these incidents go unnoticed because we have accepted them as normal or we ignore them.</a:t>
            </a:r>
          </a:p>
          <a:p>
            <a:endParaRPr lang="en-US" dirty="0"/>
          </a:p>
          <a:p>
            <a:r>
              <a:rPr lang="en-US" dirty="0"/>
              <a:t>An incident becomes a critical incident as a result of our critical thinking about it.</a:t>
            </a:r>
          </a:p>
          <a:p>
            <a:endParaRPr lang="en-US" dirty="0"/>
          </a:p>
          <a:p>
            <a:r>
              <a:rPr lang="en-US" dirty="0"/>
              <a:t> And this is the key: </a:t>
            </a:r>
          </a:p>
          <a:p>
            <a:pPr lvl="1"/>
            <a:r>
              <a:rPr lang="en-US" dirty="0"/>
              <a:t>you must be prepared to question accepted systems and routines, including your own taken-for-granted understanding, and your beliefs and feelings about what is good or bad, right or wrong. </a:t>
            </a:r>
          </a:p>
        </p:txBody>
      </p:sp>
      <p:pic>
        <p:nvPicPr>
          <p:cNvPr id="1026" name="Picture 2" descr="Image result for critical">
            <a:extLst>
              <a:ext uri="{FF2B5EF4-FFF2-40B4-BE49-F238E27FC236}">
                <a16:creationId xmlns:a16="http://schemas.microsoft.com/office/drawing/2014/main" id="{10A38FC2-8B81-4820-8F66-F0736843D3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1662" y="5505450"/>
            <a:ext cx="1333500"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504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663AA-A963-477D-AD2A-6BE5609A1538}"/>
              </a:ext>
            </a:extLst>
          </p:cNvPr>
          <p:cNvSpPr>
            <a:spLocks noGrp="1"/>
          </p:cNvSpPr>
          <p:nvPr>
            <p:ph type="title"/>
          </p:nvPr>
        </p:nvSpPr>
        <p:spPr/>
        <p:txBody>
          <a:bodyPr/>
          <a:lstStyle/>
          <a:p>
            <a:r>
              <a:rPr lang="en-US" dirty="0"/>
              <a:t>Critical </a:t>
            </a:r>
            <a:r>
              <a:rPr lang="en-US"/>
              <a:t>Incidents Types</a:t>
            </a:r>
            <a:endParaRPr lang="en-US" dirty="0"/>
          </a:p>
        </p:txBody>
      </p:sp>
      <p:sp>
        <p:nvSpPr>
          <p:cNvPr id="4" name="Content Placeholder 2">
            <a:extLst>
              <a:ext uri="{FF2B5EF4-FFF2-40B4-BE49-F238E27FC236}">
                <a16:creationId xmlns:a16="http://schemas.microsoft.com/office/drawing/2014/main" id="{FC281098-65FF-43D5-B930-8E8CC0FA155A}"/>
              </a:ext>
            </a:extLst>
          </p:cNvPr>
          <p:cNvSpPr txBox="1">
            <a:spLocks/>
          </p:cNvSpPr>
          <p:nvPr/>
        </p:nvSpPr>
        <p:spPr>
          <a:xfrm>
            <a:off x="6727824" y="2874666"/>
            <a:ext cx="3961169" cy="3581400"/>
          </a:xfrm>
          <a:prstGeom prst="rect">
            <a:avLst/>
          </a:prstGeom>
        </p:spPr>
        <p:txBody>
          <a:bodyPr vert="horz" lIns="91440" tIns="45720" rIns="91440" bIns="45720" rtlCol="0">
            <a:normAutofit/>
          </a:bodyPr>
          <a:lstStyle>
            <a:lvl1pPr marL="383933" indent="-383933" algn="l" defTabSz="914126" rtl="0" eaLnBrk="1" latinLnBrk="0" hangingPunct="1">
              <a:lnSpc>
                <a:spcPct val="94000"/>
              </a:lnSpc>
              <a:spcBef>
                <a:spcPts val="1000"/>
              </a:spcBef>
              <a:spcAft>
                <a:spcPts val="200"/>
              </a:spcAft>
              <a:buFont typeface="Franklin Gothic Book" panose="020B0503020102020204" pitchFamily="34" charset="0"/>
              <a:buChar char="■"/>
              <a:defRPr sz="1999" kern="1200" baseline="0">
                <a:solidFill>
                  <a:schemeClr val="tx2"/>
                </a:solidFill>
                <a:latin typeface="+mn-lt"/>
                <a:ea typeface="+mn-ea"/>
                <a:cs typeface="+mn-cs"/>
              </a:defRPr>
            </a:lvl1pPr>
            <a:lvl2pPr marL="914126" indent="-383933" algn="l" defTabSz="914126" rtl="0" eaLnBrk="1" latinLnBrk="0" hangingPunct="1">
              <a:lnSpc>
                <a:spcPct val="94000"/>
              </a:lnSpc>
              <a:spcBef>
                <a:spcPts val="500"/>
              </a:spcBef>
              <a:spcAft>
                <a:spcPts val="200"/>
              </a:spcAft>
              <a:buFont typeface="Franklin Gothic Book" panose="020B0503020102020204" pitchFamily="34" charset="0"/>
              <a:buChar char="–"/>
              <a:defRPr sz="1999" i="1" kern="1200" baseline="0">
                <a:solidFill>
                  <a:schemeClr val="tx2"/>
                </a:solidFill>
                <a:latin typeface="+mn-lt"/>
                <a:ea typeface="+mn-ea"/>
                <a:cs typeface="+mn-cs"/>
              </a:defRPr>
            </a:lvl2pPr>
            <a:lvl3pPr marL="1371189" indent="-383933" algn="l" defTabSz="914126" rtl="0" eaLnBrk="1" latinLnBrk="0" hangingPunct="1">
              <a:lnSpc>
                <a:spcPct val="94000"/>
              </a:lnSpc>
              <a:spcBef>
                <a:spcPts val="500"/>
              </a:spcBef>
              <a:spcAft>
                <a:spcPts val="200"/>
              </a:spcAft>
              <a:buFont typeface="Franklin Gothic Book" panose="020B0503020102020204" pitchFamily="34" charset="0"/>
              <a:buChar char="■"/>
              <a:defRPr sz="1799" kern="1200" baseline="0">
                <a:solidFill>
                  <a:schemeClr val="tx2"/>
                </a:solidFill>
                <a:latin typeface="+mn-lt"/>
                <a:ea typeface="+mn-ea"/>
                <a:cs typeface="+mn-cs"/>
              </a:defRPr>
            </a:lvl3pPr>
            <a:lvl4pPr marL="1828251" indent="-383933" algn="l" defTabSz="914126" rtl="0" eaLnBrk="1" latinLnBrk="0" hangingPunct="1">
              <a:lnSpc>
                <a:spcPct val="94000"/>
              </a:lnSpc>
              <a:spcBef>
                <a:spcPts val="500"/>
              </a:spcBef>
              <a:spcAft>
                <a:spcPts val="200"/>
              </a:spcAft>
              <a:buFont typeface="Franklin Gothic Book" panose="020B0503020102020204" pitchFamily="34" charset="0"/>
              <a:buChar char="–"/>
              <a:defRPr sz="1799" i="1" kern="1200" baseline="0">
                <a:solidFill>
                  <a:schemeClr val="tx2"/>
                </a:solidFill>
                <a:latin typeface="+mn-lt"/>
                <a:ea typeface="+mn-ea"/>
                <a:cs typeface="+mn-cs"/>
              </a:defRPr>
            </a:lvl4pPr>
            <a:lvl5pPr marL="2285314" indent="-383933" algn="l" defTabSz="914126"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2377" indent="-383933" algn="l" defTabSz="914126"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199440"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6503"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3566"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endParaRPr lang="en-US" dirty="0"/>
          </a:p>
          <a:p>
            <a:endParaRPr lang="en-US" dirty="0"/>
          </a:p>
        </p:txBody>
      </p:sp>
      <p:sp>
        <p:nvSpPr>
          <p:cNvPr id="5" name="TextBox 4">
            <a:extLst>
              <a:ext uri="{FF2B5EF4-FFF2-40B4-BE49-F238E27FC236}">
                <a16:creationId xmlns:a16="http://schemas.microsoft.com/office/drawing/2014/main" id="{C3FFFEA9-013C-48E6-8CB6-AA2611C40C6B}"/>
              </a:ext>
            </a:extLst>
          </p:cNvPr>
          <p:cNvSpPr txBox="1"/>
          <p:nvPr/>
        </p:nvSpPr>
        <p:spPr>
          <a:xfrm>
            <a:off x="1371243" y="1730970"/>
            <a:ext cx="2970569" cy="461665"/>
          </a:xfrm>
          <a:prstGeom prst="rect">
            <a:avLst/>
          </a:prstGeom>
          <a:noFill/>
        </p:spPr>
        <p:txBody>
          <a:bodyPr wrap="square" rtlCol="0">
            <a:spAutoFit/>
          </a:bodyPr>
          <a:lstStyle/>
          <a:p>
            <a:r>
              <a:rPr lang="en-US" sz="2400" b="1" i="1" dirty="0"/>
              <a:t>Inside the classroom </a:t>
            </a:r>
          </a:p>
        </p:txBody>
      </p:sp>
      <p:sp>
        <p:nvSpPr>
          <p:cNvPr id="6" name="TextBox 5">
            <a:extLst>
              <a:ext uri="{FF2B5EF4-FFF2-40B4-BE49-F238E27FC236}">
                <a16:creationId xmlns:a16="http://schemas.microsoft.com/office/drawing/2014/main" id="{ACA29F39-E80E-441E-A65F-D58E26F500AB}"/>
              </a:ext>
            </a:extLst>
          </p:cNvPr>
          <p:cNvSpPr txBox="1"/>
          <p:nvPr/>
        </p:nvSpPr>
        <p:spPr>
          <a:xfrm>
            <a:off x="6727824" y="1730970"/>
            <a:ext cx="4242119" cy="461665"/>
          </a:xfrm>
          <a:prstGeom prst="rect">
            <a:avLst/>
          </a:prstGeom>
          <a:noFill/>
        </p:spPr>
        <p:txBody>
          <a:bodyPr wrap="square" rtlCol="0">
            <a:spAutoFit/>
          </a:bodyPr>
          <a:lstStyle/>
          <a:p>
            <a:r>
              <a:rPr lang="en-US" sz="2400" b="1" i="1" dirty="0"/>
              <a:t>Outside the classroom </a:t>
            </a:r>
          </a:p>
        </p:txBody>
      </p:sp>
      <p:pic>
        <p:nvPicPr>
          <p:cNvPr id="8" name="Picture 2" descr="Image result for critical">
            <a:extLst>
              <a:ext uri="{FF2B5EF4-FFF2-40B4-BE49-F238E27FC236}">
                <a16:creationId xmlns:a16="http://schemas.microsoft.com/office/drawing/2014/main" id="{D74F14BF-157D-4F2F-818F-49561A3381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1662" y="5505450"/>
            <a:ext cx="1333500"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806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663AA-A963-477D-AD2A-6BE5609A1538}"/>
              </a:ext>
            </a:extLst>
          </p:cNvPr>
          <p:cNvSpPr>
            <a:spLocks noGrp="1"/>
          </p:cNvSpPr>
          <p:nvPr>
            <p:ph type="title"/>
          </p:nvPr>
        </p:nvSpPr>
        <p:spPr/>
        <p:txBody>
          <a:bodyPr/>
          <a:lstStyle/>
          <a:p>
            <a:r>
              <a:rPr lang="en-US" dirty="0"/>
              <a:t>Critical Incidents</a:t>
            </a:r>
          </a:p>
        </p:txBody>
      </p:sp>
      <p:sp>
        <p:nvSpPr>
          <p:cNvPr id="3" name="Content Placeholder 2">
            <a:extLst>
              <a:ext uri="{FF2B5EF4-FFF2-40B4-BE49-F238E27FC236}">
                <a16:creationId xmlns:a16="http://schemas.microsoft.com/office/drawing/2014/main" id="{922C469B-EE41-4F98-B419-3576A3E34B2D}"/>
              </a:ext>
            </a:extLst>
          </p:cNvPr>
          <p:cNvSpPr>
            <a:spLocks noGrp="1"/>
          </p:cNvSpPr>
          <p:nvPr>
            <p:ph idx="1"/>
          </p:nvPr>
        </p:nvSpPr>
        <p:spPr>
          <a:xfrm>
            <a:off x="1371243" y="2874666"/>
            <a:ext cx="3961169" cy="3581400"/>
          </a:xfrm>
        </p:spPr>
        <p:txBody>
          <a:bodyPr/>
          <a:lstStyle/>
          <a:p>
            <a:r>
              <a:rPr lang="en-US" dirty="0"/>
              <a:t>Motivation </a:t>
            </a:r>
          </a:p>
          <a:p>
            <a:pPr lvl="1"/>
            <a:r>
              <a:rPr lang="en-US" dirty="0"/>
              <a:t>Student</a:t>
            </a:r>
          </a:p>
          <a:p>
            <a:pPr lvl="1"/>
            <a:r>
              <a:rPr lang="en-US" dirty="0"/>
              <a:t>Teacher</a:t>
            </a:r>
          </a:p>
          <a:p>
            <a:r>
              <a:rPr lang="en-US" dirty="0"/>
              <a:t>Classroom management</a:t>
            </a:r>
          </a:p>
          <a:p>
            <a:r>
              <a:rPr lang="en-US" dirty="0"/>
              <a:t>Materials</a:t>
            </a:r>
          </a:p>
          <a:p>
            <a:r>
              <a:rPr lang="en-US" dirty="0"/>
              <a:t>Activities</a:t>
            </a:r>
          </a:p>
          <a:p>
            <a:r>
              <a:rPr lang="en-US" dirty="0"/>
              <a:t>Timing</a:t>
            </a:r>
          </a:p>
          <a:p>
            <a:r>
              <a:rPr lang="en-US" dirty="0"/>
              <a:t>Unexpected student behavior</a:t>
            </a:r>
          </a:p>
          <a:p>
            <a:endParaRPr lang="en-US" dirty="0"/>
          </a:p>
        </p:txBody>
      </p:sp>
      <p:sp>
        <p:nvSpPr>
          <p:cNvPr id="4" name="Content Placeholder 2">
            <a:extLst>
              <a:ext uri="{FF2B5EF4-FFF2-40B4-BE49-F238E27FC236}">
                <a16:creationId xmlns:a16="http://schemas.microsoft.com/office/drawing/2014/main" id="{FC281098-65FF-43D5-B930-8E8CC0FA155A}"/>
              </a:ext>
            </a:extLst>
          </p:cNvPr>
          <p:cNvSpPr txBox="1">
            <a:spLocks/>
          </p:cNvSpPr>
          <p:nvPr/>
        </p:nvSpPr>
        <p:spPr>
          <a:xfrm>
            <a:off x="6727824" y="2874666"/>
            <a:ext cx="3961169" cy="3581400"/>
          </a:xfrm>
          <a:prstGeom prst="rect">
            <a:avLst/>
          </a:prstGeom>
        </p:spPr>
        <p:txBody>
          <a:bodyPr vert="horz" lIns="91440" tIns="45720" rIns="91440" bIns="45720" rtlCol="0">
            <a:normAutofit/>
          </a:bodyPr>
          <a:lstStyle>
            <a:lvl1pPr marL="383933" indent="-383933" algn="l" defTabSz="914126" rtl="0" eaLnBrk="1" latinLnBrk="0" hangingPunct="1">
              <a:lnSpc>
                <a:spcPct val="94000"/>
              </a:lnSpc>
              <a:spcBef>
                <a:spcPts val="1000"/>
              </a:spcBef>
              <a:spcAft>
                <a:spcPts val="200"/>
              </a:spcAft>
              <a:buFont typeface="Franklin Gothic Book" panose="020B0503020102020204" pitchFamily="34" charset="0"/>
              <a:buChar char="■"/>
              <a:defRPr sz="1999" kern="1200" baseline="0">
                <a:solidFill>
                  <a:schemeClr val="tx2"/>
                </a:solidFill>
                <a:latin typeface="+mn-lt"/>
                <a:ea typeface="+mn-ea"/>
                <a:cs typeface="+mn-cs"/>
              </a:defRPr>
            </a:lvl1pPr>
            <a:lvl2pPr marL="914126" indent="-383933" algn="l" defTabSz="914126" rtl="0" eaLnBrk="1" latinLnBrk="0" hangingPunct="1">
              <a:lnSpc>
                <a:spcPct val="94000"/>
              </a:lnSpc>
              <a:spcBef>
                <a:spcPts val="500"/>
              </a:spcBef>
              <a:spcAft>
                <a:spcPts val="200"/>
              </a:spcAft>
              <a:buFont typeface="Franklin Gothic Book" panose="020B0503020102020204" pitchFamily="34" charset="0"/>
              <a:buChar char="–"/>
              <a:defRPr sz="1999" i="1" kern="1200" baseline="0">
                <a:solidFill>
                  <a:schemeClr val="tx2"/>
                </a:solidFill>
                <a:latin typeface="+mn-lt"/>
                <a:ea typeface="+mn-ea"/>
                <a:cs typeface="+mn-cs"/>
              </a:defRPr>
            </a:lvl2pPr>
            <a:lvl3pPr marL="1371189" indent="-383933" algn="l" defTabSz="914126" rtl="0" eaLnBrk="1" latinLnBrk="0" hangingPunct="1">
              <a:lnSpc>
                <a:spcPct val="94000"/>
              </a:lnSpc>
              <a:spcBef>
                <a:spcPts val="500"/>
              </a:spcBef>
              <a:spcAft>
                <a:spcPts val="200"/>
              </a:spcAft>
              <a:buFont typeface="Franklin Gothic Book" panose="020B0503020102020204" pitchFamily="34" charset="0"/>
              <a:buChar char="■"/>
              <a:defRPr sz="1799" kern="1200" baseline="0">
                <a:solidFill>
                  <a:schemeClr val="tx2"/>
                </a:solidFill>
                <a:latin typeface="+mn-lt"/>
                <a:ea typeface="+mn-ea"/>
                <a:cs typeface="+mn-cs"/>
              </a:defRPr>
            </a:lvl3pPr>
            <a:lvl4pPr marL="1828251" indent="-383933" algn="l" defTabSz="914126" rtl="0" eaLnBrk="1" latinLnBrk="0" hangingPunct="1">
              <a:lnSpc>
                <a:spcPct val="94000"/>
              </a:lnSpc>
              <a:spcBef>
                <a:spcPts val="500"/>
              </a:spcBef>
              <a:spcAft>
                <a:spcPts val="200"/>
              </a:spcAft>
              <a:buFont typeface="Franklin Gothic Book" panose="020B0503020102020204" pitchFamily="34" charset="0"/>
              <a:buChar char="–"/>
              <a:defRPr sz="1799" i="1" kern="1200" baseline="0">
                <a:solidFill>
                  <a:schemeClr val="tx2"/>
                </a:solidFill>
                <a:latin typeface="+mn-lt"/>
                <a:ea typeface="+mn-ea"/>
                <a:cs typeface="+mn-cs"/>
              </a:defRPr>
            </a:lvl4pPr>
            <a:lvl5pPr marL="2285314" indent="-383933" algn="l" defTabSz="914126"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2377" indent="-383933" algn="l" defTabSz="914126"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199440"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6503"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3566"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dirty="0"/>
              <a:t>Dealing with parents</a:t>
            </a:r>
          </a:p>
          <a:p>
            <a:r>
              <a:rPr lang="en-US" dirty="0"/>
              <a:t>Dealing with students</a:t>
            </a:r>
          </a:p>
          <a:p>
            <a:r>
              <a:rPr lang="en-US" dirty="0"/>
              <a:t>Preparing class</a:t>
            </a:r>
          </a:p>
          <a:p>
            <a:r>
              <a:rPr lang="en-US" dirty="0"/>
              <a:t>Conflict with other teachers</a:t>
            </a:r>
          </a:p>
          <a:p>
            <a:r>
              <a:rPr lang="en-US" dirty="0"/>
              <a:t>Conflict with administrators</a:t>
            </a:r>
          </a:p>
          <a:p>
            <a:endParaRPr lang="en-US" dirty="0"/>
          </a:p>
          <a:p>
            <a:endParaRPr lang="en-US" dirty="0"/>
          </a:p>
        </p:txBody>
      </p:sp>
      <p:sp>
        <p:nvSpPr>
          <p:cNvPr id="5" name="TextBox 4">
            <a:extLst>
              <a:ext uri="{FF2B5EF4-FFF2-40B4-BE49-F238E27FC236}">
                <a16:creationId xmlns:a16="http://schemas.microsoft.com/office/drawing/2014/main" id="{C3FFFEA9-013C-48E6-8CB6-AA2611C40C6B}"/>
              </a:ext>
            </a:extLst>
          </p:cNvPr>
          <p:cNvSpPr txBox="1"/>
          <p:nvPr/>
        </p:nvSpPr>
        <p:spPr>
          <a:xfrm>
            <a:off x="1371243" y="1730970"/>
            <a:ext cx="2970569" cy="461665"/>
          </a:xfrm>
          <a:prstGeom prst="rect">
            <a:avLst/>
          </a:prstGeom>
          <a:noFill/>
        </p:spPr>
        <p:txBody>
          <a:bodyPr wrap="square" rtlCol="0">
            <a:spAutoFit/>
          </a:bodyPr>
          <a:lstStyle/>
          <a:p>
            <a:r>
              <a:rPr lang="en-US" sz="2400" b="1" i="1" dirty="0"/>
              <a:t>Inside the classroom </a:t>
            </a:r>
          </a:p>
        </p:txBody>
      </p:sp>
      <p:sp>
        <p:nvSpPr>
          <p:cNvPr id="6" name="TextBox 5">
            <a:extLst>
              <a:ext uri="{FF2B5EF4-FFF2-40B4-BE49-F238E27FC236}">
                <a16:creationId xmlns:a16="http://schemas.microsoft.com/office/drawing/2014/main" id="{ACA29F39-E80E-441E-A65F-D58E26F500AB}"/>
              </a:ext>
            </a:extLst>
          </p:cNvPr>
          <p:cNvSpPr txBox="1"/>
          <p:nvPr/>
        </p:nvSpPr>
        <p:spPr>
          <a:xfrm>
            <a:off x="6727824" y="1730970"/>
            <a:ext cx="4242119" cy="461665"/>
          </a:xfrm>
          <a:prstGeom prst="rect">
            <a:avLst/>
          </a:prstGeom>
          <a:noFill/>
        </p:spPr>
        <p:txBody>
          <a:bodyPr wrap="square" rtlCol="0">
            <a:spAutoFit/>
          </a:bodyPr>
          <a:lstStyle/>
          <a:p>
            <a:r>
              <a:rPr lang="en-US" sz="2400" b="1" i="1" dirty="0"/>
              <a:t>Outside the classroom </a:t>
            </a:r>
          </a:p>
        </p:txBody>
      </p:sp>
      <p:pic>
        <p:nvPicPr>
          <p:cNvPr id="8" name="Picture 2" descr="Image result for critical">
            <a:extLst>
              <a:ext uri="{FF2B5EF4-FFF2-40B4-BE49-F238E27FC236}">
                <a16:creationId xmlns:a16="http://schemas.microsoft.com/office/drawing/2014/main" id="{491F0619-56AD-4BB4-9EB5-B3835C2E2E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1662" y="5505450"/>
            <a:ext cx="1333500"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764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a:t>Personalizing Critical Incidents</a:t>
            </a:r>
            <a:endParaRPr lang="ko-KR" altLang="en-US" dirty="0"/>
          </a:p>
        </p:txBody>
      </p:sp>
      <p:sp>
        <p:nvSpPr>
          <p:cNvPr id="5" name="텍스트 개체 틀 4"/>
          <p:cNvSpPr>
            <a:spLocks noGrp="1"/>
          </p:cNvSpPr>
          <p:nvPr>
            <p:ph type="body" idx="1"/>
          </p:nvPr>
        </p:nvSpPr>
        <p:spPr/>
        <p:txBody>
          <a:bodyPr/>
          <a:lstStyle/>
          <a:p>
            <a:r>
              <a:rPr lang="en-US" altLang="ko-KR" dirty="0"/>
              <a:t>Crisis Resolution</a:t>
            </a:r>
            <a:endParaRPr lang="ko-KR" altLang="en-US" dirty="0"/>
          </a:p>
        </p:txBody>
      </p:sp>
    </p:spTree>
    <p:extLst>
      <p:ext uri="{BB962C8B-B14F-4D97-AF65-F5344CB8AC3E}">
        <p14:creationId xmlns:p14="http://schemas.microsoft.com/office/powerpoint/2010/main" val="214000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5DF0-965C-4401-9D58-7A23FBFAA231}"/>
              </a:ext>
            </a:extLst>
          </p:cNvPr>
          <p:cNvSpPr>
            <a:spLocks noGrp="1"/>
          </p:cNvSpPr>
          <p:nvPr>
            <p:ph type="title"/>
          </p:nvPr>
        </p:nvSpPr>
        <p:spPr>
          <a:xfrm>
            <a:off x="1598612" y="533400"/>
            <a:ext cx="9598700" cy="1219200"/>
          </a:xfrm>
        </p:spPr>
        <p:txBody>
          <a:bodyPr>
            <a:normAutofit/>
          </a:bodyPr>
          <a:lstStyle/>
          <a:p>
            <a:r>
              <a:rPr lang="en-US" dirty="0"/>
              <a:t>Sharing Critical Incidents</a:t>
            </a:r>
            <a:br>
              <a:rPr lang="en-US" dirty="0"/>
            </a:br>
            <a:endParaRPr lang="en-US" sz="2000" dirty="0"/>
          </a:p>
        </p:txBody>
      </p:sp>
      <p:sp>
        <p:nvSpPr>
          <p:cNvPr id="3" name="Content Placeholder 2">
            <a:extLst>
              <a:ext uri="{FF2B5EF4-FFF2-40B4-BE49-F238E27FC236}">
                <a16:creationId xmlns:a16="http://schemas.microsoft.com/office/drawing/2014/main" id="{847F5F9D-0B56-4B44-A209-E726444BD2C5}"/>
              </a:ext>
            </a:extLst>
          </p:cNvPr>
          <p:cNvSpPr>
            <a:spLocks noGrp="1"/>
          </p:cNvSpPr>
          <p:nvPr>
            <p:ph idx="1"/>
          </p:nvPr>
        </p:nvSpPr>
        <p:spPr>
          <a:xfrm>
            <a:off x="1371243" y="2286000"/>
            <a:ext cx="5561369" cy="3581400"/>
          </a:xfrm>
        </p:spPr>
        <p:txBody>
          <a:bodyPr>
            <a:normAutofit fontScale="92500" lnSpcReduction="10000"/>
          </a:bodyPr>
          <a:lstStyle/>
          <a:p>
            <a:endParaRPr lang="en-US" dirty="0"/>
          </a:p>
          <a:p>
            <a:r>
              <a:rPr lang="en-US" dirty="0"/>
              <a:t>Describe a difficult situation that you, your colleagues, or one of your previous teachers have experienced in a classroom. </a:t>
            </a:r>
          </a:p>
          <a:p>
            <a:endParaRPr lang="en-US" dirty="0"/>
          </a:p>
          <a:p>
            <a:r>
              <a:rPr lang="en-US" dirty="0"/>
              <a:t>Describe a difficult situation outside the classroom that you, your colleagues,  or one of your previous teachers had to face at school. </a:t>
            </a:r>
          </a:p>
          <a:p>
            <a:endParaRPr lang="en-US" dirty="0"/>
          </a:p>
          <a:p>
            <a:r>
              <a:rPr lang="en-US" dirty="0"/>
              <a:t>Try to describe the event in as much detail as possible.  </a:t>
            </a:r>
          </a:p>
          <a:p>
            <a:pPr lvl="1"/>
            <a:endParaRPr lang="en-US" dirty="0"/>
          </a:p>
        </p:txBody>
      </p:sp>
      <p:sp>
        <p:nvSpPr>
          <p:cNvPr id="4" name="Rectangle 3">
            <a:extLst>
              <a:ext uri="{FF2B5EF4-FFF2-40B4-BE49-F238E27FC236}">
                <a16:creationId xmlns:a16="http://schemas.microsoft.com/office/drawing/2014/main" id="{B24EB7D2-23F1-403A-8F60-5F7474DBB657}"/>
              </a:ext>
            </a:extLst>
          </p:cNvPr>
          <p:cNvSpPr/>
          <p:nvPr/>
        </p:nvSpPr>
        <p:spPr>
          <a:xfrm>
            <a:off x="1382355" y="1834634"/>
            <a:ext cx="8534400" cy="400110"/>
          </a:xfrm>
          <a:prstGeom prst="rect">
            <a:avLst/>
          </a:prstGeom>
        </p:spPr>
        <p:txBody>
          <a:bodyPr wrap="square">
            <a:spAutoFit/>
          </a:bodyPr>
          <a:lstStyle/>
          <a:p>
            <a:r>
              <a:rPr lang="en-US" sz="2000" b="1" i="1" dirty="0"/>
              <a:t>Critical incident analysis begins with a detailed description of the event. </a:t>
            </a:r>
            <a:endParaRPr lang="en-US" sz="2000" b="1" dirty="0"/>
          </a:p>
        </p:txBody>
      </p:sp>
      <p:pic>
        <p:nvPicPr>
          <p:cNvPr id="2050" name="Picture 2" descr="Image result for typing">
            <a:extLst>
              <a:ext uri="{FF2B5EF4-FFF2-40B4-BE49-F238E27FC236}">
                <a16:creationId xmlns:a16="http://schemas.microsoft.com/office/drawing/2014/main" id="{9BE5348D-F564-489C-A6BA-D6EDEF4DD4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2212" y="2819400"/>
            <a:ext cx="4234815"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98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96</TotalTime>
  <Words>642</Words>
  <Application>Microsoft Office PowerPoint</Application>
  <PresentationFormat>Custom</PresentationFormat>
  <Paragraphs>93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Euphemia</vt:lpstr>
      <vt:lpstr>Franklin Gothic Book</vt:lpstr>
      <vt:lpstr>Crop</vt:lpstr>
      <vt:lpstr>Reflective Discussion</vt:lpstr>
      <vt:lpstr>Aims of this lesson</vt:lpstr>
      <vt:lpstr>Course Schedule</vt:lpstr>
      <vt:lpstr>Critical Incidents – David Tripp</vt:lpstr>
      <vt:lpstr>What is a critical incident?</vt:lpstr>
      <vt:lpstr>Critical Incidents Types</vt:lpstr>
      <vt:lpstr>Critical Incidents</vt:lpstr>
      <vt:lpstr>Personalizing Critical Incidents</vt:lpstr>
      <vt:lpstr>Sharing Critical Incidents </vt:lpstr>
      <vt:lpstr>Overcoming Critical Incidents</vt:lpstr>
      <vt:lpstr>Critical Incidents</vt:lpstr>
      <vt:lpstr>Incident 1</vt:lpstr>
      <vt:lpstr>Incident 2</vt:lpstr>
      <vt:lpstr>Incident 3</vt:lpstr>
      <vt:lpstr>Incident 4</vt:lpstr>
      <vt:lpstr>Incident 5</vt:lpstr>
      <vt:lpstr>Incident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Discussion</dc:title>
  <dc:creator>Whitehead George</dc:creator>
  <cp:lastModifiedBy>George E. K. Whitehead</cp:lastModifiedBy>
  <cp:revision>23</cp:revision>
  <cp:lastPrinted>2018-06-18T17:52:02Z</cp:lastPrinted>
  <dcterms:created xsi:type="dcterms:W3CDTF">2018-06-18T17:15:08Z</dcterms:created>
  <dcterms:modified xsi:type="dcterms:W3CDTF">2023-10-26T17:04:55Z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