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311" r:id="rId3"/>
    <p:sldId id="268" r:id="rId4"/>
    <p:sldId id="269" r:id="rId5"/>
    <p:sldId id="264" r:id="rId6"/>
    <p:sldId id="265" r:id="rId7"/>
    <p:sldId id="266" r:id="rId8"/>
    <p:sldId id="267" r:id="rId9"/>
    <p:sldId id="261" r:id="rId10"/>
    <p:sldId id="285" r:id="rId11"/>
    <p:sldId id="287" r:id="rId12"/>
    <p:sldId id="291" r:id="rId13"/>
    <p:sldId id="288" r:id="rId14"/>
    <p:sldId id="308" r:id="rId15"/>
    <p:sldId id="299" r:id="rId16"/>
    <p:sldId id="295" r:id="rId17"/>
    <p:sldId id="296" r:id="rId18"/>
    <p:sldId id="297" r:id="rId19"/>
    <p:sldId id="302" r:id="rId20"/>
    <p:sldId id="303" r:id="rId21"/>
    <p:sldId id="300" r:id="rId22"/>
    <p:sldId id="293" r:id="rId23"/>
    <p:sldId id="276" r:id="rId24"/>
    <p:sldId id="277" r:id="rId25"/>
    <p:sldId id="273" r:id="rId26"/>
    <p:sldId id="282" r:id="rId27"/>
    <p:sldId id="316" r:id="rId28"/>
    <p:sldId id="312" r:id="rId29"/>
    <p:sldId id="280" r:id="rId30"/>
    <p:sldId id="279" r:id="rId31"/>
    <p:sldId id="314" r:id="rId32"/>
    <p:sldId id="315" r:id="rId33"/>
    <p:sldId id="309" r:id="rId34"/>
    <p:sldId id="307" r:id="rId35"/>
    <p:sldId id="292" r:id="rId36"/>
    <p:sldId id="31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4D00"/>
    <a:srgbClr val="FE8602"/>
    <a:srgbClr val="2597FF"/>
    <a:srgbClr val="FF6201"/>
    <a:srgbClr val="D68B1C"/>
    <a:srgbClr val="321700"/>
    <a:srgbClr val="2BA395"/>
    <a:srgbClr val="BD830F"/>
    <a:srgbClr val="602B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61" autoAdjust="0"/>
  </p:normalViewPr>
  <p:slideViewPr>
    <p:cSldViewPr>
      <p:cViewPr varScale="1">
        <p:scale>
          <a:sx n="94" d="100"/>
          <a:sy n="94" d="100"/>
        </p:scale>
        <p:origin x="20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Content</c:v>
                </c:pt>
                <c:pt idx="1">
                  <c:v>Delivery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4-4B39-BCC3-E65F3EADC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398441601049957"/>
          <c:y val="0.28001861685893931"/>
          <c:w val="0.26351558398950153"/>
          <c:h val="0.532986022096075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491E4-1138-492C-B71D-89481EEF82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5D687-7661-4570-8BA0-28082CB1D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mplified_Chinese_characters" TargetMode="External"/><Relationship Id="rId7" Type="http://schemas.openxmlformats.org/officeDocument/2006/relationships/hyperlink" Target="https://en.wikipedia.org/wiki/Swimming_(sport)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List_of_world_records_in_swimming" TargetMode="External"/><Relationship Id="rId5" Type="http://schemas.openxmlformats.org/officeDocument/2006/relationships/hyperlink" Target="https://en.wikipedia.org/wiki/Swimming_at_the_Summer_Olympics" TargetMode="External"/><Relationship Id="rId4" Type="http://schemas.openxmlformats.org/officeDocument/2006/relationships/hyperlink" Target="https://en.wikipedia.org/wiki/Help:IPA/Mandarin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mplified_Chinese_character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Chinese_peopl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Yao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Ming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(Chinese: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姚明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; born September 12, 1980) </a:t>
            </a:r>
          </a:p>
          <a:p>
            <a:pPr algn="l"/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Sun Yang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implified Chinese characters"/>
              </a:rPr>
              <a:t>Chinese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孙杨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Mandarin pronunciation: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Help:IPA/Mandarin"/>
              </a:rPr>
              <a:t>[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Help:IPA/Mandarin"/>
              </a:rPr>
              <a:t>swə́n.jǎŋ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Help:IPA/Mandarin"/>
              </a:rPr>
              <a:t>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born 1 December 1991) is a Chinese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Swimming at the Summer Olympics"/>
              </a:rPr>
              <a:t>Olympic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List of world records in swimming"/>
              </a:rPr>
              <a:t>world-record-holding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competitive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Swimming (sport)"/>
              </a:rPr>
              <a:t>swimmer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In 2012, Sun became the first Chinese athlete to win an Olympic gold medal in men's swimming.</a:t>
            </a:r>
          </a:p>
          <a:p>
            <a:pPr algn="l"/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Tu </a:t>
            </a:r>
            <a:r>
              <a:rPr lang="en-US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Youyou</a:t>
            </a:r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is a Chinese malariologist and pharmaceutical chemist. She discovered artemisinin and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dihydroartemisinin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used to treat malaria, a breakthrough in twentieth-century tropical medicine, saving millions of lives in South China, Southeast Asia, Africa, and South America.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5D687-7661-4570-8BA0-28082CB1DB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Sun Yang (</a:t>
            </a:r>
            <a:r>
              <a:rPr lang="en-US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su̯ən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yáng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Zhao 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Liying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implified Chinese characters"/>
              </a:rPr>
              <a:t>Chinese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赵丽颖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born 16 October 1987), also known as 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Zanilia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Zhao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is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Chinese people"/>
              </a:rPr>
              <a:t>Chinese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actress and singer.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5D687-7661-4570-8BA0-28082CB1DBC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887115"/>
            <a:ext cx="7940660" cy="1299624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1" y="5719575"/>
            <a:ext cx="794066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C000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364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4"/>
            <a:ext cx="8093365" cy="503926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689" y="527605"/>
            <a:ext cx="641361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689" y="1291129"/>
            <a:ext cx="6413610" cy="473385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86" y="1508002"/>
            <a:ext cx="4123035" cy="5716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86" y="2118822"/>
            <a:ext cx="4123035" cy="3493173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600">
                <a:solidFill>
                  <a:schemeClr val="tx1"/>
                </a:solidFill>
              </a:defRPr>
            </a:lvl4pPr>
            <a:lvl5pPr algn="l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0022" y="1508003"/>
            <a:ext cx="4106566" cy="571630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0021" y="2118823"/>
            <a:ext cx="4106566" cy="3493173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600">
                <a:solidFill>
                  <a:schemeClr val="tx1"/>
                </a:solidFill>
              </a:defRPr>
            </a:lvl4pPr>
            <a:lvl5pPr algn="l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airless%20guinea%20pig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0"/>
            <a:ext cx="6400800" cy="1675485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Compelling Lessons through Contextual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1904999" cy="457199"/>
          </a:xfrm>
        </p:spPr>
        <p:txBody>
          <a:bodyPr>
            <a:noAutofit/>
          </a:bodyPr>
          <a:lstStyle/>
          <a:p>
            <a:r>
              <a:rPr lang="en-US" sz="1400" dirty="0"/>
              <a:t>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8093365" cy="19089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30% is the content you are working with.</a:t>
            </a:r>
          </a:p>
          <a:p>
            <a:r>
              <a:rPr lang="en-US" dirty="0"/>
              <a:t>70% is how the content is delivered.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make your lessons more compelling?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295400"/>
          <a:ext cx="6477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9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3886200"/>
            <a:ext cx="3733800" cy="1299624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6300"/>
            <a:ext cx="5951530" cy="6157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be a boring teacher…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Let students do nothing</a:t>
            </a:r>
          </a:p>
          <a:p>
            <a:pPr marL="514350" indent="-514350">
              <a:buAutoNum type="arabicPeriod"/>
            </a:pPr>
            <a:r>
              <a:rPr lang="en-US" dirty="0"/>
              <a:t>Teach the book</a:t>
            </a:r>
          </a:p>
          <a:p>
            <a:pPr marL="514350" indent="-514350">
              <a:buAutoNum type="arabicPeriod"/>
            </a:pPr>
            <a:r>
              <a:rPr lang="en-US" dirty="0"/>
              <a:t>Be right all the time</a:t>
            </a:r>
          </a:p>
          <a:p>
            <a:pPr marL="514350" indent="-514350">
              <a:buAutoNum type="arabicPeriod"/>
            </a:pPr>
            <a:r>
              <a:rPr lang="en-US" dirty="0"/>
              <a:t>Assume students know nothing</a:t>
            </a:r>
          </a:p>
          <a:p>
            <a:pPr marL="514350" indent="-514350">
              <a:buAutoNum type="arabicPeriod"/>
            </a:pPr>
            <a:r>
              <a:rPr lang="en-US" dirty="0"/>
              <a:t>Sit still</a:t>
            </a:r>
          </a:p>
          <a:p>
            <a:pPr marL="514350" indent="-514350">
              <a:buAutoNum type="arabicPeriod"/>
            </a:pPr>
            <a:r>
              <a:rPr lang="en-US" dirty="0"/>
              <a:t>Be predictable</a:t>
            </a:r>
          </a:p>
          <a:p>
            <a:pPr marL="514350" indent="-514350">
              <a:buAutoNum type="arabicPeriod"/>
            </a:pPr>
            <a:r>
              <a:rPr lang="en-US" dirty="0"/>
              <a:t>Speak in monotone</a:t>
            </a:r>
          </a:p>
          <a:p>
            <a:pPr marL="514350" indent="-514350">
              <a:buAutoNum type="arabicPeriod"/>
            </a:pPr>
            <a:r>
              <a:rPr lang="en-US" dirty="0"/>
              <a:t>Make sure students are idle</a:t>
            </a:r>
          </a:p>
          <a:p>
            <a:pPr marL="514350" indent="-514350">
              <a:buAutoNum type="arabicPeriod"/>
            </a:pPr>
            <a:r>
              <a:rPr lang="en-US" dirty="0"/>
              <a:t>Lose your students</a:t>
            </a:r>
          </a:p>
          <a:p>
            <a:pPr marL="514350" indent="-514350">
              <a:buAutoNum type="arabicPeriod"/>
            </a:pPr>
            <a:r>
              <a:rPr lang="en-US" dirty="0"/>
              <a:t>Keep talking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Prodromou</a:t>
            </a:r>
            <a:r>
              <a:rPr lang="en-US" dirty="0">
                <a:solidFill>
                  <a:schemeClr val="bg1"/>
                </a:solidFill>
              </a:rPr>
              <a:t> ,1999)</a:t>
            </a:r>
          </a:p>
        </p:txBody>
      </p:sp>
      <p:pic>
        <p:nvPicPr>
          <p:cNvPr id="1026" name="Picture 2" descr="http://tx.english-ch.com/teacher/jane/boring%20cla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1145" y="3810000"/>
            <a:ext cx="365285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CA" dirty="0"/>
              <a:t>DELIVERY</a:t>
            </a:r>
            <a:endParaRPr lang="en-US" dirty="0"/>
          </a:p>
        </p:txBody>
      </p:sp>
      <p:pic>
        <p:nvPicPr>
          <p:cNvPr id="1028" name="Picture 4" descr="http://www.cicak2.com.au/images/userdata/admin/images/quality%20tea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5657056" cy="439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Compel them from the start!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886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Shock (unusual fact, strange examples)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Fishing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Confusion and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Presenting a situation or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Making students want to find a solution or answer</a:t>
            </a:r>
          </a:p>
          <a:p>
            <a:pPr marL="742950" indent="-742950"/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912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Grasp their attention from the beginning!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04" name="Picture 4" descr="http://www.iloveheartstudio.com/_gallery/1500/1cmvQ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647"/>
          <a:stretch>
            <a:fillRect/>
          </a:stretch>
        </p:blipFill>
        <p:spPr bwMode="auto">
          <a:xfrm>
            <a:off x="2971800" y="1676400"/>
            <a:ext cx="2667000" cy="2089664"/>
          </a:xfrm>
          <a:prstGeom prst="rect">
            <a:avLst/>
          </a:prstGeom>
          <a:noFill/>
        </p:spPr>
      </p:pic>
      <p:pic>
        <p:nvPicPr>
          <p:cNvPr id="53250" name="Picture 2" descr="https://d3ui957tjb5bqd.cloudfront.net/images/screenshots/products/7/78/78616/preview1-f.jpg?139325305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3CD"/>
              </a:clrFrom>
              <a:clrTo>
                <a:srgbClr val="EFE3CD">
                  <a:alpha val="0"/>
                </a:srgbClr>
              </a:clrTo>
            </a:clrChange>
          </a:blip>
          <a:srcRect l="4138" t="4145" r="2069" b="23316"/>
          <a:stretch>
            <a:fillRect/>
          </a:stretch>
        </p:blipFill>
        <p:spPr bwMode="auto">
          <a:xfrm>
            <a:off x="1752600" y="1143000"/>
            <a:ext cx="5181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Connect with students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462826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Good rapport can go a long way!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195" y="5200265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If they are connected to you as a teacher, they will be more compelled in your classes.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04" name="Picture 4" descr="http://www.iloveheartstudio.com/_gallery/1500/1cmvQ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647"/>
          <a:stretch>
            <a:fillRect/>
          </a:stretch>
        </p:blipFill>
        <p:spPr bwMode="auto">
          <a:xfrm>
            <a:off x="2971800" y="1676400"/>
            <a:ext cx="2667000" cy="208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Be a good role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Come to class compelled to teach… or at least fake it…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If you seem bored to teach it, students will be bored to learn it.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6082" name="Picture 2" descr="http://www.teacheronfire.net/wp-content/uploads/2011/12/jarvis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2819400" cy="281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Use your compelling 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Develop your own compelling style!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9530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Know your compelling points and use them in your delivery!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8130" name="AutoShape 2" descr="data:image/jpeg;base64,/9j/4AAQSkZJRgABAQAAAQABAAD/2wCEAAkGBxISEhUUEhQUFRQUFBQUFBQUFBQUFBQVFBQWFhQUFRQYHCggGBolHBQUITEhJSkrLi4uFx8zODQsNygtLisBCgoKDg0OFxAQGiwcHBwsLCwsLCwsLCwsLCwsLCwsLCwsLCwsLCwsLiwsLCwsLCwsLCwsLCwsLCwsLCwsLCwsLP/AABEIAMIBAwMBIgACEQEDEQH/xAAcAAABBQEBAQAAAAAAAAAAAAADAAECBAUGBwj/xAA5EAACAgEBBQYDBwQCAgMAAAAAAQIDEQQFEiExUQYTQWFxkSKBoRQyUrHB0fAHQuHxYnIzghUXQ//EABkBAAMBAQEAAAAAAAAAAAAAAAABAgMEBf/EACIRAQEAAgEEAwEBAQAAAAAAAAABAhEDEhMhMQRBUTIicf/aAAwDAQACEQMRAD8A4aNvULGSAKJNROHTs6ht9EJybGUSaiGj2gomxsnZe/8AFP7vgvxf4KGmp3pJdWkdfGtRSiuSWF8icro8YHFKPCKSXRDqRNQH7syaFXTGfCSTM/amzdzivuv6GvpI8TajsKy2D+F4aHJb6TbI883SW4dYuxV+9h4SeePEJDsXY3jK+mfkadvL8T3Mf1x0YGlo9hWW8k8dccs8vlyPQdk9hYR/8nxZR12k2fCEcJLpyNceG/bPLmn08l0/YS6WPDhl/LHLrwZo/wD1402m/BYa8Hw+nP3R6nGtEtw1nFGXdryl9gW1nljDa8nhSXyeQtv9PUowSb3nKKb8nFb3D1bPUNwZw5eQ+1C7leUT7ByTlj7qzjPPk8GLf2ZsW81F4jzyvn+qPcu7QGzSQkmnFNPmupN4Yqc1eE6bYN021GD4dVhGzs/sRdOOZYXRZ+rZ6vZoI+CXpj8yMKHEJww7zV53L+n1uPvJ+XLHm/IrarsFdGMpJ5x91Y+KfFLl4eJ6nCZKUk+AdjEu9k8A1GklB/FFrnzXR4/NAIw3ZKS8Hk9E/qRo0tyS8Fj65OBwcuePTdOnHLqm2ommsrxE0ZWk1bhLdfFG3VFS8SLFbAZFouPTrqU9XaoLPPyQhtT2nduQfV8F+pzTRc1l7nLL+S6FfBtjNRnldh4EE3RFEZRHSJqJJRAkVEmkSUScYiMbZ3CyL/5I6lo5OCwdPob1OPnyZnmrEeCJYEkOjNboey2x1Y9+Syly9eH7nfQrS8DmeyVmK/n+i/Y6JWnfw4yY7cfLbcgrocf8BadOvFInWg6NmRsD4E0OMEIQgBCEIAQzHIsAQzRJCYBXsjgpWW4L9iKGuhw4CNyPbmxSrXVY/M4FQO17Ww+Hj193+xyEOeDi5/6dnD/IcdOlx8X9BZZYmgbgYbahOb6kGFcCEojDM1unxxRT3TauhlP0MpxNcb4Z5QLdEF3RhpJRJqIRRJqAAJRJqIRQJqAjDUSxp7HF5QygFjAVDTo2kn95Y80WI62vq/Yx4wJxiT0xW3oPZfWpweM8/Hxx09zp9I2zgOyMmm02sPwb45Xkeh6GvB28X8Rycn9L1aCoGieTVmkIjkcAcQwgBxDDZAJDDZGyASyRbENkAZoBZAPkhIQcb2v0icG84Z5/o9O3PhxPXtqUb0WuvyOF1VKrbUVg5fkTXl08OX0px2X1ZGzZfRl+ueSTOVtusDUaRx5oqSgdROCawzF1mn3WCtsy1YT9DLcTS1c88EVHE0xRVfcEH3RFbSdQCQqCqBNREZ4UoJ3Ueg8AsYEVQDp6CUC2oilWOUaAUCcIBVELXACb3ZjTccptP/qn9Wd/pI4XHicn2ahJLjyOupfA7eOaxcvJfK0mPkGmPk0Zp5HIZM7au3tNplm+2uvPLfnGOfTLHJv0GpkWTM2XtzT6hZpthYusJKS90zQyF3AmNkjkWQCWRsmRt/bsNLGLkpTnZLcqqgs2Wzf9sV9W3wS5nn/ab+pWs0U499paoqfFQ7/M8f8ALEMJ+jZWOFy9DT1bIsnL9iu2lG0q3KvMZwx3lUsb0c8nw+9F45o6XJNlnig7ZFsWSLYgBqlwON2vpvibOv1EjD2hQpGXNjvFpx5arl3HBJWlzU6Zopzgee7DO/yM3a824r1LsolPaX3UvPI4GHKBHcLLiR3DVCvuCLi0zEG4ekIwJqAWMCagLZBRgGgiUYBIxFaaKJ7pNQJ7hJhRgWKYcRRgGrhxAq6vYVeInQ1SOc2NyRvVyPSx9RxZe1xMfIGEggyZ/aPan2bS3X4z3VU7MdXGLaXvg8f121tm/wDx8tRbOF+0boPe38ysjdL+1QfCFcM+jS6s9j21s6Oootpn922udbxzSnFrK9M5PANrdj66rHHWWPTTTw5uDlRavCdc+XHpzXiPvTjnmNePj6/tzXZna9+mv76ltOHxSXJTiuLhLyfH0Pq7R378IyXKUYyXpJJr8zwzZHZOnU7lGijbKptPVaya3YOPjGr8Ta4JLrlnuG8q4PEXiMW1GKy2orhGK8Xwwhd68vmzR8uMx1PtaGZ5L217b2xlXbproquUVF1N4mp5bbaXHgniSf3dx8/DquynabvlXU5d9Pu5ysth9yLTjhPHBZ38JN5xHPHjgYuM/qvtHU0bR091OM00SnUmt6LcpSjasePwuJ5d2k23qNff3l3GeFGMYppRiuUYx5+LPpHtT2cr1sI5bhZW96q2KTcG+aaf3ovhleRzdfZjaKeF9gfh32LIzx1cFXz8t75mefLy4/zNunj7dn+rpxX9IdmXUbRrUlKLnRbKyL8IOKcG/wD23D3vBgdmOzkdJvTlN232Y7y5rdylyhCOXuwXTL82bsplY3Kz/XtlyXG5f59Ewc5DOQOcykIXMydVDiX7WULrB2bhSgyoyuRjarTuLZuwuKW0LvI83OSOzC1h2YXFmXdFzefA1NXQ28+BUmiI0U+4ROnTLIRxD6ePANgF6cRawOGzZMYhoRI1rgEUSqhNVk41kY5JrIjTjEPCleI2mh4h0idmUYhYxQ0YhIoJRWrs+eEa1NpgaeZqaew9XDzjHBl7a1cwymU6mHWRksKwHZhgmyDsEY6wLeAqwW+MlbUbJpnPfcVvtJOWOLSeUn1w+IbSaSFUVGEUks8F1by36ttvPmT3xt8Wj3daF3hb4BzIuYyWe8G3wEZBFEAdyAWTDSgyrcACssKN0yV8ylZZllBYpKeseWWlJxXqVLDzOe7yunXxTwFGGUzLthxNetmdfzZk1VGidLHaIgB8CA74gClR91eiCgdO/hXogm8VUiImgKkSUhG0tJW5YSWW/A6TQ9m21myWPJeHzYLYlEaKu8s5tZ9F4RXn/PAxts9ppTeFwXhFE9U/6fTb6dZHs/S18M8v/sn+Rm67ZG5yefU5OO0bVxWV5pm1s7bUrI7snkWec160Jhd+9rFWnbi2uaYbSTecANNq3CxtePE0Lroye8lhvn0On43yPMxyY83F9xraZrBY30Y1OoLKtyd7lXJ2Ip3T8SErCpfbzALH2kX2kw1bNvgnzDpT6Mjvcf6voy/Go9SN9oM5KfRj7s+jDvcf6O3l+L/2geN2TMcLPwslS5J8U0E5cLdSi4ZSb03qGi4mjGr1BZjqC9IaEpIo6uOQc9R5lTUaoLZJunJtQtU28RWeJa0uzsfFbw6J838h46tpcG16cCvPUZfE8vk+ZbuR2Y8Eg20ZL4cLHDh1xnhkzZsPtDUZlx6IzrNQRvak7bMIoykKyzICUxhNsg2DcyDmMDZQivviAK9MvhXoh3Mq1W/CvRC70o4uRmWtCszXr+XEy42l3Z96UvkzPP1Tk8t3b2ve6op8EjnNGt5uT64Rc2pZmJQ008RS9fzMuJpm1FYRr+B5Xj+ZUjYGUXJNR580uuPA0ynhEvlqaa7ekjcq4o5PZN/H0OmosOfLw09rSrfgSW8NXMswka4/J5MZrbK8WN+glXJ+QWOiT5sNFhEwy+TyZfZTixn0emCjySLcNT5Iqpj5Mscrj6PLGX2t/aV4xXsRd66IrZGyXeXKp7eIk7SrfHe5k2wcmT1Xe1zGelSVDWQb3i1NgJyNp8rknjaezj+ANy6g2TsmVrLDPPmzy91ePHjPUSnMrTt4kLLSpZdxM2i1r7OPyRRsmG1Ms+xWmdM9MbPIc5gZTJzRXskUNGchiDkR3xjQggPeDgNM6u3gvQl3qM2NxKMzTRRoq1BtPdxMrfZOq1pp+ZGWO4cvl0i+KOClZHdeGS0d+HhhtqVZhvLw5+j/AIjlwvTlpvlNxW70PTqWnlczLVjCQvOrTFt6e3MnLx8cfmb2nt4HL7PvzLHVNfr+hs6a45uWeWmPpuVWFuuZk1WluuwxPTSjMKplCFgWNoJ0uKZLeKatJd6MtLe8M5FbvRnaA0NKQKUwUrQM7QPQllhWssITsK1loHpK2wq2WDTsK1kwMrbCjbaTusKmcyRUhtCy3l6IrTuAajUpNr5FK3UeR0SM1u3UlK3UgLLV5lWywuQqtvUC+0FBTCRkXolrvxAMiAMWM/Ml33mympeaHbfU00zX67/MJ33mZib6jd8LR7dLp7d6OVzjwfp4M29malTW6+fR+JxOj1zhJNfNeDXijdhJSW/U/VeK9Tm5eLbXDMbauzZ1vMcuHu4+T/cz4WNG5s/tE4cJxUl0l+5ct2rpJrLoipdVh590LHLKTVmxZL6YWl1LTT80dJv4ZjX6+H9sUvRJfkH0+r3+D5k57y86VPDdovLtV5gV24LlWoMLF6bkLgiuMiF4aN4tE1FcOrjNVw/fANNLvhncZ/fjd8BaXpXAZ2lV3A5Wgeh52AJ2AZWgp2Aek52FeyZGcyvZMYRumChPdzJ8kiSg5Mo7e1KglWufN+nh/PI1wm7osvCldrW+OSvPVFXf6MbD8WdemO1j7QhpTQDdXUHLHUei2tKSJKxGZJ+YGc8eI9Ftud75oY5/7WIfQOpYjBfxEsEI7z/uXug8I45yXv8AsI4G0+hDc8ixldQTmuobGjKD6FjTWzg8x4P1/mSrK5dSC1A9JdBVtCEv/LBL/lH9UEcKJfdtx6pr9Dne8fl7CVj/AIiek9t6VVa//VP0H0+sUHw4+rx7GJGb6L6/sSUvT6h0jbuabFZFSj/p9GJTaOZ2XtN1vKw14x48fpzOuhuWw34PK8eqfRo5OTDprbHLZoXho3FGVeCO+0Z6W1FeS74zFcT74Wg0e+G74od8LvRaC87iLtKXeidgGsysBysAbzJRrbDQKUyG7kMq0B2jtGqhcWpWeEF4evQqS26hW6LVauNMcvGf7V1ZyWpudknKTy28viR1m0J2y3nhv05Losg4yf4V7I68MOljctpbnT9CG7/MhU3+Ffz5hIRXRe3+S9lpX3On5juBZjFenuJx/mWGz0oWV+hWsqb/ANmvLTrHL6sD9nj5lSpuLIemY5rfY4+Yh9ZdDIhZHo/ZfuGhavBfQqxfk/dBYt9P57FWJlWoTfR+yJyb6fRAITfl+Y7k3/d7InStozk+i9kBcv5hBJV55730RXnX6/RlRNHjPzCKxfiZmuoZ1fzgV0xPVWk5rqLvMdH8zLUV1JP/ALezYdA6mj378P0/ct6Pa1lbzF4fjhLj69TDz5v3CQqb8fr/AJFcJ9iZ132zttqxfGt15xnwfn5GlGSfI860k5QfD2bNfS7Q83F/Q5c+Hz4bY8v66x1IbuGZFOtn4Sz7Mtw2jPxin7oxvHY064u9w+ou6YCO0n+B+5L7e/wP3J6arqgyrCwrKb1kvwr3B2ayzyXoHRR1RqJA7tTCP3pL0XFmFqNU1xlL3f6GPrdoN8IL5v8ARGmPFajLkkWto9rXLMaVuL8T++/TwiYEtQ2/F558235laVUhLfR244Y4zw57nb7W42/9vYPTd6+xRhOX8yHhbJf6YWHK06rfN/NFiF8er9jPquk/9P8AcsQm/wCJmdjSVe34vr7A5QXhJ/QG5+X5gLLF0+v+CZFbFkv+UvchvY8X7lSyXTICdjLkRcmn3ojHdsvIRXSXUDDmWYJCEVURODFZJ45+A4iVK8pMbeeObEIIBKuPMsV1rovYQhpRnXHovZFaUF0XsIQ4KhGKLFQhCyKDxE0IRmot5rlw9OBsaCbaWW36sQicjjRgFQhGdapGNtW2S5Nr0bEIeJZMxvPMdIcRbMJxQnFdBCKgV7YroNVFdEIRoQ7Q7fAYRKk4yfUq2SeebGEIU0mBbGEXEVXk+IwhG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data:image/jpeg;base64,/9j/4AAQSkZJRgABAQAAAQABAAD/2wCEAAkGBxISEhUUEhQUFRQUFBQUFBQUFBQUFBQVFBQWFhQUFRQYHCggGBolHBQUITEhJSkrLi4uFx8zODQsNygtLisBCgoKDg0OFxAQGiwcHBwsLCwsLCwsLCwsLCwsLCwsLCwsLCwsLCwsLiwsLCwsLCwsLCwsLCwsLCwsLCwsLCwsLP/AABEIAMIBAwMBIgACEQEDEQH/xAAcAAABBQEBAQAAAAAAAAAAAAADAAECBAUGBwj/xAA5EAACAgEBBQYDBwQCAgMAAAAAAQIDEQQFEiExUQYTQWFxkSKBoRQyUrHB0fAHQuHxYnIzghUXQ//EABkBAAMBAQEAAAAAAAAAAAAAAAABAgMEBf/EACIRAQEAAgEEAwEBAQAAAAAAAAABAhEDEhMhMQRBUTIicf/aAAwDAQACEQMRAD8A4aNvULGSAKJNROHTs6ht9EJybGUSaiGj2gomxsnZe/8AFP7vgvxf4KGmp3pJdWkdfGtRSiuSWF8icro8YHFKPCKSXRDqRNQH7syaFXTGfCSTM/amzdzivuv6GvpI8TajsKy2D+F4aHJb6TbI883SW4dYuxV+9h4SeePEJDsXY3jK+mfkadvL8T3Mf1x0YGlo9hWW8k8dccs8vlyPQdk9hYR/8nxZR12k2fCEcJLpyNceG/bPLmn08l0/YS6WPDhl/LHLrwZo/wD1402m/BYa8Hw+nP3R6nGtEtw1nFGXdryl9gW1nljDa8nhSXyeQtv9PUowSb3nKKb8nFb3D1bPUNwZw5eQ+1C7leUT7ByTlj7qzjPPk8GLf2ZsW81F4jzyvn+qPcu7QGzSQkmnFNPmupN4Yqc1eE6bYN021GD4dVhGzs/sRdOOZYXRZ+rZ6vZoI+CXpj8yMKHEJww7zV53L+n1uPvJ+XLHm/IrarsFdGMpJ5x91Y+KfFLl4eJ6nCZKUk+AdjEu9k8A1GklB/FFrnzXR4/NAIw3ZKS8Hk9E/qRo0tyS8Fj65OBwcuePTdOnHLqm2ommsrxE0ZWk1bhLdfFG3VFS8SLFbAZFouPTrqU9XaoLPPyQhtT2nduQfV8F+pzTRc1l7nLL+S6FfBtjNRnldh4EE3RFEZRHSJqJJRAkVEmkSUScYiMbZ3CyL/5I6lo5OCwdPob1OPnyZnmrEeCJYEkOjNboey2x1Y9+Syly9eH7nfQrS8DmeyVmK/n+i/Y6JWnfw4yY7cfLbcgrocf8BadOvFInWg6NmRsD4E0OMEIQgBCEIAQzHIsAQzRJCYBXsjgpWW4L9iKGuhw4CNyPbmxSrXVY/M4FQO17Ww+Hj193+xyEOeDi5/6dnD/IcdOlx8X9BZZYmgbgYbahOb6kGFcCEojDM1unxxRT3TauhlP0MpxNcb4Z5QLdEF3RhpJRJqIRRJqAAJRJqIRQJqAjDUSxp7HF5QygFjAVDTo2kn95Y80WI62vq/Yx4wJxiT0xW3oPZfWpweM8/Hxx09zp9I2zgOyMmm02sPwb45Xkeh6GvB28X8Rycn9L1aCoGieTVmkIjkcAcQwgBxDDZAJDDZGyASyRbENkAZoBZAPkhIQcb2v0icG84Z5/o9O3PhxPXtqUb0WuvyOF1VKrbUVg5fkTXl08OX0px2X1ZGzZfRl+ueSTOVtusDUaRx5oqSgdROCawzF1mn3WCtsy1YT9DLcTS1c88EVHE0xRVfcEH3RFbSdQCQqCqBNREZ4UoJ3Ueg8AsYEVQDp6CUC2oilWOUaAUCcIBVELXACb3ZjTccptP/qn9Wd/pI4XHicn2ahJLjyOupfA7eOaxcvJfK0mPkGmPk0Zp5HIZM7au3tNplm+2uvPLfnGOfTLHJv0GpkWTM2XtzT6hZpthYusJKS90zQyF3AmNkjkWQCWRsmRt/bsNLGLkpTnZLcqqgs2Wzf9sV9W3wS5nn/ab+pWs0U499paoqfFQ7/M8f8ALEMJ+jZWOFy9DT1bIsnL9iu2lG0q3KvMZwx3lUsb0c8nw+9F45o6XJNlnig7ZFsWSLYgBqlwON2vpvibOv1EjD2hQpGXNjvFpx5arl3HBJWlzU6Zopzgee7DO/yM3a824r1LsolPaX3UvPI4GHKBHcLLiR3DVCvuCLi0zEG4ekIwJqAWMCagLZBRgGgiUYBIxFaaKJ7pNQJ7hJhRgWKYcRRgGrhxAq6vYVeInQ1SOc2NyRvVyPSx9RxZe1xMfIGEggyZ/aPan2bS3X4z3VU7MdXGLaXvg8f121tm/wDx8tRbOF+0boPe38ysjdL+1QfCFcM+jS6s9j21s6Oootpn922udbxzSnFrK9M5PANrdj66rHHWWPTTTw5uDlRavCdc+XHpzXiPvTjnmNePj6/tzXZna9+mv76ltOHxSXJTiuLhLyfH0Pq7R378IyXKUYyXpJJr8zwzZHZOnU7lGijbKptPVaya3YOPjGr8Ta4JLrlnuG8q4PEXiMW1GKy2orhGK8Xwwhd68vmzR8uMx1PtaGZ5L217b2xlXbproquUVF1N4mp5bbaXHgniSf3dx8/DquynabvlXU5d9Pu5ysth9yLTjhPHBZ38JN5xHPHjgYuM/qvtHU0bR091OM00SnUmt6LcpSjasePwuJ5d2k23qNff3l3GeFGMYppRiuUYx5+LPpHtT2cr1sI5bhZW96q2KTcG+aaf3ovhleRzdfZjaKeF9gfh32LIzx1cFXz8t75mefLy4/zNunj7dn+rpxX9IdmXUbRrUlKLnRbKyL8IOKcG/wD23D3vBgdmOzkdJvTlN232Y7y5rdylyhCOXuwXTL82bsplY3Kz/XtlyXG5f59Ewc5DOQOcykIXMydVDiX7WULrB2bhSgyoyuRjarTuLZuwuKW0LvI83OSOzC1h2YXFmXdFzefA1NXQ28+BUmiI0U+4ROnTLIRxD6ePANgF6cRawOGzZMYhoRI1rgEUSqhNVk41kY5JrIjTjEPCleI2mh4h0idmUYhYxQ0YhIoJRWrs+eEa1NpgaeZqaew9XDzjHBl7a1cwymU6mHWRksKwHZhgmyDsEY6wLeAqwW+MlbUbJpnPfcVvtJOWOLSeUn1w+IbSaSFUVGEUks8F1by36ttvPmT3xt8Wj3daF3hb4BzIuYyWe8G3wEZBFEAdyAWTDSgyrcACssKN0yV8ylZZllBYpKeseWWlJxXqVLDzOe7yunXxTwFGGUzLthxNetmdfzZk1VGidLHaIgB8CA74gClR91eiCgdO/hXogm8VUiImgKkSUhG0tJW5YSWW/A6TQ9m21myWPJeHzYLYlEaKu8s5tZ9F4RXn/PAxts9ppTeFwXhFE9U/6fTb6dZHs/S18M8v/sn+Rm67ZG5yefU5OO0bVxWV5pm1s7bUrI7snkWec160Jhd+9rFWnbi2uaYbSTecANNq3CxtePE0Lroye8lhvn0On43yPMxyY83F9xraZrBY30Y1OoLKtyd7lXJ2Ip3T8SErCpfbzALH2kX2kw1bNvgnzDpT6Mjvcf6voy/Go9SN9oM5KfRj7s+jDvcf6O3l+L/2geN2TMcLPwslS5J8U0E5cLdSi4ZSb03qGi4mjGr1BZjqC9IaEpIo6uOQc9R5lTUaoLZJunJtQtU28RWeJa0uzsfFbw6J838h46tpcG16cCvPUZfE8vk+ZbuR2Y8Eg20ZL4cLHDh1xnhkzZsPtDUZlx6IzrNQRvak7bMIoykKyzICUxhNsg2DcyDmMDZQivviAK9MvhXoh3Mq1W/CvRC70o4uRmWtCszXr+XEy42l3Z96UvkzPP1Tk8t3b2ve6op8EjnNGt5uT64Rc2pZmJQ008RS9fzMuJpm1FYRr+B5Xj+ZUjYGUXJNR580uuPA0ynhEvlqaa7ekjcq4o5PZN/H0OmosOfLw09rSrfgSW8NXMswka4/J5MZrbK8WN+glXJ+QWOiT5sNFhEwy+TyZfZTixn0emCjySLcNT5Iqpj5Mscrj6PLGX2t/aV4xXsRd66IrZGyXeXKp7eIk7SrfHe5k2wcmT1Xe1zGelSVDWQb3i1NgJyNp8rknjaezj+ANy6g2TsmVrLDPPmzy91ePHjPUSnMrTt4kLLSpZdxM2i1r7OPyRRsmG1Ms+xWmdM9MbPIc5gZTJzRXskUNGchiDkR3xjQggPeDgNM6u3gvQl3qM2NxKMzTRRoq1BtPdxMrfZOq1pp+ZGWO4cvl0i+KOClZHdeGS0d+HhhtqVZhvLw5+j/AIjlwvTlpvlNxW70PTqWnlczLVjCQvOrTFt6e3MnLx8cfmb2nt4HL7PvzLHVNfr+hs6a45uWeWmPpuVWFuuZk1WluuwxPTSjMKplCFgWNoJ0uKZLeKatJd6MtLe8M5FbvRnaA0NKQKUwUrQM7QPQllhWssITsK1loHpK2wq2WDTsK1kwMrbCjbaTusKmcyRUhtCy3l6IrTuAajUpNr5FK3UeR0SM1u3UlK3UgLLV5lWywuQqtvUC+0FBTCRkXolrvxAMiAMWM/Ml33mympeaHbfU00zX67/MJ33mZib6jd8LR7dLp7d6OVzjwfp4M29malTW6+fR+JxOj1zhJNfNeDXijdhJSW/U/VeK9Tm5eLbXDMbauzZ1vMcuHu4+T/cz4WNG5s/tE4cJxUl0l+5ct2rpJrLoipdVh590LHLKTVmxZL6YWl1LTT80dJv4ZjX6+H9sUvRJfkH0+r3+D5k57y86VPDdovLtV5gV24LlWoMLF6bkLgiuMiF4aN4tE1FcOrjNVw/fANNLvhncZ/fjd8BaXpXAZ2lV3A5Wgeh52AJ2AZWgp2Aek52FeyZGcyvZMYRumChPdzJ8kiSg5Mo7e1KglWufN+nh/PI1wm7osvCldrW+OSvPVFXf6MbD8WdemO1j7QhpTQDdXUHLHUei2tKSJKxGZJ+YGc8eI9Ftud75oY5/7WIfQOpYjBfxEsEI7z/uXug8I45yXv8AsI4G0+hDc8ixldQTmuobGjKD6FjTWzg8x4P1/mSrK5dSC1A9JdBVtCEv/LBL/lH9UEcKJfdtx6pr9Dne8fl7CVj/AIiek9t6VVa//VP0H0+sUHw4+rx7GJGb6L6/sSUvT6h0jbuabFZFSj/p9GJTaOZ2XtN1vKw14x48fpzOuhuWw34PK8eqfRo5OTDprbHLZoXho3FGVeCO+0Z6W1FeS74zFcT74Wg0e+G74od8LvRaC87iLtKXeidgGsysBysAbzJRrbDQKUyG7kMq0B2jtGqhcWpWeEF4evQqS26hW6LVauNMcvGf7V1ZyWpudknKTy28viR1m0J2y3nhv05Losg4yf4V7I68MOljctpbnT9CG7/MhU3+Ffz5hIRXRe3+S9lpX3On5juBZjFenuJx/mWGz0oWV+hWsqb/ANmvLTrHL6sD9nj5lSpuLIemY5rfY4+Yh9ZdDIhZHo/ZfuGhavBfQqxfk/dBYt9P57FWJlWoTfR+yJyb6fRAITfl+Y7k3/d7InStozk+i9kBcv5hBJV55730RXnX6/RlRNHjPzCKxfiZmuoZ1fzgV0xPVWk5rqLvMdH8zLUV1JP/ALezYdA6mj378P0/ct6Pa1lbzF4fjhLj69TDz5v3CQqb8fr/AJFcJ9iZ132zttqxfGt15xnwfn5GlGSfI860k5QfD2bNfS7Q83F/Q5c+Hz4bY8v66x1IbuGZFOtn4Sz7Mtw2jPxin7oxvHY064u9w+ou6YCO0n+B+5L7e/wP3J6arqgyrCwrKb1kvwr3B2ayzyXoHRR1RqJA7tTCP3pL0XFmFqNU1xlL3f6GPrdoN8IL5v8ARGmPFajLkkWto9rXLMaVuL8T++/TwiYEtQ2/F558235laVUhLfR244Y4zw57nb7W42/9vYPTd6+xRhOX8yHhbJf6YWHK06rfN/NFiF8er9jPquk/9P8AcsQm/wCJmdjSVe34vr7A5QXhJ/QG5+X5gLLF0+v+CZFbFkv+UvchvY8X7lSyXTICdjLkRcmn3ojHdsvIRXSXUDDmWYJCEVURODFZJ45+A4iVK8pMbeeObEIIBKuPMsV1rovYQhpRnXHovZFaUF0XsIQ4KhGKLFQhCyKDxE0IRmot5rlw9OBsaCbaWW36sQicjjRgFQhGdapGNtW2S5Nr0bEIeJZMxvPMdIcRbMJxQnFdBCKgV7YroNVFdEIRoQ7Q7fAYRKk4yfUq2SeebGEIU0mBbGEXEVXk+IwhG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data:image/jpeg;base64,/9j/4AAQSkZJRgABAQAAAQABAAD/2wCEAAkGBxISEhUUEhQUFRQUFBQUFBQUFBQUFBQVFBQWFhQUFRQYHCggGBolHBQUITEhJSkrLi4uFx8zODQsNygtLisBCgoKDg0OFxAQGiwcHBwsLCwsLCwsLCwsLCwsLCwsLCwsLCwsLCwsLiwsLCwsLCwsLCwsLCwsLCwsLCwsLCwsLP/AABEIAMIBAwMBIgACEQEDEQH/xAAcAAABBQEBAQAAAAAAAAAAAAADAAECBAUGBwj/xAA5EAACAgEBBQYDBwQCAgMAAAAAAQIDEQQFEiExUQYTQWFxkSKBoRQyUrHB0fAHQuHxYnIzghUXQ//EABkBAAMBAQEAAAAAAAAAAAAAAAABAgMEBf/EACIRAQEAAgEEAwEBAQAAAAAAAAABAhEDEhMhMQRBUTIicf/aAAwDAQACEQMRAD8A4aNvULGSAKJNROHTs6ht9EJybGUSaiGj2gomxsnZe/8AFP7vgvxf4KGmp3pJdWkdfGtRSiuSWF8icro8YHFKPCKSXRDqRNQH7syaFXTGfCSTM/amzdzivuv6GvpI8TajsKy2D+F4aHJb6TbI883SW4dYuxV+9h4SeePEJDsXY3jK+mfkadvL8T3Mf1x0YGlo9hWW8k8dccs8vlyPQdk9hYR/8nxZR12k2fCEcJLpyNceG/bPLmn08l0/YS6WPDhl/LHLrwZo/wD1402m/BYa8Hw+nP3R6nGtEtw1nFGXdryl9gW1nljDa8nhSXyeQtv9PUowSb3nKKb8nFb3D1bPUNwZw5eQ+1C7leUT7ByTlj7qzjPPk8GLf2ZsW81F4jzyvn+qPcu7QGzSQkmnFNPmupN4Yqc1eE6bYN021GD4dVhGzs/sRdOOZYXRZ+rZ6vZoI+CXpj8yMKHEJww7zV53L+n1uPvJ+XLHm/IrarsFdGMpJ5x91Y+KfFLl4eJ6nCZKUk+AdjEu9k8A1GklB/FFrnzXR4/NAIw3ZKS8Hk9E/qRo0tyS8Fj65OBwcuePTdOnHLqm2ommsrxE0ZWk1bhLdfFG3VFS8SLFbAZFouPTrqU9XaoLPPyQhtT2nduQfV8F+pzTRc1l7nLL+S6FfBtjNRnldh4EE3RFEZRHSJqJJRAkVEmkSUScYiMbZ3CyL/5I6lo5OCwdPob1OPnyZnmrEeCJYEkOjNboey2x1Y9+Syly9eH7nfQrS8DmeyVmK/n+i/Y6JWnfw4yY7cfLbcgrocf8BadOvFInWg6NmRsD4E0OMEIQgBCEIAQzHIsAQzRJCYBXsjgpWW4L9iKGuhw4CNyPbmxSrXVY/M4FQO17Ww+Hj193+xyEOeDi5/6dnD/IcdOlx8X9BZZYmgbgYbahOb6kGFcCEojDM1unxxRT3TauhlP0MpxNcb4Z5QLdEF3RhpJRJqIRRJqAAJRJqIRQJqAjDUSxp7HF5QygFjAVDTo2kn95Y80WI62vq/Yx4wJxiT0xW3oPZfWpweM8/Hxx09zp9I2zgOyMmm02sPwb45Xkeh6GvB28X8Rycn9L1aCoGieTVmkIjkcAcQwgBxDDZAJDDZGyASyRbENkAZoBZAPkhIQcb2v0icG84Z5/o9O3PhxPXtqUb0WuvyOF1VKrbUVg5fkTXl08OX0px2X1ZGzZfRl+ueSTOVtusDUaRx5oqSgdROCawzF1mn3WCtsy1YT9DLcTS1c88EVHE0xRVfcEH3RFbSdQCQqCqBNREZ4UoJ3Ueg8AsYEVQDp6CUC2oilWOUaAUCcIBVELXACb3ZjTccptP/qn9Wd/pI4XHicn2ahJLjyOupfA7eOaxcvJfK0mPkGmPk0Zp5HIZM7au3tNplm+2uvPLfnGOfTLHJv0GpkWTM2XtzT6hZpthYusJKS90zQyF3AmNkjkWQCWRsmRt/bsNLGLkpTnZLcqqgs2Wzf9sV9W3wS5nn/ab+pWs0U499paoqfFQ7/M8f8ALEMJ+jZWOFy9DT1bIsnL9iu2lG0q3KvMZwx3lUsb0c8nw+9F45o6XJNlnig7ZFsWSLYgBqlwON2vpvibOv1EjD2hQpGXNjvFpx5arl3HBJWlzU6Zopzgee7DO/yM3a824r1LsolPaX3UvPI4GHKBHcLLiR3DVCvuCLi0zEG4ekIwJqAWMCagLZBRgGgiUYBIxFaaKJ7pNQJ7hJhRgWKYcRRgGrhxAq6vYVeInQ1SOc2NyRvVyPSx9RxZe1xMfIGEggyZ/aPan2bS3X4z3VU7MdXGLaXvg8f121tm/wDx8tRbOF+0boPe38ysjdL+1QfCFcM+jS6s9j21s6Oootpn922udbxzSnFrK9M5PANrdj66rHHWWPTTTw5uDlRavCdc+XHpzXiPvTjnmNePj6/tzXZna9+mv76ltOHxSXJTiuLhLyfH0Pq7R378IyXKUYyXpJJr8zwzZHZOnU7lGijbKptPVaya3YOPjGr8Ta4JLrlnuG8q4PEXiMW1GKy2orhGK8Xwwhd68vmzR8uMx1PtaGZ5L217b2xlXbproquUVF1N4mp5bbaXHgniSf3dx8/DquynabvlXU5d9Pu5ysth9yLTjhPHBZ38JN5xHPHjgYuM/qvtHU0bR091OM00SnUmt6LcpSjasePwuJ5d2k23qNff3l3GeFGMYppRiuUYx5+LPpHtT2cr1sI5bhZW96q2KTcG+aaf3ovhleRzdfZjaKeF9gfh32LIzx1cFXz8t75mefLy4/zNunj7dn+rpxX9IdmXUbRrUlKLnRbKyL8IOKcG/wD23D3vBgdmOzkdJvTlN232Y7y5rdylyhCOXuwXTL82bsplY3Kz/XtlyXG5f59Ewc5DOQOcykIXMydVDiX7WULrB2bhSgyoyuRjarTuLZuwuKW0LvI83OSOzC1h2YXFmXdFzefA1NXQ28+BUmiI0U+4ROnTLIRxD6ePANgF6cRawOGzZMYhoRI1rgEUSqhNVk41kY5JrIjTjEPCleI2mh4h0idmUYhYxQ0YhIoJRWrs+eEa1NpgaeZqaew9XDzjHBl7a1cwymU6mHWRksKwHZhgmyDsEY6wLeAqwW+MlbUbJpnPfcVvtJOWOLSeUn1w+IbSaSFUVGEUks8F1by36ttvPmT3xt8Wj3daF3hb4BzIuYyWe8G3wEZBFEAdyAWTDSgyrcACssKN0yV8ylZZllBYpKeseWWlJxXqVLDzOe7yunXxTwFGGUzLthxNetmdfzZk1VGidLHaIgB8CA74gClR91eiCgdO/hXogm8VUiImgKkSUhG0tJW5YSWW/A6TQ9m21myWPJeHzYLYlEaKu8s5tZ9F4RXn/PAxts9ppTeFwXhFE9U/6fTb6dZHs/S18M8v/sn+Rm67ZG5yefU5OO0bVxWV5pm1s7bUrI7snkWec160Jhd+9rFWnbi2uaYbSTecANNq3CxtePE0Lroye8lhvn0On43yPMxyY83F9xraZrBY30Y1OoLKtyd7lXJ2Ip3T8SErCpfbzALH2kX2kw1bNvgnzDpT6Mjvcf6voy/Go9SN9oM5KfRj7s+jDvcf6O3l+L/2geN2TMcLPwslS5J8U0E5cLdSi4ZSb03qGi4mjGr1BZjqC9IaEpIo6uOQc9R5lTUaoLZJunJtQtU28RWeJa0uzsfFbw6J838h46tpcG16cCvPUZfE8vk+ZbuR2Y8Eg20ZL4cLHDh1xnhkzZsPtDUZlx6IzrNQRvak7bMIoykKyzICUxhNsg2DcyDmMDZQivviAK9MvhXoh3Mq1W/CvRC70o4uRmWtCszXr+XEy42l3Z96UvkzPP1Tk8t3b2ve6op8EjnNGt5uT64Rc2pZmJQ008RS9fzMuJpm1FYRr+B5Xj+ZUjYGUXJNR580uuPA0ynhEvlqaa7ekjcq4o5PZN/H0OmosOfLw09rSrfgSW8NXMswka4/J5MZrbK8WN+glXJ+QWOiT5sNFhEwy+TyZfZTixn0emCjySLcNT5Iqpj5Mscrj6PLGX2t/aV4xXsRd66IrZGyXeXKp7eIk7SrfHe5k2wcmT1Xe1zGelSVDWQb3i1NgJyNp8rknjaezj+ANy6g2TsmVrLDPPmzy91ePHjPUSnMrTt4kLLSpZdxM2i1r7OPyRRsmG1Ms+xWmdM9MbPIc5gZTJzRXskUNGchiDkR3xjQggPeDgNM6u3gvQl3qM2NxKMzTRRoq1BtPdxMrfZOq1pp+ZGWO4cvl0i+KOClZHdeGS0d+HhhtqVZhvLw5+j/AIjlwvTlpvlNxW70PTqWnlczLVjCQvOrTFt6e3MnLx8cfmb2nt4HL7PvzLHVNfr+hs6a45uWeWmPpuVWFuuZk1WluuwxPTSjMKplCFgWNoJ0uKZLeKatJd6MtLe8M5FbvRnaA0NKQKUwUrQM7QPQllhWssITsK1loHpK2wq2WDTsK1kwMrbCjbaTusKmcyRUhtCy3l6IrTuAajUpNr5FK3UeR0SM1u3UlK3UgLLV5lWywuQqtvUC+0FBTCRkXolrvxAMiAMWM/Ml33mympeaHbfU00zX67/MJ33mZib6jd8LR7dLp7d6OVzjwfp4M29malTW6+fR+JxOj1zhJNfNeDXijdhJSW/U/VeK9Tm5eLbXDMbauzZ1vMcuHu4+T/cz4WNG5s/tE4cJxUl0l+5ct2rpJrLoipdVh590LHLKTVmxZL6YWl1LTT80dJv4ZjX6+H9sUvRJfkH0+r3+D5k57y86VPDdovLtV5gV24LlWoMLF6bkLgiuMiF4aN4tE1FcOrjNVw/fANNLvhncZ/fjd8BaXpXAZ2lV3A5Wgeh52AJ2AZWgp2Aek52FeyZGcyvZMYRumChPdzJ8kiSg5Mo7e1KglWufN+nh/PI1wm7osvCldrW+OSvPVFXf6MbD8WdemO1j7QhpTQDdXUHLHUei2tKSJKxGZJ+YGc8eI9Ftud75oY5/7WIfQOpYjBfxEsEI7z/uXug8I45yXv8AsI4G0+hDc8ixldQTmuobGjKD6FjTWzg8x4P1/mSrK5dSC1A9JdBVtCEv/LBL/lH9UEcKJfdtx6pr9Dne8fl7CVj/AIiek9t6VVa//VP0H0+sUHw4+rx7GJGb6L6/sSUvT6h0jbuabFZFSj/p9GJTaOZ2XtN1vKw14x48fpzOuhuWw34PK8eqfRo5OTDprbHLZoXho3FGVeCO+0Z6W1FeS74zFcT74Wg0e+G74od8LvRaC87iLtKXeidgGsysBysAbzJRrbDQKUyG7kMq0B2jtGqhcWpWeEF4evQqS26hW6LVauNMcvGf7V1ZyWpudknKTy28viR1m0J2y3nhv05Losg4yf4V7I68MOljctpbnT9CG7/MhU3+Ffz5hIRXRe3+S9lpX3On5juBZjFenuJx/mWGz0oWV+hWsqb/ANmvLTrHL6sD9nj5lSpuLIemY5rfY4+Yh9ZdDIhZHo/ZfuGhavBfQqxfk/dBYt9P57FWJlWoTfR+yJyb6fRAITfl+Y7k3/d7InStozk+i9kBcv5hBJV55730RXnX6/RlRNHjPzCKxfiZmuoZ1fzgV0xPVWk5rqLvMdH8zLUV1JP/ALezYdA6mj378P0/ct6Pa1lbzF4fjhLj69TDz5v3CQqb8fr/AJFcJ9iZ132zttqxfGt15xnwfn5GlGSfI860k5QfD2bNfS7Q83F/Q5c+Hz4bY8v66x1IbuGZFOtn4Sz7Mtw2jPxin7oxvHY064u9w+ou6YCO0n+B+5L7e/wP3J6arqgyrCwrKb1kvwr3B2ayzyXoHRR1RqJA7tTCP3pL0XFmFqNU1xlL3f6GPrdoN8IL5v8ARGmPFajLkkWto9rXLMaVuL8T++/TwiYEtQ2/F558235laVUhLfR244Y4zw57nb7W42/9vYPTd6+xRhOX8yHhbJf6YWHK06rfN/NFiF8er9jPquk/9P8AcsQm/wCJmdjSVe34vr7A5QXhJ/QG5+X5gLLF0+v+CZFbFkv+UvchvY8X7lSyXTICdjLkRcmn3ojHdsvIRXSXUDDmWYJCEVURODFZJ45+A4iVK8pMbeeObEIIBKuPMsV1rovYQhpRnXHovZFaUF0XsIQ4KhGKLFQhCyKDxE0IRmot5rlw9OBsaCbaWW36sQicjjRgFQhGdapGNtW2S5Nr0bEIeJZMxvPMdIcRbMJxQnFdBCKgV7YroNVFdEIRoQ7Q7fAYRKk4yfUq2SeebGEIU0mBbGEXEVXk+IwhG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 descr="cute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1725196" cy="1295400"/>
          </a:xfrm>
          <a:prstGeom prst="rect">
            <a:avLst/>
          </a:prstGeom>
          <a:noFill/>
        </p:spPr>
      </p:pic>
      <p:pic>
        <p:nvPicPr>
          <p:cNvPr id="48138" name="Picture 10" descr="http://images.sodahead.com/polls/003681073/energetic-108059315640_xlarge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990600"/>
            <a:ext cx="2174806" cy="1447800"/>
          </a:xfrm>
          <a:prstGeom prst="rect">
            <a:avLst/>
          </a:prstGeom>
          <a:noFill/>
        </p:spPr>
      </p:pic>
      <p:pic>
        <p:nvPicPr>
          <p:cNvPr id="48140" name="Picture 12" descr="http://www.dramafever.com/st/news/images/yoojaesuk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143000"/>
            <a:ext cx="2857500" cy="1905000"/>
          </a:xfrm>
          <a:prstGeom prst="rect">
            <a:avLst/>
          </a:prstGeom>
          <a:noFill/>
        </p:spPr>
      </p:pic>
      <p:sp>
        <p:nvSpPr>
          <p:cNvPr id="48142" name="AutoShape 14" descr="data:image/jpeg;base64,/9j/4AAQSkZJRgABAQAAAQABAAD/2wCEAAkGBxQSEhUUEhQUFBUUFBQUFhcXFBQVFxUXFRUXFxQUFBUYHCggGBolGxQUITEhJSksLi4uFx8zODMsNygtLisBCgoKDg0OGxAQGiwkHyQsLCwsLCwsLCwsLCwsLCwsLCwsLCwsLCwsLCwsLCwsLCwsLCwsLCwsLCwsLCwsLCwsLP/AABEIAQMAwgMBIgACEQEDEQH/xAAcAAAABwEBAAAAAAAAAAAAAAAAAQIDBAUGBwj/xABDEAABAwIDBAcECQIFAwUAAAABAAIRAyEEEjEFBkFREyJhcYGRoQcyscEUI0JSYnLR4fCSwhVTgrLxM3OiFjRjg5P/xAAZAQADAQEBAAAAAAAAAAAAAAABAgMABAX/xAAtEQACAgIBAwIEBQUAAAAAAAAAAQIRAzEhEkHwBDIiUWFxEyMzwdE0QoGRsf/aAAwDAQACEQMRAD8A6IxqfaElgTrQiVAGpYYlNCWFg2JFNLFNKCUFgWJDEsMRhGFjWANUPaWKFNpJdltMn9+KmudAlcU9qe/AqOOHw5JDSc7wYBI4NI149l+KVsFlltTfwNqdGT0rdQ4ABwuLEECLTdIw+9gBzvaYHujNGUOk37zHdAXJsNX6wMxfXVWu1sQ5wAmxbw0PI+BTRXBNs7NsX2mYepGalUYIu5uSoB3gHN5ArbbOx9Ku3PSe17eYOh5OGrT2G68m0cURbhy0W23J246i/NTJY6wsZDxye0m4WNbPQ4COFTbvbfZiWxZtQDrNn1bzCuggMCEIRo1gCcqGVKQWMJyosqchCFgDRakFifhJIWMR+jQT0ILClI1OtUdrksOWKkgFKBTAclhywR4FLBUcOSw5Yw+ClBNNclgrAMp7TtvfRME6PfqzTb2SLu8BK841XSV1b284uamGpcmVKh8SGj4OXLMNSLnho1Q+oNsmbM2Y6o4AAuPKfitXht0KzgM0NA0Gp81oN0dlNawGLraYWiLKTzfI6I4UtnIdqbnVW3aCT3aqs2fTdTqQ4aX8Oa9FfQmVGQQFjd4NzQZfTALmHMB94cWpoysEoLsZ8bQfh3MqNJGhnl+xXY9j43pqNOp99gd4kXXB9o14YG/d6t+UwPGIHguwbgYoVMGzKQYMEcoAsfj4qj2QqjTIIkawA0aSjWMKQRI1gBIijQWMJhBGgsAywelh6h9Ih0qA5OFRKFRQRVR9MsYsBUShUWU3o3iOEpseGh2aoGGZsCCeHcqvB77vrA5KTbENJLies5pLeqNGy0y4kASNdERoRc5dK2dDbUTjaqwP/qOuTAa25I0cBLSMwLiLMymRUi+gao7tsV3kHO9oyOcIa5pyklpcW5T9Y0t6rJOab5dFjpXo5vbRkvbNSq/TRUePqy1rKZkfZEuHPUrM7vUAajnnQGFcb+VqlQsDy4lgzXdmBzNb1mGByuNASQFB3SpBzDmuM+nPqjVTye0T8PoyUb/YO0adm52k8putbQfPu3hYPAvwYdlcGteRNiQbamwI8yrfYO1XsrOY1pcNWlzgBl5iJnwCjVFE7NAMZVJLXvbTFvdHX7sxMALV7Mw1PIMrs0i/Xzf8LkG2cI/EOOV5Ie50vaT1DI6unDwmxW93d2a0UrucOpBDHFtwILwAeq482xdUTEcTK+0Xd/JiafQRNc5SzM1ozOIAMkwJ7dTKsNzw7AYt1Co4OZWHVIBAzssQQ7QghwI7joVrN6diMfhcvRtOWHkQDmic08zc6rB7+4voH4IGWuNPpDPvBzejYHGbzDR6qnVzRLpTXUdX+kN5hJdjaY1e3zCy1LHCvSDoc52QB0B3vNa5wiOYZOv2iOIIFSnGlMkgDX8MQOs7k75Hka9JWGBSSdmsZimEgTrpyPjopBCp8NTllKQOUCLC7QDFphoHgreldgnWBPelaohOKiBBEUECYpEggsYCCCNYBz11dNOxKhVayiVMQkbKJFm7GJp+PVQ+smX1UvUN0kffbE58ORyew+sfNZXd8gZpmQTfKCCwMd0lKToXCBJtbmrreF00H9wPkQVm9kVINQQD7roMajNldf7LZzGQRAumi7RX0/GVGpbUYR1g5wLQXtFO5py0UqDbyHMcLknPGkyjL73MvzBznin1TWOY0sQBPuNbYwJkdYFQWOIMtgHpC5riBqTDsSZPuuFgDxNiEmi6zYZAy1GhhAlrS0l1I3kvqcNHRzR888/c9RS+vnnnCIW9DBlL2h9gBGUDI7qioTFsr3EuBHVvZR9yqgPSt0PVIA8Qdb/dU3aomi+wE022hozEZQ1gjjSFyRbmFnt0cXkxIHCo0t8YzD4R4oT0zh9R+on8/PP5Og4bAsDZIHGDqQDrCl7snLiGcADA7rfoncD1gQ3WFWbMFSnUAiX5zJm2tvT4LmthUUdM3g2VTbTdUp9QE5nANkA8XRwS906bZBzZ/h4AfNP7OxtSrLHlrWgZSIBkEXM8AqjDUaWHxnRUqrTnBeGBwdBBu0x7uoIVXvqEWulm2xsFjp0gk9w10XmreveA7R2i6s0EU4FKkCLikwmCeRJc93ZmjgvRWJxQZSqPeYDKbnOPINaSfgvL2wKnWDon6sujx/ZVXNs56qkdX9nONcWupuN25R7oP2hckkWnLblPGAtPSrjKIdE5YIFLXO5zftQftX59srDbmY4MxAa2JqPywYIcHu5H8S6FTL8rSAWnt6ObzEgWPWkkDWxGkKsdHVia6S12fUBZSIkAPgTlPF4+yY7PBWuk/wA7fmqjBlxpszEE5+BBiA7iNb38Qriogzlz+7/YiUEUopSkRaNIlHKwBSCTKNYxyCu9QnvUisoj1Bl0JLk25yMlNuKUJE2i2abxza4ehWP2YevrDi0BpiYdIEkdxcPELaVVicKIqQQCIeCDI6oBLrjQwDdUhphg6yRZdU3NI0OUgw3JcUmlzqlKZ94kggm0aFGCwe9JsHO6h6zIaKWW4MsJubO71FJF5AuGudZ3ujKKNuBuOrxjVSWOdmsGh4qj75+vcTJ7W5RP4UT1b8887icVSBlp96S0nJYVS4E1fyuAgRbmAsdTqFjmvGrXBw8DK2TvcOVrcopuicx+qBJe0nnnMB3HsWMrC5TI4fWbR1LYu0Q8B7HWeLdh4g8jwSNqlzashzujN3RZ0m+ovC5zsrab6DurdpIzNOh7RyPat3s7aTXnrSCDBBUJRcQY8ikbrdXHUnBradOXGAXuzVn8ZIz2br4LcVtj0y1hDQHMeHh3GdDfusshuziGAAytpTxedvU04nh4KnVxQcj54MJ7YdsOpYRtBhg4p/Rvdypi7gO/qjuJXGMM00hOmRxE8wQCf52rsXtJ2aMa+lQptdUfSOd+U+6ziCfvO4eJVA/2d1m0qlSoGsa1jquTNmIDYdBPMhgkquKNxOecXdjG5OzRXxDHtfLaRzPtJsZDRHH3jOt+a6eaXVAzGZvDGC8HPA5ZQAB5WWP3T21gWsDTT6Kscoc4y5rw0tkhw90khztPtEiTZaamG9ED0QIy6BjbtDiTEui827DbVVSo6cHMd/8AC32M9uRsEmHiSct72921mgC3Iq+rG6zWDJDabSAC5wIAyiAX1bdW3z53laKsb+SWRzeo91/cKUJSJQlA5xUoSkSizIAHcyCazILGOSViodRS66h1FCRdDRKQ5KKQUow1UWOxIDaxkkAVDJGoB4hbB6yW2OrWJ7Wu+H6KmPbQrdNP6ksT95sh0m7oFV5MAcqZaBfjzRtAgQ6YGUSXyWiTVBHNpcS0a8bpJHAC8ua0Zjd0fWgmNW5jDtByUHaGKAaQ37QgXPuCMrr6OIaZnUEIpHpzmoq2OVtpU22BLxJMAuF2ty0nSftcXGLqhxLgTMRPAaeHYnQyyS+mqdJ52TNKexrCUg57W8zHpZb/AAezRVIyuFOrADSfdf8Ahfy7+CxexqGavTbpLo8Yt6wt43CltndU6XsCew8D2LVew4uEXOxKL6TwK1Go2InqlzfBzZaR3Fb520qr2BlBvRzrUeIgfgYbk98eKw+yH1BbM4aWN9CB81stmNP2iSY4+fyRj6eOx3Ms9i4BlFsNkknM57rueTqXHyVT7RdrilhHtHv1h0Tfyn3z5SPFXLcQNG3I4D5lcs9p20C+u2nM5Wg9ku0jsAjzXQo0Tb7mKxNeIA1J/ZX+xNvVKNs2YCJa6HDWRr2rM06gkvOgzR4EBMYPEOdMavdPgP8AlZsRNp2jtWwN4GVn0WsGUtc20zJk3HK7tF0Sq6/l8F5ww1c04gkObeRrr8V2PcneN2KpkVI6SmGgkWzCIkjmLT3qc49zZJOS5NVKSXJl1RNOqqZEkGom3VlGfVUWrWQMT/pCCqfpCJYxicQFBqKfiFX1CoyLIacmnJxybclGGnrMbxM6/ewehK071Qbwtu09jh8E+P3Cz0R+m6p61i1s3M5GkEuH45ERy1VBVrFziTqTJUvGEhjTNjE9sWgDs+YVfKpFFs8+qkS2HRHWFu+B5qOypp3hPAy5o7VVM5w6TslVjvuuafIrs2Hy1qYdALhqD9oRf0+C4viBc9/8+S6vuVtJtai3QOaAx/eBr46+aMVseDLvC7NY1wOQi2jSY7xBhW1JwDZgkTMl2sHTu/RRWV5lv3e+4taezTyS2e7nqkNYL3MADmVSLT0OyUccG03VH9SiwFzjoXRwH8uuK7Z2o6vWqVnWL3F0chENaO5oaFeb7b3fSfqaNqLTJP3yP7QsbUqdQnmCPh+qLkTkyLiq3Va0cZPqpuzSGDMe4dn8lVdbVv5fmpeKfLgzRrWhzv6QVJPmxS7oGXgHgM7v7fn5LZbhbRLcQx2jXktPc6w9YK56K0MAPvVnAnsaPdHwWr2LVyGnFiC0qm0HZ2x1RMvqJt1RMVKi5yQ5UqqBiKyVUqKDXqpWw0H0pQUI10EthoqKz1BqOTlWoor3pWUQZKbcURcklyUYJypd4R1Gnk74gq3cVm96sdAFMamHO7Bw80Y7BLRQYh9yOWiZJREpBKsIKYfipOFd1/BQ2FSKToJ7kU+TC6r7PPcPVX2x9oPoAVKcGS0FvMR8ZWfA6ju9X+59Roq0zUBcym4PIHZp4XVIPkyOsbJaQMzgQXCSDwzQSP5yWd9o1cvpBl8oIPkRwW5wtelWZmYQZCxu/GEIb2GfUJnFRjwWXJzTEvApujlHnZN1bUW9pPy/RJxTvq/9QTuJb9SzvKH8ESLknozzB9D+6LEOio/tI8gBb4KRhWyxh+68t/qE/wBqiVnHpXRzie4QlejFlgqXWzPu6NPujgFpMA7rDwAWd2e31gk911fYN8QTwk+kD1IVY6CjsdKtLGnm0H0TNWoomz3EUaYOopsn+kIVKi52TDq1FX4ionatVV+IrKbGQqUFDzlBLYSqq1FHL0hz02XJWUQ9mQzJjMhmQMKrVQ0EmwAk+Cw+NrGo9zzNyYngOA8lcbxYoOimDcGXX7LA+cqqFJXxx7iSZXVBCaJUvENUenTnu/l0XwKlYTG2lOzqhH8+XzRc0EM1RIA+rPetp7LcIKtZ8gWpG97kuaIPqsgxv1a3Xsnbl6Ymx6kdsyf0V4LlGWzWYrZT8O7PSMDUjgkYvHNr0nMqCDHiDwIWlFUOEFZbeLCQC5o8k8lRVcnJcXRjO3kT6ElSq7ZpM/KT5QfknNq0orTwePXQ/JN546Jp5OB84SR0TkqbRHouy03ntB9f3Vfh7mZgkzftUzEnLSI5wPUKFQall2QpdYMRxCvdiU89VmaMocJHDUalUOCaDpotHsxwEcBMD+eBVVo3Y6RVrqI+uq3BY2WweGncjfXXNLh0JHlWSalVQa1VN1K6iVaym2PQ6cSgoBqjmglMV+ZIc9Izpp71mh0PCqlCpKiZ1abALM5c8FxaBkaPtOPM8AAJlBK2MuS73X3Pokl9ZgqucS457gTwA04+if3u9nlNtF1bCgsewF5p5iWuaLuyzJa6NBpaLarU7vYOs9sh7Gn7pYC3u1nxlI3y270GEd1SKtTPRA1DXAQ908W3kc5C7sUoyVIGRKKtnBfo+Z0RoCT4JFWnHO0xbhFptqeKfb1H2PDz6pt5hOfSmnUkaaGRpxBKhJ2xsS+ErC0wdfVMhPYipEgTfRMtQROeyypf9PzPy+a1O52Np0aRa5rs73ZpDZEaAa96ytEy1w/CAO/X5rc7sVG9GxhAloieMzf5roiCOy2OKqH3KuXvpvTOJ2limtJLadZo+6SDHqtFhqAKcfs5pvp2hM0ypyPa2JFQggZetpyngq7FVPru7/lbPfTYob1mDXXv4LBbQdDpHED0spcpNMTJuxOPqyY4SSjwwaeMH0UUOkypNGOLZS3bJl3hGREQR8VKq40UmtLrSYaOZPvOPd+ir8Nk0ILfNP7xYImgyo33WEyOxwF57x6qzlSG7Gq2diZA7VJq1TMLH7r7S+weGi2EZmyNRdLOPXG0c0JdEqY1VJ5qvxFUhSa9VVtepdcjOlBZ+1BNR2oJAjRqJp1RVH+LdgRf4p2eqdoyLbOtHuphC45+Zyju4nz+Cw3+Jjl6/suvbq4ZsUfxCw7gkki2Plm+2BSDWhc49rFQ/SXBx6jWNc0cswGcnmer6BdJ6ZtEU2EjPUcA1vEgXeY5Ace0c1yj21YwdK4A3DadPxIk+jl0YHTf2IepVpfdHNsRW67XciJ87/FOY3DZTI7DpHYorwi+mVAXQ89ax0uBwvpqUtDQyJJ2RqhR0yihEQmELPACSBzcFttlbLGrTedJIM9jhfjxlYjZjS421aDwmJtMLb7B2gabQKjZGgcL8ePEK0XwPFF/RdUpj3ngD7zGvA8WQVcbPxFSo0lrqTso0DXg+RUbC4ljxIIcDqOSfwdEUqhLTYt8+Kohyo3hqucxzSGacQ9cl2xRLXwY5iJhdU3ixFysFtpjXAyb8IUMj5M43EztFk6KXhnEH5JhrOSs8K58XaHjTkfPjwWgiJPwlZpgFsHlBur9mWpTLbOaQ5pjTiCFUYCs0XMgNuc3BV+wdpdGamacriXAWsSe08vgmy+0JX9G7DV8p+ybHm06Hy9QV0PAOJaHC8gLF7dxtOpkLR1g7jERqQYPOFq9k7UfRpMD6YBAbd5A1yRx5VGefYYGGa7kM0H2G9t03U3A3DXCR8wqZ2IU/erefpcjCWEMGYZHBwBdYgkcbeoWadjwoZUurgtC+lWWPTIKt/xBqCShioRoI1USwCOOnHu4rvew6IFXCsHFrnnuJhv9y4JC2OwPaBUoPpuqtLzS6uZsS5kzDgbSOBCSUbK4ppbOrYGr9I23ir/+0o0qLOOoz1CPF0f6QuZ+0/FitWpvbdtV73A2vkyjh2H1V3vHvBRfkxezcQ6lUealOs0Ahxz9YlwcI1m8T1tbLCbRZ1aRknKC0TwAkADwAWjkp13ZTLibgpXwvP3IDgo1TVSiozxdUOVBAKRgsBUrODaTHPceAHxPAd60mw91w4B1eROjBY/6jw7l0HYmBp0hFNjWjsHqTxKyaY/SzN7r7m1KEvqxJ+y0zHeeemi0QY0WcAe8fFaWiyQk4nBtcL/AKydIKlRlzSogkhgB5tJb8CJS3Y9jeJ5aj9FE3gwWTrNOnePAws2cc12pjmJSPNRRcjm2cUxx955/pj4LMbQqiOPiVY5RaSXOImAqPG1S5xEQAdBBNvip9XUwylSGaLZVzg6BGhlQ8BTDuRjXgVcYdgnlz7BxXRCJEViaBLWACS4zAuToBbxKqsZgYBc3hquj4Dc2vXw9PF0HRUBcWNIEFoJaNRxvrIIVBidi4pkuq4erJkuOQkHUkkttzTPplwC+TCUqeeowcC4D1v6K92qA2mY7R5nL+qiU8OG1wG6TmHZImFI2uPqj3N/33XnZE+tI68TrFJmfREJSIq1HJYmEEqEFgWJQSgEEQBJDmpaCwS22GOo7sePkpWP/AOmPzu+Sj7CHUf8AmapW0/cH53/Bq53+qdy/pypSMMPraf8A3Gf7glpFAw9p5PafJwXScCOoUlebNKpKQV1srVShsvLRpcK2yeqssiwjbKQ9ll1EjGbyiGlc22tSzObFiSB+q6PvY6AQufV2zVYBznyBXNkfxFYrgfZhW02zYQJJWUaJcSBIk27F0TCYEVOq9ocHWI4RxS8f7OnBvSYXrcTSJ63/ANbjr3HzOifDB7NNGHp0T7zTcDR2scp4harcXZrMRimUqtN7wblrXCGgfaLo90cpB5HnC2Vsd1Ws2jlIcXQQQQWkalw1ECT4LuW6+71HCMik25AzPN3OjmeA7BZdL4JMu8LRDWhrQGtaAABYACwACj7YMUap5U3nyaVPYFn9/sV0WAxT+VF4He8ZR6uCSOxWec8RUAr0nc9fP91M26ZpHh78f/oHR5LOmvNRvYRHmp+KrFwcCfsmPKFzZJfHZ0YV+XRUFElNbJhXmE3aNUdSo2eRDo8wNdEZSUdnPZQoK9dufi59xp7ekZft1QQ/Eh80YokEcIQnMEgjRLBLXYzuq78zU9tOqIH5nfAKFsx0ZvCPVHtMyAPxH+eihX5h2p/kDWZNvbYpxjEotsug4TpeEdLWnm0HzCudlm6z+xHTQon/AONn+0K92abqUfcXejZYLRTnNsq/Z+isnaLqRJmC3zFrrAYZn188mm3iFv8AfqpAhZbdzZZe/OftWA7J18VyZXTL41aNFu3Xpl2V/UcdJ0PIA810HB4eI7LqjwOwKZaGvaDOtlb0cG/CgHOX0SQIMlzJsMp1I7CrYc1qmGaRIxOzqXSNq5AK0ZS4C5Zydz0t4q0w7VDw5zkuPE27uA8lZUmqrZzsdaFgPbLi4wQpca1Vrf8ASzrk+bWea6AVxz2q47pcW2mNKDL/AJqkOd/4hiMNk5OkcixuBc1wcBaRKaqVPmtXWpSFmsfg8pkeSlkx3yNiy0qIBQznmY5SUCklKYcFN3b5oK4pYakWgl77gH3W8u9BS/FXiF5KZBHCCqMCEIRhEsYcoEg9XW3opbKR4mSfTuTeBbqe4ef/AApwanjBbNKbqiMWJJapb2JktWkgJm03bfOGp9gLf6XEfJX+zzdZrdJ80I+6948zm/uWjwXvBQ/uOhaNpsw2CtToqjZWgV0Gy1dKJM5Pv3iSajhyEDxWg3U2d1WHgOq7tIGg8YKz29NLPjGsHF48hc/Ba/FUTRFKk0wSzpXnSBmABPZZ/kuOfMmdUPaaXB2JPKwUvax6jG83T4AX9SFTbOx+ZrXRDXvhg4u1gx3CewK0xDs1QD7oA8Tc/LyVMa5EyaJWDZZT2BR6DVKCuznEV3wCToBJ8F562pjDWr1av+ZUc4dxPVHlC7Nv5j+iwdSD1qg6Nve+xjubmPguMCnwVsceCGWXYivCqdpUeMLQ5FGxLQQQjKIiZhazIJCaKutuYDIA8Xabdx5HkqYrlkqZ0RdoSggggEfhEUf84IFYwSCJGsYn7PbI8fgFaNpQFXbLeADKlVsZyXTjXw2Rm+QViAob6wSK9aVEdUU5jxNpuXiAWVGzcODvAiP7VrMK6CO9c43MxBGJDeD2OB8OsD6eq6TgYzAngoNcnRF8Gz2Iw5QXeSvsOMyotjuJbJV2x+Wk53E2HebLoWhGYDEbPzbTPg4HhEx8WlVWO2s7EYghslryGyP8mn1Wx+eJj8RW/wAZs7JWc4QXGiMvPqMuD2Ez/UVy7ZAy0szHHpHSyeLMtjr6d65ckGv8nXjmqN5szEiriuqR0WFpFk/jN6kc9GN72kLQ4Bxccx1JnzWL2K9rKTKTG5YjOSZLyOPz71tdk6KuJdyOWV8IuaTU/Kap6IVXwCVQgcw9se1cjqFIH7L6hHiGtPo9curbUPNWHtM22MVj6jmu6lMNotIm/RnrEf63P8hzWTc4cyfLl+qs8iiukjKDbssKu0nc1DdtB/3imC4cJ8x2/skOePujzP6qcslhUCVidpvewtcZHcNedlWlKckFSlKyiVBIII0oSQicEEFjCXJJKCCxh2m4pT3FBBVjoR7GHlIQQSMZFxuiYxTO0PH/AIn9F02ifiggkeysNG12AZYFfP0pjhmQQV1oAh98UZ/ywPMmVyLBCC//ALlT/eUEFPLoaJe7ONwt1sfQI0EcehZbLtqx/tax1Sjs2q6k8scXU2SNcr3gOAPCx1F0EFXH7kIzzg4pM/zxQQU2Igif54pJQQSsZCCjpC6CCVheiRCCCCNC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4" name="Picture 16" descr="http://www.calvin.edu/news/2009-10/korean-class/hw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143000"/>
            <a:ext cx="2000250" cy="2667000"/>
          </a:xfrm>
          <a:prstGeom prst="rect">
            <a:avLst/>
          </a:prstGeom>
          <a:noFill/>
        </p:spPr>
      </p:pic>
      <p:pic>
        <p:nvPicPr>
          <p:cNvPr id="48146" name="Picture 18" descr="http://thebestfashionblog.com/wp-content/uploads/2014/10/Aleksander-Khrisanfov-Spring-Summer-2015-Runway-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1828800" cy="274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6781800" cy="6858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Interaction, Interaction,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03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Interact with students and let them interact with each other as much as possible!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670" y="5076518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The longer you are talking, the more bored they will become. Ask lots of questions to break up your speaking!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2" descr="http://www.thehindu.com/multimedia/dynamic/00931/23NXG_CLASSROOM_93162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41148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Make it easy to understand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962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Great teachers can make difficult things easy to understand.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If students can’t understand it, they can get bored.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0180" name="Picture 4" descr="https://www.mnsu.edu/media/newsletter/2009-05-13/20090513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34327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438400"/>
            <a:ext cx="7315200" cy="22860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en-US" i="1" dirty="0"/>
              <a:t>“I hypothesize that for most people, motivation to acquire a language plays no role in successful language acquisition. </a:t>
            </a:r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r>
              <a:rPr lang="en-US" i="1" dirty="0"/>
              <a:t>Rather, language acquisition is the result of doing something else: It is the result of obtaining truly interesting, or "compelling" comprehensible input.”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Spice it up with multimodality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 hairless guinea pig looks like a small hippo.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93469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Multimodal lessons are much more compelling!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Seeing it is much more interesting than hearing about it!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2228" name="Picture 4" descr="https://s-media-cache-ak0.pinimg.com/236x/79/f2/60/79f2607cecb5ddbbb9a8fe1dec694c31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/>
          <a:srcRect t="34840" b="8475"/>
          <a:stretch/>
        </p:blipFill>
        <p:spPr bwMode="auto">
          <a:xfrm>
            <a:off x="724270" y="2325167"/>
            <a:ext cx="2890157" cy="1638300"/>
          </a:xfrm>
          <a:prstGeom prst="rect">
            <a:avLst/>
          </a:prstGeom>
          <a:noFill/>
        </p:spPr>
      </p:pic>
      <p:pic>
        <p:nvPicPr>
          <p:cNvPr id="2050" name="Picture 2" descr="Guinea Pig Care Sheet: Food, Habitat &amp; Health | Petco">
            <a:extLst>
              <a:ext uri="{FF2B5EF4-FFF2-40B4-BE49-F238E27FC236}">
                <a16:creationId xmlns:a16="http://schemas.microsoft.com/office/drawing/2014/main" id="{C35ABE60-D0E3-A805-365A-31D951BB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2977979" cy="19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Have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37777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Fun is contagious and compelling!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If you are having fun, you just might trick your students into having fun too…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2230" name="Picture 6" descr="http://cdn.business2community.com/wp-content/uploads/2013/08/remember-to-have-f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b="43333"/>
          <a:stretch>
            <a:fillRect/>
          </a:stretch>
        </p:blipFill>
        <p:spPr bwMode="auto">
          <a:xfrm>
            <a:off x="0" y="1828800"/>
            <a:ext cx="4000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38889"/>
          <a:stretch>
            <a:fillRect/>
          </a:stretch>
        </p:blipFill>
        <p:spPr bwMode="auto">
          <a:xfrm>
            <a:off x="0" y="3429000"/>
            <a:ext cx="3924300" cy="15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b="43333"/>
          <a:stretch>
            <a:fillRect/>
          </a:stretch>
        </p:blipFill>
        <p:spPr bwMode="auto">
          <a:xfrm>
            <a:off x="0" y="5347564"/>
            <a:ext cx="3962400" cy="151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b="41111"/>
          <a:stretch>
            <a:fillRect/>
          </a:stretch>
        </p:blipFill>
        <p:spPr bwMode="auto">
          <a:xfrm>
            <a:off x="5184480" y="1"/>
            <a:ext cx="395952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 b="43333"/>
          <a:stretch>
            <a:fillRect/>
          </a:stretch>
        </p:blipFill>
        <p:spPr bwMode="auto">
          <a:xfrm>
            <a:off x="5257800" y="18288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 b="42222"/>
          <a:stretch>
            <a:fillRect/>
          </a:stretch>
        </p:blipFill>
        <p:spPr bwMode="auto">
          <a:xfrm>
            <a:off x="5257800" y="35052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 b="38889"/>
          <a:stretch>
            <a:fillRect/>
          </a:stretch>
        </p:blipFill>
        <p:spPr bwMode="auto">
          <a:xfrm>
            <a:off x="5257799" y="5257800"/>
            <a:ext cx="3876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 l="8333" b="44444"/>
          <a:stretch>
            <a:fillRect/>
          </a:stretch>
        </p:blipFill>
        <p:spPr bwMode="auto">
          <a:xfrm>
            <a:off x="0" y="0"/>
            <a:ext cx="4038600" cy="162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838200"/>
            <a:ext cx="6413610" cy="763525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or Not</a:t>
            </a:r>
          </a:p>
        </p:txBody>
      </p:sp>
      <p:pic>
        <p:nvPicPr>
          <p:cNvPr id="32772" name="Picture 4" descr="http://www.dog-meditation.com/uploads/2/4/4/2/24424264/9581358.jpg?462"/>
          <p:cNvPicPr>
            <a:picLocks noChangeAspect="1" noChangeArrowheads="1"/>
          </p:cNvPicPr>
          <p:nvPr/>
        </p:nvPicPr>
        <p:blipFill>
          <a:blip r:embed="rId2"/>
          <a:srcRect l="45119"/>
          <a:stretch>
            <a:fillRect/>
          </a:stretch>
        </p:blipFill>
        <p:spPr bwMode="auto">
          <a:xfrm>
            <a:off x="3505200" y="1905000"/>
            <a:ext cx="3400425" cy="4368135"/>
          </a:xfrm>
          <a:prstGeom prst="rect">
            <a:avLst/>
          </a:prstGeom>
          <a:noFill/>
        </p:spPr>
      </p:pic>
      <p:sp>
        <p:nvSpPr>
          <p:cNvPr id="8" name="Donut 7"/>
          <p:cNvSpPr/>
          <p:nvPr/>
        </p:nvSpPr>
        <p:spPr>
          <a:xfrm>
            <a:off x="3200400" y="2895600"/>
            <a:ext cx="1008856" cy="843880"/>
          </a:xfrm>
          <a:prstGeom prst="donut">
            <a:avLst>
              <a:gd name="adj" fmla="val 17203"/>
            </a:avLst>
          </a:prstGeom>
          <a:solidFill>
            <a:srgbClr val="00B050">
              <a:alpha val="66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5943601" y="2590800"/>
            <a:ext cx="1143000" cy="1447800"/>
          </a:xfrm>
          <a:prstGeom prst="mathMultiply">
            <a:avLst>
              <a:gd name="adj1" fmla="val 20912"/>
            </a:avLst>
          </a:prstGeom>
          <a:solidFill>
            <a:schemeClr val="accent2">
              <a:alpha val="66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9400"/>
            <a:ext cx="586740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compelling?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http://images2.wikia.nocookie.net/__cb20090928120743/beatles/images/9/9a/The_Bea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94" y="4089647"/>
            <a:ext cx="2362200" cy="2743200"/>
          </a:xfrm>
          <a:prstGeom prst="rect">
            <a:avLst/>
          </a:prstGeom>
          <a:noFill/>
        </p:spPr>
      </p:pic>
      <p:pic>
        <p:nvPicPr>
          <p:cNvPr id="36872" name="Picture 8" descr="http://www.yalibnan.com/wp-content/uploads/2011/02/steve-job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82"/>
            <a:ext cx="2362200" cy="4033718"/>
          </a:xfrm>
          <a:prstGeom prst="rect">
            <a:avLst/>
          </a:prstGeom>
          <a:noFill/>
        </p:spPr>
      </p:pic>
      <p:pic>
        <p:nvPicPr>
          <p:cNvPr id="1026" name="Picture 2" descr="Ryan Reynolds on his Deadpool Obsession, Meeting Blake Lively, and His New  Film, 'Life' | GQ">
            <a:extLst>
              <a:ext uri="{FF2B5EF4-FFF2-40B4-BE49-F238E27FC236}">
                <a16:creationId xmlns:a16="http://schemas.microsoft.com/office/drawing/2014/main" id="{4C3CF619-7EA7-A077-DC72-D27CFA25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94" y="4114800"/>
            <a:ext cx="35515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 Zhizhao/VCG via Getty Images">
            <a:extLst>
              <a:ext uri="{FF2B5EF4-FFF2-40B4-BE49-F238E27FC236}">
                <a16:creationId xmlns:a16="http://schemas.microsoft.com/office/drawing/2014/main" id="{06FEAABE-C29D-FB2D-F783-7D9FDC271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7"/>
          <a:stretch/>
        </p:blipFill>
        <p:spPr bwMode="auto">
          <a:xfrm>
            <a:off x="2367994" y="17458"/>
            <a:ext cx="355157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D18FA01-2A12-334E-C9D7-99142D94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64" y="0"/>
            <a:ext cx="32244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CG/VCG via Getty Images">
            <a:extLst>
              <a:ext uri="{FF2B5EF4-FFF2-40B4-BE49-F238E27FC236}">
                <a16:creationId xmlns:a16="http://schemas.microsoft.com/office/drawing/2014/main" id="{FDCD1D82-79A3-5AB8-934B-0CC83A52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90" y="4114800"/>
            <a:ext cx="3224436" cy="27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45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550310"/>
            <a:ext cx="8458200" cy="1295400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Who/ What is compelling?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Environmental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85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9617-75AE-45F8-81C9-0CDEA10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7607-2CC7-4F6D-8105-AA72C599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95600"/>
            <a:ext cx="4122731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Make a list of “Who” or “What” would be compelling to your students right now.</a:t>
            </a:r>
          </a:p>
          <a:p>
            <a:endParaRPr lang="en-US" dirty="0"/>
          </a:p>
          <a:p>
            <a:r>
              <a:rPr lang="en-US" dirty="0"/>
              <a:t>Think of at least 5 for each.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2C88-8F73-CF0F-348F-892B8C2FB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1" t="17407" r="28056" b="23333"/>
          <a:stretch/>
        </p:blipFill>
        <p:spPr>
          <a:xfrm>
            <a:off x="5105400" y="2732314"/>
            <a:ext cx="3625194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9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819400"/>
            <a:ext cx="655320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Examples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Krashen</a:t>
            </a:r>
            <a:r>
              <a:rPr lang="en-US" dirty="0"/>
              <a:t>, 2011, 2015)</a:t>
            </a:r>
          </a:p>
        </p:txBody>
      </p:sp>
      <p:pic>
        <p:nvPicPr>
          <p:cNvPr id="1028" name="Picture 4" descr="http://gettingboystoread.com/wp-content/uploads/StephenKras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2819400" cy="4172712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3810000" y="1371600"/>
            <a:ext cx="3733800" cy="2514600"/>
          </a:xfrm>
          <a:prstGeom prst="wedgeRoundRectCallout">
            <a:avLst>
              <a:gd name="adj1" fmla="val -81696"/>
              <a:gd name="adj2" fmla="val 52039"/>
              <a:gd name="adj3" fmla="val 16667"/>
            </a:avLst>
          </a:prstGeom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“Compelling means that the input is so interesting, you forget it is in another language.”</a:t>
            </a:r>
          </a:p>
        </p:txBody>
      </p:sp>
      <p:pic>
        <p:nvPicPr>
          <p:cNvPr id="9" name="Picture 8" descr="http://creatingcompellingcontent.com/wp-content/uploads/2010/08/compelling_con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64" y="4343400"/>
            <a:ext cx="3392185" cy="22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0" name="Rectangle 43029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1" name="Rectangle 43030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33" y="321732"/>
            <a:ext cx="3426555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92" y="637523"/>
            <a:ext cx="2706672" cy="169099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of the following sentences is the most compelling?</a:t>
            </a:r>
          </a:p>
        </p:txBody>
      </p:sp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5B3D5D64-5381-4644-92FA-D508848E7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" b="4033"/>
          <a:stretch/>
        </p:blipFill>
        <p:spPr bwMode="auto">
          <a:xfrm>
            <a:off x="3725633" y="762000"/>
            <a:ext cx="2118385" cy="280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92" y="2474260"/>
            <a:ext cx="2705947" cy="3677158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1700" dirty="0">
                <a:solidFill>
                  <a:srgbClr val="FFFFFF"/>
                </a:solidFill>
              </a:rPr>
              <a:t>a)I have been to Italy.</a:t>
            </a:r>
          </a:p>
          <a:p>
            <a:pPr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1700" dirty="0">
                <a:solidFill>
                  <a:srgbClr val="FFFFFF"/>
                </a:solidFill>
              </a:rPr>
              <a:t>b) She has eaten a spider.</a:t>
            </a:r>
          </a:p>
          <a:p>
            <a:pPr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1700" dirty="0">
                <a:solidFill>
                  <a:srgbClr val="FFFFFF"/>
                </a:solidFill>
              </a:rPr>
              <a:t>c) Sun Yang has won a gold medal.</a:t>
            </a:r>
          </a:p>
          <a:p>
            <a:pPr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1700" dirty="0">
                <a:solidFill>
                  <a:srgbClr val="FFFFFF"/>
                </a:solidFill>
              </a:rPr>
              <a:t>d) </a:t>
            </a:r>
            <a:r>
              <a:rPr lang="ko-KR" altLang="en-US" sz="1700" dirty="0">
                <a:solidFill>
                  <a:srgbClr val="FFFFFF"/>
                </a:solidFill>
              </a:rPr>
              <a:t>赵丽颖</a:t>
            </a:r>
            <a:r>
              <a:rPr lang="en-US" sz="1700" dirty="0">
                <a:solidFill>
                  <a:srgbClr val="FFFFFF"/>
                </a:solidFill>
              </a:rPr>
              <a:t> has studied at UBC.</a:t>
            </a:r>
          </a:p>
        </p:txBody>
      </p:sp>
      <p:pic>
        <p:nvPicPr>
          <p:cNvPr id="2052" name="Picture 4" descr="Image result for eat a fly">
            <a:extLst>
              <a:ext uri="{FF2B5EF4-FFF2-40B4-BE49-F238E27FC236}">
                <a16:creationId xmlns:a16="http://schemas.microsoft.com/office/drawing/2014/main" id="{625F3CEA-ACAE-4B70-ADCC-BC9D95DB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r="12071"/>
          <a:stretch/>
        </p:blipFill>
        <p:spPr bwMode="auto">
          <a:xfrm>
            <a:off x="5933544" y="762000"/>
            <a:ext cx="3146201" cy="280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un Yang confident of Tokyo 2020 success despite doping controversy">
            <a:extLst>
              <a:ext uri="{FF2B5EF4-FFF2-40B4-BE49-F238E27FC236}">
                <a16:creationId xmlns:a16="http://schemas.microsoft.com/office/drawing/2014/main" id="{4FD7CD3D-ED96-7116-F74A-D5A55EC7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46" y="4304535"/>
            <a:ext cx="205367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anilia zhao liying - The story of xingfu 🔜 2022 | Facebook">
            <a:extLst>
              <a:ext uri="{FF2B5EF4-FFF2-40B4-BE49-F238E27FC236}">
                <a16:creationId xmlns:a16="http://schemas.microsoft.com/office/drawing/2014/main" id="{26BCFBE5-6A7B-34AB-6673-71EC75AA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4" y="4326468"/>
            <a:ext cx="3055939" cy="21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3 compelling examples for the past tense</a:t>
            </a:r>
          </a:p>
          <a:p>
            <a:endParaRPr lang="en-US" dirty="0"/>
          </a:p>
          <a:p>
            <a:r>
              <a:rPr lang="en-US" dirty="0"/>
              <a:t>Create 3 compelling examples for the future tense</a:t>
            </a:r>
          </a:p>
        </p:txBody>
      </p:sp>
    </p:spTree>
    <p:extLst>
      <p:ext uri="{BB962C8B-B14F-4D97-AF65-F5344CB8AC3E}">
        <p14:creationId xmlns:p14="http://schemas.microsoft.com/office/powerpoint/2010/main" val="2917326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Delivery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Deliver your sentences</a:t>
            </a:r>
            <a:r>
              <a:rPr lang="en-US" dirty="0">
                <a:sym typeface="Wingdings" panose="05000000000000000000" pitchFamily="2" charset="2"/>
              </a:rPr>
              <a:t> in your compelling style 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0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simpleesl.com/wp-content/uploads/2012/04/Directions-Information-Gap-page-001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20000" contrast="30000"/>
          </a:blip>
          <a:srcRect/>
          <a:stretch>
            <a:fillRect/>
          </a:stretch>
        </p:blipFill>
        <p:spPr bwMode="auto">
          <a:xfrm>
            <a:off x="3733800" y="2209800"/>
            <a:ext cx="5029200" cy="3553969"/>
          </a:xfrm>
          <a:prstGeom prst="rect">
            <a:avLst/>
          </a:prstGeom>
          <a:noFill/>
        </p:spPr>
      </p:pic>
      <p:pic>
        <p:nvPicPr>
          <p:cNvPr id="5" name="Picture 2" descr="G:\GIFLE\2013\Elementary 1 2013\3 Making Textbooks Interesting\20140106_162704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b="11691"/>
          <a:stretch/>
        </p:blipFill>
        <p:spPr bwMode="auto">
          <a:xfrm>
            <a:off x="96520" y="1467151"/>
            <a:ext cx="3657600" cy="50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3048000"/>
            <a:ext cx="2903529" cy="1985166"/>
          </a:xfrm>
        </p:spPr>
        <p:txBody>
          <a:bodyPr>
            <a:normAutofit/>
          </a:bodyPr>
          <a:lstStyle/>
          <a:p>
            <a:r>
              <a:rPr lang="en-US" dirty="0"/>
              <a:t>How would you make this more compelling for your students?</a:t>
            </a:r>
          </a:p>
        </p:txBody>
      </p:sp>
      <p:pic>
        <p:nvPicPr>
          <p:cNvPr id="8" name="Picture 2" descr="G:\GIFLE\2013\Elementary 1 2013\3 Making Textbooks Interesting\20140106_155117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12957" r="27606" b="14015"/>
          <a:stretch/>
        </p:blipFill>
        <p:spPr bwMode="auto">
          <a:xfrm>
            <a:off x="4267200" y="2362200"/>
            <a:ext cx="4691813" cy="35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AutoShape 2" descr="Displaying 20150609_1407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95034" cy="6108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Krashen</a:t>
            </a:r>
            <a:r>
              <a:rPr lang="en-US" dirty="0"/>
              <a:t>, S. (2015). The end of motivation. New Routes</a:t>
            </a:r>
            <a:r>
              <a:rPr lang="en-US" i="1" dirty="0"/>
              <a:t>, 55, 25-29.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Krashen</a:t>
            </a:r>
            <a:r>
              <a:rPr lang="en-US" dirty="0"/>
              <a:t>, S. (2011). The compelling ( not just interesting) input hypothesis. </a:t>
            </a:r>
            <a:r>
              <a:rPr lang="en-US" i="1" dirty="0"/>
              <a:t>The English Connection (KOTESOL), 15 (3), 1.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Prodromou</a:t>
            </a:r>
            <a:r>
              <a:rPr lang="en-US" dirty="0"/>
              <a:t>, L. (1999). How to be a boring teacher. </a:t>
            </a:r>
            <a:r>
              <a:rPr lang="en-US" i="1" dirty="0"/>
              <a:t>English Teaching professional, 12, 16-18.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 t="7407" r="12917"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 Awareness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1F4F0A-9EBB-237D-90D1-10B33F805CB4}"/>
              </a:ext>
            </a:extLst>
          </p:cNvPr>
          <p:cNvGrpSpPr/>
          <p:nvPr/>
        </p:nvGrpSpPr>
        <p:grpSpPr>
          <a:xfrm>
            <a:off x="76200" y="1676400"/>
            <a:ext cx="9061790" cy="4724400"/>
            <a:chOff x="1249159" y="1676401"/>
            <a:chExt cx="9061790" cy="47244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827550-4F80-55A2-1590-4C96FA89E70B}"/>
                </a:ext>
              </a:extLst>
            </p:cNvPr>
            <p:cNvGrpSpPr/>
            <p:nvPr/>
          </p:nvGrpSpPr>
          <p:grpSpPr>
            <a:xfrm>
              <a:off x="1249159" y="1676401"/>
              <a:ext cx="9061790" cy="4724400"/>
              <a:chOff x="574105" y="1676400"/>
              <a:chExt cx="7300606" cy="47244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F5FCE9F-FB5F-79B1-5EA4-0EED09B82D35}"/>
                  </a:ext>
                </a:extLst>
              </p:cNvPr>
              <p:cNvSpPr/>
              <p:nvPr/>
            </p:nvSpPr>
            <p:spPr>
              <a:xfrm>
                <a:off x="1143000" y="1676400"/>
                <a:ext cx="6400800" cy="47244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494EB6-5706-9A02-BBF3-5950FE47ACDF}"/>
                  </a:ext>
                </a:extLst>
              </p:cNvPr>
              <p:cNvSpPr txBox="1"/>
              <p:nvPr/>
            </p:nvSpPr>
            <p:spPr>
              <a:xfrm>
                <a:off x="574105" y="3810000"/>
                <a:ext cx="839993" cy="369332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People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342A05-DD12-1B47-486B-DB772CC6C362}"/>
                  </a:ext>
                </a:extLst>
              </p:cNvPr>
              <p:cNvSpPr txBox="1"/>
              <p:nvPr/>
            </p:nvSpPr>
            <p:spPr>
              <a:xfrm>
                <a:off x="7077262" y="3810000"/>
                <a:ext cx="797449" cy="369332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Values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D03478-0BB4-ABE2-674B-DDEC5C6FB385}"/>
                  </a:ext>
                </a:extLst>
              </p:cNvPr>
              <p:cNvSpPr txBox="1"/>
              <p:nvPr/>
            </p:nvSpPr>
            <p:spPr>
              <a:xfrm>
                <a:off x="3382526" y="5875862"/>
                <a:ext cx="1920974" cy="369332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Culture &amp; Customs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B75275-5AC5-7E7E-85F6-FD14CB86CBE8}"/>
                </a:ext>
              </a:extLst>
            </p:cNvPr>
            <p:cNvGrpSpPr/>
            <p:nvPr/>
          </p:nvGrpSpPr>
          <p:grpSpPr>
            <a:xfrm>
              <a:off x="3581399" y="2438400"/>
              <a:ext cx="5047642" cy="3276600"/>
              <a:chOff x="2057400" y="2438400"/>
              <a:chExt cx="4788004" cy="32766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D2188DA-CEEC-76B2-9DCC-495629952071}"/>
                  </a:ext>
                </a:extLst>
              </p:cNvPr>
              <p:cNvSpPr/>
              <p:nvPr/>
            </p:nvSpPr>
            <p:spPr>
              <a:xfrm>
                <a:off x="2057400" y="2438400"/>
                <a:ext cx="4691743" cy="32766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13CC1A-249A-AB73-48AE-499FB7965619}"/>
                  </a:ext>
                </a:extLst>
              </p:cNvPr>
              <p:cNvSpPr txBox="1"/>
              <p:nvPr/>
            </p:nvSpPr>
            <p:spPr>
              <a:xfrm>
                <a:off x="3762935" y="2590801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Students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CF9C1B-1E94-8ECD-6CB7-899B0077E20B}"/>
                  </a:ext>
                </a:extLst>
              </p:cNvPr>
              <p:cNvSpPr txBox="1"/>
              <p:nvPr/>
            </p:nvSpPr>
            <p:spPr>
              <a:xfrm>
                <a:off x="2236915" y="3773382"/>
                <a:ext cx="766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7B583-53A4-1AAC-8264-F120B8FC5AB4}"/>
                  </a:ext>
                </a:extLst>
              </p:cNvPr>
              <p:cNvSpPr txBox="1"/>
              <p:nvPr/>
            </p:nvSpPr>
            <p:spPr>
              <a:xfrm>
                <a:off x="5776749" y="3810001"/>
                <a:ext cx="1068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Interests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D63D19-FC29-558E-A592-F11E4A2F4102}"/>
                  </a:ext>
                </a:extLst>
              </p:cNvPr>
              <p:cNvSpPr txBox="1"/>
              <p:nvPr/>
            </p:nvSpPr>
            <p:spPr>
              <a:xfrm>
                <a:off x="3429000" y="5029200"/>
                <a:ext cx="2048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Life experiences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A670B62-CD6A-4BB6-4A83-F0DC30D323C5}"/>
                </a:ext>
              </a:extLst>
            </p:cNvPr>
            <p:cNvGrpSpPr/>
            <p:nvPr/>
          </p:nvGrpSpPr>
          <p:grpSpPr>
            <a:xfrm>
              <a:off x="4659468" y="3095655"/>
              <a:ext cx="2895600" cy="1828800"/>
              <a:chOff x="3048000" y="3124200"/>
              <a:chExt cx="2590800" cy="1828800"/>
            </a:xfrm>
            <a:solidFill>
              <a:srgbClr val="92D050"/>
            </a:solidFill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A03B98F-ADD7-5751-2FA2-6EAF01E0D924}"/>
                  </a:ext>
                </a:extLst>
              </p:cNvPr>
              <p:cNvSpPr/>
              <p:nvPr/>
            </p:nvSpPr>
            <p:spPr>
              <a:xfrm>
                <a:off x="3048000" y="3124200"/>
                <a:ext cx="2590800" cy="1828800"/>
              </a:xfrm>
              <a:prstGeom prst="ellipse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39A01B-4F42-BB05-0D1F-3FB53FE79044}"/>
                  </a:ext>
                </a:extLst>
              </p:cNvPr>
              <p:cNvSpPr txBox="1"/>
              <p:nvPr/>
            </p:nvSpPr>
            <p:spPr>
              <a:xfrm>
                <a:off x="3581400" y="3349595"/>
                <a:ext cx="152400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Individuals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34C07A-D36F-0B93-B57E-BE956E6B6EF0}"/>
                  </a:ext>
                </a:extLst>
              </p:cNvPr>
              <p:cNvSpPr txBox="1"/>
              <p:nvPr/>
            </p:nvSpPr>
            <p:spPr>
              <a:xfrm>
                <a:off x="3733799" y="3810000"/>
                <a:ext cx="1193991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Wants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F6FEBF-2876-4CB1-EE52-E33DCE99AC2C}"/>
                  </a:ext>
                </a:extLst>
              </p:cNvPr>
              <p:cNvSpPr txBox="1"/>
              <p:nvPr/>
            </p:nvSpPr>
            <p:spPr>
              <a:xfrm>
                <a:off x="3733800" y="4419600"/>
                <a:ext cx="11430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Interests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5BA5FD-063D-FB01-BDA9-58BF179072C7}"/>
                  </a:ext>
                </a:extLst>
              </p:cNvPr>
              <p:cNvSpPr txBox="1"/>
              <p:nvPr/>
            </p:nvSpPr>
            <p:spPr>
              <a:xfrm>
                <a:off x="3733799" y="4114800"/>
                <a:ext cx="1361233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Needs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Issues at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.imgur.com/Pa9b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800600" cy="2971800"/>
          </a:xfrm>
          <a:prstGeom prst="rect">
            <a:avLst/>
          </a:prstGeom>
          <a:noFill/>
        </p:spPr>
      </p:pic>
      <p:pic>
        <p:nvPicPr>
          <p:cNvPr id="5" name="Picture 4" descr="http://i2.wp.com/www.chinasmack.com/wp-content/uploads/2008/10/students-sleeping-in-class1.jpg"/>
          <p:cNvPicPr>
            <a:picLocks noChangeAspect="1" noChangeArrowheads="1"/>
          </p:cNvPicPr>
          <p:nvPr/>
        </p:nvPicPr>
        <p:blipFill>
          <a:blip r:embed="rId3"/>
          <a:srcRect t="28205"/>
          <a:stretch>
            <a:fillRect/>
          </a:stretch>
        </p:blipFill>
        <p:spPr bwMode="auto">
          <a:xfrm>
            <a:off x="0" y="3962400"/>
            <a:ext cx="4953000" cy="2895600"/>
          </a:xfrm>
          <a:prstGeom prst="rect">
            <a:avLst/>
          </a:prstGeom>
          <a:noFill/>
        </p:spPr>
      </p:pic>
      <p:pic>
        <p:nvPicPr>
          <p:cNvPr id="23554" name="Picture 2" descr="http://chinese-culture-symbols.com/wp-content/uploads/2012/06/sleepingclass.jpg"/>
          <p:cNvPicPr>
            <a:picLocks noChangeAspect="1" noChangeArrowheads="1"/>
          </p:cNvPicPr>
          <p:nvPr/>
        </p:nvPicPr>
        <p:blipFill>
          <a:blip r:embed="rId4"/>
          <a:srcRect t="19659"/>
          <a:stretch>
            <a:fillRect/>
          </a:stretch>
        </p:blipFill>
        <p:spPr bwMode="auto">
          <a:xfrm>
            <a:off x="4572000" y="3949900"/>
            <a:ext cx="4572000" cy="2908099"/>
          </a:xfrm>
          <a:prstGeom prst="rect">
            <a:avLst/>
          </a:prstGeom>
          <a:noFill/>
        </p:spPr>
      </p:pic>
      <p:pic>
        <p:nvPicPr>
          <p:cNvPr id="23556" name="Picture 4" descr="http://thestixxclusiveblog.files.wordpress.com/2012/03/sleepinginclass.jpg?w=350&amp;h=210"/>
          <p:cNvPicPr>
            <a:picLocks noChangeAspect="1" noChangeArrowheads="1"/>
          </p:cNvPicPr>
          <p:nvPr/>
        </p:nvPicPr>
        <p:blipFill>
          <a:blip r:embed="rId5"/>
          <a:srcRect r="7692"/>
          <a:stretch>
            <a:fillRect/>
          </a:stretch>
        </p:blipFill>
        <p:spPr bwMode="auto">
          <a:xfrm>
            <a:off x="4572002" y="990600"/>
            <a:ext cx="4571998" cy="2971800"/>
          </a:xfrm>
          <a:prstGeom prst="rect">
            <a:avLst/>
          </a:prstGeom>
          <a:noFill/>
        </p:spPr>
      </p:pic>
      <p:pic>
        <p:nvPicPr>
          <p:cNvPr id="8" name="Picture 2" descr="http://www.collegebeing.com/media/head-sleep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068450"/>
            <a:ext cx="2590800" cy="332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81800" cy="61082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Contributing Reason A: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C:\Users\ClassRoom-1\Desktop\20140106_170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7324" r="-1669" b="6665"/>
          <a:stretch/>
        </p:blipFill>
        <p:spPr bwMode="auto">
          <a:xfrm>
            <a:off x="632150" y="2895600"/>
            <a:ext cx="2205683" cy="30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ASSR~1\AppData\Local\Temp\Rar$DI00.571\IMAG0905.jpg"/>
          <p:cNvPicPr>
            <a:picLocks noChangeAspect="1" noChangeArrowheads="1"/>
          </p:cNvPicPr>
          <p:nvPr/>
        </p:nvPicPr>
        <p:blipFill>
          <a:blip r:embed="rId3" cstate="print"/>
          <a:srcRect t="3534" r="9939" b="24139"/>
          <a:stretch>
            <a:fillRect/>
          </a:stretch>
        </p:blipFill>
        <p:spPr bwMode="auto">
          <a:xfrm>
            <a:off x="3509316" y="2971800"/>
            <a:ext cx="2205683" cy="2961918"/>
          </a:xfrm>
          <a:prstGeom prst="rect">
            <a:avLst/>
          </a:prstGeom>
          <a:noFill/>
        </p:spPr>
      </p:pic>
      <p:sp>
        <p:nvSpPr>
          <p:cNvPr id="25602" name="AutoShape 2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 l="15187" r="2732"/>
          <a:stretch>
            <a:fillRect/>
          </a:stretch>
        </p:blipFill>
        <p:spPr bwMode="auto">
          <a:xfrm rot="5400000">
            <a:off x="5959456" y="3268981"/>
            <a:ext cx="2971798" cy="237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Contributing Reason B: The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2" name="AutoShape 2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http://www.teacherspocketbooks.co.uk/images/teachers/cartoons/Blah-Hi.JPG"/>
          <p:cNvPicPr>
            <a:picLocks noChangeAspect="1" noChangeArrowheads="1"/>
          </p:cNvPicPr>
          <p:nvPr/>
        </p:nvPicPr>
        <p:blipFill>
          <a:blip r:embed="rId2" cstate="print"/>
          <a:srcRect b="7711"/>
          <a:stretch>
            <a:fillRect/>
          </a:stretch>
        </p:blipFill>
        <p:spPr bwMode="auto">
          <a:xfrm>
            <a:off x="6153728" y="1219200"/>
            <a:ext cx="2990272" cy="2819400"/>
          </a:xfrm>
          <a:prstGeom prst="rect">
            <a:avLst/>
          </a:prstGeom>
          <a:noFill/>
        </p:spPr>
      </p:pic>
      <p:pic>
        <p:nvPicPr>
          <p:cNvPr id="26634" name="Picture 10" descr="http://thumbs.dreamstime.com/x/boring-teacher-23630688.jpg"/>
          <p:cNvPicPr>
            <a:picLocks noChangeAspect="1" noChangeArrowheads="1"/>
          </p:cNvPicPr>
          <p:nvPr/>
        </p:nvPicPr>
        <p:blipFill>
          <a:blip r:embed="rId3"/>
          <a:srcRect b="4627"/>
          <a:stretch>
            <a:fillRect/>
          </a:stretch>
        </p:blipFill>
        <p:spPr bwMode="auto">
          <a:xfrm>
            <a:off x="152400" y="1371600"/>
            <a:ext cx="2590800" cy="2895600"/>
          </a:xfrm>
          <a:prstGeom prst="rect">
            <a:avLst/>
          </a:prstGeom>
          <a:noFill/>
        </p:spPr>
      </p:pic>
      <p:sp>
        <p:nvSpPr>
          <p:cNvPr id="26646" name="AutoShape 22" descr="Image result for teacher is bo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AutoShape 24" descr="Image result for teacher is bo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50" name="Picture 26" descr="http://static.guim.co.uk/sys-images/Guardian/Pix/cartoons/2012/8/2/1343902100085/bored-school-teacher-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447800"/>
            <a:ext cx="3352800" cy="25908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5FDD5-B2CE-CAA1-D625-DC0E2BE533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3" r="2703" b="13213"/>
          <a:stretch/>
        </p:blipFill>
        <p:spPr>
          <a:xfrm>
            <a:off x="228600" y="4491834"/>
            <a:ext cx="3691345" cy="1905000"/>
          </a:xfrm>
          <a:prstGeom prst="rect">
            <a:avLst/>
          </a:prstGeom>
        </p:spPr>
      </p:pic>
      <p:pic>
        <p:nvPicPr>
          <p:cNvPr id="1026" name="Picture 2" descr="5 Challenges You'll Face as an English Teacher in China">
            <a:extLst>
              <a:ext uri="{FF2B5EF4-FFF2-40B4-BE49-F238E27FC236}">
                <a16:creationId xmlns:a16="http://schemas.microsoft.com/office/drawing/2014/main" id="{053A639B-E104-16F3-00E9-86A68D14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342180"/>
            <a:ext cx="3589635" cy="215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1.gstatic.com/images?q=tbn:ANd9GcR_51MOxbeEfEc4pr1HfYc1r8JiMp-oScmyPkBwE2CPksEG7p8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4572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asianews.it/files/img/COREA_DEL_SUD_-_studentesse_fra_i_ban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572000" cy="30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dvancedtechnologykorea.com/wp-content/uploads/2011/07/E-learning_1.jpg"/>
          <p:cNvPicPr>
            <a:picLocks noChangeAspect="1" noChangeArrowheads="1"/>
          </p:cNvPicPr>
          <p:nvPr/>
        </p:nvPicPr>
        <p:blipFill>
          <a:blip r:embed="rId4" cstate="print"/>
          <a:srcRect l="51569"/>
          <a:stretch>
            <a:fillRect/>
          </a:stretch>
        </p:blipFill>
        <p:spPr bwMode="auto">
          <a:xfrm>
            <a:off x="4724400" y="1371600"/>
            <a:ext cx="4114800" cy="4146042"/>
          </a:xfrm>
          <a:prstGeom prst="rect">
            <a:avLst/>
          </a:prstGeom>
          <a:noFill/>
        </p:spPr>
      </p:pic>
      <p:pic>
        <p:nvPicPr>
          <p:cNvPr id="7" name="Picture 2" descr="http://www.lifeaftercubes.com/wp-content/uploads/2011/04/classro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"/>
          <a:stretch>
            <a:fillRect/>
          </a:stretch>
        </p:blipFill>
        <p:spPr bwMode="auto">
          <a:xfrm>
            <a:off x="4724400" y="4419600"/>
            <a:ext cx="4114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8229600" y="62484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Oval 10"/>
          <p:cNvSpPr/>
          <p:nvPr/>
        </p:nvSpPr>
        <p:spPr>
          <a:xfrm>
            <a:off x="4038600" y="62484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962400" y="3810000"/>
            <a:ext cx="6858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8077200" y="3810000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667000"/>
            <a:ext cx="5943600" cy="1066800"/>
          </a:xfrm>
          <a:solidFill>
            <a:schemeClr val="l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Compelling Lessons</a:t>
            </a:r>
          </a:p>
        </p:txBody>
      </p:sp>
    </p:spTree>
    <p:extLst>
      <p:ext uri="{BB962C8B-B14F-4D97-AF65-F5344CB8AC3E}">
        <p14:creationId xmlns:p14="http://schemas.microsoft.com/office/powerpoint/2010/main" val="58517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On-screen Show (4:3)</PresentationFormat>
  <Paragraphs>130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Havent Slept in Two Days Shadow</vt:lpstr>
      <vt:lpstr>arial</vt:lpstr>
      <vt:lpstr>arial</vt:lpstr>
      <vt:lpstr>Calibri</vt:lpstr>
      <vt:lpstr>Office Theme</vt:lpstr>
      <vt:lpstr>Creating Compelling Lessons through Contextual Awareness</vt:lpstr>
      <vt:lpstr>Background</vt:lpstr>
      <vt:lpstr>Compelling Input</vt:lpstr>
      <vt:lpstr>Contextual Awareness</vt:lpstr>
      <vt:lpstr>The Issues at Hand</vt:lpstr>
      <vt:lpstr>Contributing Reason A: Content</vt:lpstr>
      <vt:lpstr>Contributing Reason B: The Teacher</vt:lpstr>
      <vt:lpstr>Check-up</vt:lpstr>
      <vt:lpstr>Creating Compelling Lessons</vt:lpstr>
      <vt:lpstr>How can you make your lessons more compelling?</vt:lpstr>
      <vt:lpstr>Delivery</vt:lpstr>
      <vt:lpstr>How to be a boring teacher…</vt:lpstr>
      <vt:lpstr>DELIVERY</vt:lpstr>
      <vt:lpstr>1. Compel them from the start!</vt:lpstr>
      <vt:lpstr>2. Connect with students </vt:lpstr>
      <vt:lpstr>3. Be a good role model</vt:lpstr>
      <vt:lpstr>4. Use your compelling qualities</vt:lpstr>
      <vt:lpstr>5. Interaction, Interaction, Interaction</vt:lpstr>
      <vt:lpstr>6. Make it easy to understand</vt:lpstr>
      <vt:lpstr>7. Spice it up with multimodality</vt:lpstr>
      <vt:lpstr>8. Have Fun</vt:lpstr>
      <vt:lpstr>PowerPoint Presentation</vt:lpstr>
      <vt:lpstr>Compelling or Not</vt:lpstr>
      <vt:lpstr>Who is compelling?</vt:lpstr>
      <vt:lpstr>PowerPoint Presentation</vt:lpstr>
      <vt:lpstr>Who/ What is compelling?</vt:lpstr>
      <vt:lpstr>Topics</vt:lpstr>
      <vt:lpstr>TASK</vt:lpstr>
      <vt:lpstr>Compelling Examples</vt:lpstr>
      <vt:lpstr>Which of the following sentences is the most compelling?</vt:lpstr>
      <vt:lpstr>Task</vt:lpstr>
      <vt:lpstr>Delivery time </vt:lpstr>
      <vt:lpstr>Practice Application</vt:lpstr>
      <vt:lpstr>Application Task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2014-11-29T20:08:50Z</dcterms:created>
  <dcterms:modified xsi:type="dcterms:W3CDTF">2023-10-26T16:49:58Z</dcterms:modified>
</cp:coreProperties>
</file>