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74" r:id="rId4"/>
    <p:sldId id="280" r:id="rId5"/>
    <p:sldId id="275" r:id="rId6"/>
    <p:sldId id="278" r:id="rId7"/>
    <p:sldId id="271" r:id="rId8"/>
    <p:sldId id="276" r:id="rId9"/>
    <p:sldId id="277" r:id="rId10"/>
    <p:sldId id="282" r:id="rId11"/>
    <p:sldId id="281" r:id="rId12"/>
    <p:sldId id="279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rof.gwhitehead@gmai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E2666-4D0B-4FE3-AB21-16CF6E0D42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ELT Materials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3089B-DF74-4EFA-811E-CA5616998A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Course Introduction</a:t>
            </a:r>
          </a:p>
        </p:txBody>
      </p:sp>
    </p:spTree>
    <p:extLst>
      <p:ext uri="{BB962C8B-B14F-4D97-AF65-F5344CB8AC3E}">
        <p14:creationId xmlns:p14="http://schemas.microsoft.com/office/powerpoint/2010/main" val="582231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24EC8-E79B-4A04-9828-15C790985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Midterm Application Task (20 points)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C60E0-F7B2-4A04-A357-B4AF0533B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Designing an evaluation rubric</a:t>
            </a:r>
          </a:p>
          <a:p>
            <a:endParaRPr lang="en-CA" dirty="0"/>
          </a:p>
          <a:p>
            <a:r>
              <a:rPr lang="en-CA" dirty="0"/>
              <a:t>Evaluating a textbook chapter of your choice</a:t>
            </a:r>
          </a:p>
        </p:txBody>
      </p:sp>
    </p:spTree>
    <p:extLst>
      <p:ext uri="{BB962C8B-B14F-4D97-AF65-F5344CB8AC3E}">
        <p14:creationId xmlns:p14="http://schemas.microsoft.com/office/powerpoint/2010/main" val="3362806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9EA50-1EAA-4812-9E59-74506A686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Materials Development Project (20 points)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21F04-58E1-4E33-AB19-BAB76CEA8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/>
              <a:t>Design a shortened version of a textbook chapter ( 6-8 pages)</a:t>
            </a:r>
          </a:p>
          <a:p>
            <a:pPr lvl="1"/>
            <a:r>
              <a:rPr lang="en-CA" dirty="0"/>
              <a:t>Should include R,W,L,S,G</a:t>
            </a:r>
          </a:p>
          <a:p>
            <a:pPr lvl="1"/>
            <a:r>
              <a:rPr lang="en-CA" dirty="0"/>
              <a:t>Reading passage of your choice ( you take this from the internet if you like, or you can write it (use what you have been introduced to in this course))</a:t>
            </a:r>
          </a:p>
          <a:p>
            <a:pPr lvl="1"/>
            <a:r>
              <a:rPr lang="en-CA" dirty="0"/>
              <a:t>Should include activities and a worksheet</a:t>
            </a:r>
          </a:p>
          <a:p>
            <a:pPr lvl="1"/>
            <a:r>
              <a:rPr lang="en-CA" dirty="0"/>
              <a:t>Tip: The easiest way is to start with reading content and build activities around it.</a:t>
            </a:r>
          </a:p>
          <a:p>
            <a:pPr lvl="1"/>
            <a:r>
              <a:rPr lang="en-CA" dirty="0"/>
              <a:t>You may also start with a topic and try to organize around a topic but this may be more difficult. </a:t>
            </a:r>
          </a:p>
          <a:p>
            <a:pPr lvl="1"/>
            <a:r>
              <a:rPr lang="en-CA" dirty="0"/>
              <a:t>If you have a reading content you can extract the topic from it. </a:t>
            </a:r>
          </a:p>
          <a:p>
            <a:r>
              <a:rPr lang="en-CA" dirty="0"/>
              <a:t>A collaborative effort in groups of 3 or 4</a:t>
            </a:r>
          </a:p>
          <a:p>
            <a:r>
              <a:rPr lang="en-CA" dirty="0"/>
              <a:t>Based on real MOE objectives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5345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E884-6790-499D-B3E5-E794A412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Final portfolio (30 points)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1B44A-9A22-4C83-B73B-D68EEF0B4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8067" y="2651491"/>
            <a:ext cx="3425593" cy="3101983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Will include:</a:t>
            </a:r>
          </a:p>
          <a:p>
            <a:pPr lvl="1"/>
            <a:r>
              <a:rPr lang="en-CA" dirty="0"/>
              <a:t>Evaluation rubric</a:t>
            </a:r>
          </a:p>
          <a:p>
            <a:pPr lvl="1"/>
            <a:r>
              <a:rPr lang="en-CA" dirty="0"/>
              <a:t>Worksheets</a:t>
            </a:r>
          </a:p>
          <a:p>
            <a:pPr lvl="1"/>
            <a:r>
              <a:rPr lang="en-CA" dirty="0"/>
              <a:t>Comic</a:t>
            </a:r>
          </a:p>
          <a:p>
            <a:pPr lvl="1"/>
            <a:r>
              <a:rPr lang="en-CA" dirty="0"/>
              <a:t>Story</a:t>
            </a:r>
          </a:p>
          <a:p>
            <a:pPr lvl="1"/>
            <a:r>
              <a:rPr lang="en-CA" dirty="0"/>
              <a:t>PPT game</a:t>
            </a:r>
          </a:p>
          <a:p>
            <a:pPr lvl="1"/>
            <a:r>
              <a:rPr lang="en-CA" dirty="0"/>
              <a:t>Textbook project</a:t>
            </a:r>
          </a:p>
          <a:p>
            <a:pPr lvl="1"/>
            <a:endParaRPr lang="en-CA" dirty="0"/>
          </a:p>
          <a:p>
            <a:r>
              <a:rPr lang="en-CA" dirty="0"/>
              <a:t>*Note: this may change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56C04F-75A4-4205-88E5-FCEEFABE3254}"/>
              </a:ext>
            </a:extLst>
          </p:cNvPr>
          <p:cNvSpPr/>
          <p:nvPr/>
        </p:nvSpPr>
        <p:spPr>
          <a:xfrm>
            <a:off x="775446" y="3359943"/>
            <a:ext cx="7050741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The final portfolio is to contain all of the writing projects that are covered during the course.  This portfolio will be sent by email and should be titled </a:t>
            </a:r>
            <a:r>
              <a:rPr lang="en-US" b="1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“Student name Student Number Final Portfolio ” i.e. georgewhitehead2213423finalportfolio.zip</a:t>
            </a:r>
            <a:r>
              <a:rPr lang="en-US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 Please send to </a:t>
            </a:r>
            <a:r>
              <a:rPr lang="en-US" u="sng" dirty="0">
                <a:solidFill>
                  <a:srgbClr val="0000FF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  <a:hlinkClick r:id="rId2"/>
              </a:rPr>
              <a:t>prof.gwhitehead@gmail.com</a:t>
            </a:r>
            <a:r>
              <a:rPr lang="en-US" u="sng" dirty="0">
                <a:solidFill>
                  <a:srgbClr val="0000FF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no later than a week after the final class</a:t>
            </a:r>
            <a:r>
              <a:rPr lang="en-US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Late submissions </a:t>
            </a:r>
            <a:r>
              <a:rPr lang="en-US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will receive reduced scores </a:t>
            </a:r>
            <a:r>
              <a:rPr lang="en-US" b="1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(-1 per day) </a:t>
            </a:r>
            <a:r>
              <a:rPr lang="en-US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unless special permission has been granted. </a:t>
            </a:r>
            <a:endParaRPr lang="en-CA" sz="2400" dirty="0">
              <a:effectLst/>
              <a:latin typeface="Calibri" panose="020F0502020204030204" pitchFamily="34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078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Contact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b="1" dirty="0"/>
              <a:t>Website</a:t>
            </a:r>
            <a:r>
              <a:rPr lang="en-CA" dirty="0"/>
              <a:t>: profgwhitehead.weebly.com</a:t>
            </a:r>
          </a:p>
          <a:p>
            <a:r>
              <a:rPr lang="en-CA" b="1" dirty="0"/>
              <a:t>Email</a:t>
            </a:r>
            <a:r>
              <a:rPr lang="en-CA" dirty="0"/>
              <a:t>: prof.gwhitehead@gmail.com</a:t>
            </a:r>
          </a:p>
        </p:txBody>
      </p:sp>
      <p:pic>
        <p:nvPicPr>
          <p:cNvPr id="3074" name="Picture 2" descr="QR Tag for current URL open in your web brow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199" y="2895600"/>
            <a:ext cx="3087185" cy="308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93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E07A4-1799-4317-997F-ED9BC953F4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The Course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7E6CE-33EF-4B1F-A734-B7E945C413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ELT Materials Development</a:t>
            </a:r>
          </a:p>
        </p:txBody>
      </p:sp>
    </p:spTree>
    <p:extLst>
      <p:ext uri="{BB962C8B-B14F-4D97-AF65-F5344CB8AC3E}">
        <p14:creationId xmlns:p14="http://schemas.microsoft.com/office/powerpoint/2010/main" val="356309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381000"/>
            <a:ext cx="4330824" cy="1154163"/>
          </a:xfrm>
        </p:spPr>
        <p:txBody>
          <a:bodyPr/>
          <a:lstStyle/>
          <a:p>
            <a:r>
              <a:rPr lang="en-US" dirty="0"/>
              <a:t>Course Overview</a:t>
            </a:r>
          </a:p>
        </p:txBody>
      </p:sp>
      <p:pic>
        <p:nvPicPr>
          <p:cNvPr id="4" name="Picture 2" descr="Image result for schedule">
            <a:extLst>
              <a:ext uri="{FF2B5EF4-FFF2-40B4-BE49-F238E27FC236}">
                <a16:creationId xmlns:a16="http://schemas.microsoft.com/office/drawing/2014/main" id="{EDF09151-710D-47E9-A757-7762316F9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336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96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51126-6CB7-45EF-9DE4-7ADC6CEC2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Course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E0181-D65D-4A0A-A71A-FD1F7998A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618" y="2664938"/>
            <a:ext cx="4909252" cy="3883780"/>
          </a:xfrm>
        </p:spPr>
        <p:txBody>
          <a:bodyPr>
            <a:normAutofit fontScale="70000" lnSpcReduction="20000"/>
          </a:bodyPr>
          <a:lstStyle/>
          <a:p>
            <a:pPr marL="457200" indent="-457200" fontAlgn="ctr">
              <a:buFont typeface="+mj-lt"/>
              <a:buAutoNum type="arabicPeriod"/>
            </a:pPr>
            <a:r>
              <a:rPr lang="en-US" sz="2600" dirty="0"/>
              <a:t>Introduction to the ELT Materials Development course</a:t>
            </a:r>
            <a:endParaRPr lang="en-CA" sz="2600" dirty="0"/>
          </a:p>
          <a:p>
            <a:pPr marL="457200" indent="-457200" fontAlgn="ctr">
              <a:buFont typeface="+mj-lt"/>
              <a:buAutoNum type="arabicPeriod"/>
            </a:pPr>
            <a:r>
              <a:rPr lang="en-US" sz="2600" dirty="0"/>
              <a:t>Defining Key Concepts &amp; Considerations in ELT Materials Development</a:t>
            </a:r>
            <a:endParaRPr lang="en-CA" sz="2600" dirty="0"/>
          </a:p>
          <a:p>
            <a:pPr marL="457200" indent="-457200" fontAlgn="ctr">
              <a:buFont typeface="+mj-lt"/>
              <a:buAutoNum type="arabicPeriod"/>
            </a:pPr>
            <a:r>
              <a:rPr lang="en-US" sz="2600" dirty="0"/>
              <a:t>Relevance and Relatability in ELT Materials</a:t>
            </a:r>
            <a:endParaRPr lang="en-CA" sz="2600" dirty="0"/>
          </a:p>
          <a:p>
            <a:pPr marL="457200" indent="-457200" fontAlgn="ctr">
              <a:buFont typeface="+mj-lt"/>
              <a:buAutoNum type="arabicPeriod"/>
            </a:pPr>
            <a:r>
              <a:rPr lang="en-US" sz="2600" dirty="0"/>
              <a:t>Methodological Approaches &amp; ELT Materials</a:t>
            </a:r>
            <a:endParaRPr lang="en-CA" sz="2600" dirty="0"/>
          </a:p>
          <a:p>
            <a:pPr marL="457200" indent="-457200" fontAlgn="ctr">
              <a:buFont typeface="+mj-lt"/>
              <a:buAutoNum type="arabicPeriod"/>
            </a:pPr>
            <a:r>
              <a:rPr lang="en-US" sz="2600" dirty="0"/>
              <a:t>Evaluating Materials &amp; Activities</a:t>
            </a:r>
            <a:endParaRPr lang="en-CA" sz="2600" dirty="0"/>
          </a:p>
          <a:p>
            <a:pPr marL="457200" indent="-457200" fontAlgn="ctr">
              <a:buFont typeface="+mj-lt"/>
              <a:buAutoNum type="arabicPeriod"/>
            </a:pPr>
            <a:r>
              <a:rPr lang="en-US" sz="2600" dirty="0"/>
              <a:t>Practice Evaluating Materials &amp; Activities (Midterm Application Task Assignment)</a:t>
            </a:r>
            <a:endParaRPr lang="en-CA" sz="2600" dirty="0"/>
          </a:p>
          <a:p>
            <a:pPr marL="457200" indent="-457200" fontAlgn="ctr">
              <a:buFont typeface="+mj-lt"/>
              <a:buAutoNum type="arabicPeriod"/>
            </a:pPr>
            <a:r>
              <a:rPr lang="en-US" sz="2600" dirty="0"/>
              <a:t>Skills &amp; Activities</a:t>
            </a:r>
            <a:endParaRPr lang="en-CA" sz="2600" dirty="0"/>
          </a:p>
          <a:p>
            <a:pPr marL="457200" indent="-457200" fontAlgn="ctr">
              <a:buFont typeface="+mj-lt"/>
              <a:buAutoNum type="arabicPeriod"/>
            </a:pPr>
            <a:r>
              <a:rPr lang="en-US" sz="2600" dirty="0"/>
              <a:t>Introduction to Developing Worksheets</a:t>
            </a:r>
            <a:endParaRPr lang="en-CA" sz="2600" dirty="0"/>
          </a:p>
          <a:p>
            <a:pPr marL="342900" indent="-342900">
              <a:buFont typeface="+mj-lt"/>
              <a:buAutoNum type="arabicPeriod"/>
            </a:pPr>
            <a:endParaRPr lang="en-CA" dirty="0"/>
          </a:p>
          <a:p>
            <a:pPr marL="342900" indent="-34290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A5A8AB7-6C7D-49ED-8692-3E2FD3CB2036}"/>
              </a:ext>
            </a:extLst>
          </p:cNvPr>
          <p:cNvSpPr txBox="1">
            <a:spLocks/>
          </p:cNvSpPr>
          <p:nvPr/>
        </p:nvSpPr>
        <p:spPr>
          <a:xfrm>
            <a:off x="5620870" y="2664937"/>
            <a:ext cx="4909252" cy="3883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ctr">
              <a:buFont typeface="+mj-lt"/>
              <a:buAutoNum type="arabicPeriod" startAt="9"/>
            </a:pPr>
            <a:r>
              <a:rPr lang="en-US" dirty="0"/>
              <a:t>Developing Worksheets: Workshop</a:t>
            </a:r>
            <a:endParaRPr lang="en-CA" dirty="0"/>
          </a:p>
          <a:p>
            <a:pPr marL="342900" indent="-342900" fontAlgn="ctr">
              <a:buFont typeface="+mj-lt"/>
              <a:buAutoNum type="arabicPeriod" startAt="9"/>
            </a:pPr>
            <a:r>
              <a:rPr lang="en-US" dirty="0"/>
              <a:t>Introduction to Developing Comics &amp; Stories</a:t>
            </a:r>
            <a:endParaRPr lang="en-CA" dirty="0"/>
          </a:p>
          <a:p>
            <a:pPr marL="342900" indent="-342900" fontAlgn="ctr">
              <a:buFont typeface="+mj-lt"/>
              <a:buAutoNum type="arabicPeriod" startAt="9"/>
            </a:pPr>
            <a:r>
              <a:rPr lang="en-US" dirty="0"/>
              <a:t>Developing Comics &amp; Stories: Workshop</a:t>
            </a:r>
            <a:endParaRPr lang="en-CA" dirty="0"/>
          </a:p>
          <a:p>
            <a:pPr marL="342900" indent="-342900" fontAlgn="ctr">
              <a:buFont typeface="+mj-lt"/>
              <a:buAutoNum type="arabicPeriod" startAt="9"/>
            </a:pPr>
            <a:r>
              <a:rPr lang="en-US" dirty="0"/>
              <a:t>Introduction to </a:t>
            </a:r>
            <a:r>
              <a:rPr lang="en-US" dirty="0" err="1"/>
              <a:t>Powerpoint</a:t>
            </a:r>
            <a:r>
              <a:rPr lang="en-US" dirty="0"/>
              <a:t> Games and Activities</a:t>
            </a:r>
            <a:endParaRPr lang="en-CA" dirty="0"/>
          </a:p>
          <a:p>
            <a:pPr marL="342900" indent="-342900" fontAlgn="ctr">
              <a:buFont typeface="+mj-lt"/>
              <a:buAutoNum type="arabicPeriod" startAt="9"/>
            </a:pPr>
            <a:r>
              <a:rPr lang="en-US" dirty="0" err="1"/>
              <a:t>Powerpoint</a:t>
            </a:r>
            <a:r>
              <a:rPr lang="en-US" dirty="0"/>
              <a:t> Games and Activities: Workshop</a:t>
            </a:r>
            <a:endParaRPr lang="en-CA" dirty="0"/>
          </a:p>
          <a:p>
            <a:pPr marL="342900" indent="-342900" fontAlgn="ctr">
              <a:buFont typeface="+mj-lt"/>
              <a:buAutoNum type="arabicPeriod" startAt="9"/>
            </a:pPr>
            <a:r>
              <a:rPr lang="en-US" dirty="0"/>
              <a:t>Putting what you made into practice: Materials Creation Project</a:t>
            </a:r>
            <a:endParaRPr lang="en-CA" dirty="0"/>
          </a:p>
          <a:p>
            <a:pPr marL="342900" indent="-342900" fontAlgn="ctr">
              <a:buFont typeface="+mj-lt"/>
              <a:buAutoNum type="arabicPeriod" startAt="9"/>
            </a:pPr>
            <a:r>
              <a:rPr lang="en-US" dirty="0"/>
              <a:t>Materials Creation Project: Workshop</a:t>
            </a:r>
            <a:endParaRPr lang="en-CA" dirty="0"/>
          </a:p>
          <a:p>
            <a:pPr marL="342900" indent="-342900" fontAlgn="ctr">
              <a:buFont typeface="+mj-lt"/>
              <a:buAutoNum type="arabicPeriod" startAt="9"/>
            </a:pPr>
            <a:r>
              <a:rPr lang="en-US" dirty="0"/>
              <a:t>Materials Creation Project Fair and Feedback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342900" indent="-342900">
              <a:buFont typeface="+mj-lt"/>
              <a:buAutoNum type="arabicPeriod" startAt="9"/>
            </a:pPr>
            <a:endParaRPr lang="en-CA" dirty="0"/>
          </a:p>
          <a:p>
            <a:pPr marL="342900" indent="-342900">
              <a:buFont typeface="+mj-lt"/>
              <a:buAutoNum type="arabicPeriod" startAt="9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260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F4377-BBCA-4AE2-8331-20AC38D21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74716-008D-463C-AC54-79168B165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FC7D300-9309-4332-AA6D-A8878A5EF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394022"/>
              </p:ext>
            </p:extLst>
          </p:nvPr>
        </p:nvGraphicFramePr>
        <p:xfrm>
          <a:off x="-25400" y="-21771"/>
          <a:ext cx="12192000" cy="6879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4937">
                  <a:extLst>
                    <a:ext uri="{9D8B030D-6E8A-4147-A177-3AD203B41FA5}">
                      <a16:colId xmlns:a16="http://schemas.microsoft.com/office/drawing/2014/main" val="3099312238"/>
                    </a:ext>
                  </a:extLst>
                </a:gridCol>
                <a:gridCol w="7308362">
                  <a:extLst>
                    <a:ext uri="{9D8B030D-6E8A-4147-A177-3AD203B41FA5}">
                      <a16:colId xmlns:a16="http://schemas.microsoft.com/office/drawing/2014/main" val="1868540348"/>
                    </a:ext>
                  </a:extLst>
                </a:gridCol>
                <a:gridCol w="3488701">
                  <a:extLst>
                    <a:ext uri="{9D8B030D-6E8A-4147-A177-3AD203B41FA5}">
                      <a16:colId xmlns:a16="http://schemas.microsoft.com/office/drawing/2014/main" val="1656957388"/>
                    </a:ext>
                  </a:extLst>
                </a:gridCol>
              </a:tblGrid>
              <a:tr h="3252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Topics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Assignments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/>
                </a:tc>
                <a:extLst>
                  <a:ext uri="{0D108BD9-81ED-4DB2-BD59-A6C34878D82A}">
                    <a16:rowId xmlns:a16="http://schemas.microsoft.com/office/drawing/2014/main" val="3042480122"/>
                  </a:ext>
                </a:extLst>
              </a:tr>
              <a:tr h="3252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Week 1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Introduction to the ELT Materials Development course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952307628"/>
                  </a:ext>
                </a:extLst>
              </a:tr>
              <a:tr h="3733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Week 2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Defining Key Concepts &amp; Considerations in ELT Materials Development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270384588"/>
                  </a:ext>
                </a:extLst>
              </a:tr>
              <a:tr h="3733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Week 3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Relevance and Relatability in ELT Materials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671767345"/>
                  </a:ext>
                </a:extLst>
              </a:tr>
              <a:tr h="6881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Week 4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Methodological Approaches &amp; ELT Materials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2946283413"/>
                  </a:ext>
                </a:extLst>
              </a:tr>
              <a:tr h="3252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Week 5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Evaluating Materials &amp; Activities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2582037931"/>
                  </a:ext>
                </a:extLst>
              </a:tr>
              <a:tr h="3733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Week 6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Practice Evaluating Materials &amp; Activities (Midterm Application Task Assignment)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Rubric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196944619"/>
                  </a:ext>
                </a:extLst>
              </a:tr>
              <a:tr h="3252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Week 7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Skills &amp; Activities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422239357"/>
                  </a:ext>
                </a:extLst>
              </a:tr>
              <a:tr h="3252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Week 8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Introduction to Developing Worksheets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Appraisal of self-selected materials 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088141057"/>
                  </a:ext>
                </a:extLst>
              </a:tr>
              <a:tr h="3252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Week 9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Developing Worksheets: Workshop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2003116540"/>
                  </a:ext>
                </a:extLst>
              </a:tr>
              <a:tr h="3733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Week 10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Introduction to Developing Comics &amp; Stories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175810342"/>
                  </a:ext>
                </a:extLst>
              </a:tr>
              <a:tr h="3252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Week 11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Developing Comics &amp; Stories: Workshop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125412948"/>
                  </a:ext>
                </a:extLst>
              </a:tr>
              <a:tr h="3252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Week 12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Introduction to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Powerpoint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 Games and Activities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2881105363"/>
                  </a:ext>
                </a:extLst>
              </a:tr>
              <a:tr h="3252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Week 13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Powerpoint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 Games and Activities: Workshop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467602822"/>
                  </a:ext>
                </a:extLst>
              </a:tr>
              <a:tr h="3252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Week 14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Putting what you made into practice: Materials Creation Project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712577201"/>
                  </a:ext>
                </a:extLst>
              </a:tr>
              <a:tr h="3252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Week 15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Materials Creation Project: Workshop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79029225"/>
                  </a:ext>
                </a:extLst>
              </a:tr>
              <a:tr h="11200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Week 16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Materials Creation Project Fair and Feedback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Portfolio Due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352311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7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7053E-E65F-416A-BE64-0C6C4B3C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160FA-E94A-4481-90B2-823A8E130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040" y="2638045"/>
            <a:ext cx="9570720" cy="3579876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to class with open, positive mind, ready to share and learn with others.</a:t>
            </a:r>
          </a:p>
          <a:p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actively participate in class discussions and activities.</a:t>
            </a:r>
          </a:p>
          <a:p>
            <a:endParaRPr lang="en-CA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contribute ideas, efforts, and experiences to class/groups.</a:t>
            </a:r>
          </a:p>
          <a:p>
            <a:endParaRPr lang="en-CA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show respect and contribute positively towards discussions, class atmosphere, peers, and instructor.</a:t>
            </a:r>
          </a:p>
          <a:p>
            <a:endParaRPr lang="en-CA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submit assignments on time.</a:t>
            </a:r>
          </a:p>
          <a:p>
            <a:endParaRPr lang="en-CA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professional conduct and communication with the course professor. </a:t>
            </a:r>
            <a:endParaRPr lang="en-CA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171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65525" y="609600"/>
            <a:ext cx="4908550" cy="1154113"/>
          </a:xfrm>
        </p:spPr>
        <p:txBody>
          <a:bodyPr>
            <a:noAutofit/>
          </a:bodyPr>
          <a:lstStyle/>
          <a:p>
            <a:r>
              <a:rPr lang="en-US" dirty="0"/>
              <a:t>Course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47800" y="2286000"/>
            <a:ext cx="9144000" cy="394716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Attendance:</a:t>
            </a:r>
            <a:r>
              <a:rPr lang="en-US" dirty="0"/>
              <a:t>					              				15 points</a:t>
            </a:r>
            <a:endParaRPr lang="en-CA" dirty="0"/>
          </a:p>
          <a:p>
            <a:pPr marL="0" indent="0">
              <a:buNone/>
            </a:pPr>
            <a:r>
              <a:rPr lang="en-US" b="1" dirty="0"/>
              <a:t>Participation, Professionalism, Excellence:	</a:t>
            </a:r>
            <a:r>
              <a:rPr lang="en-US" dirty="0"/>
              <a:t>	15 points</a:t>
            </a:r>
            <a:endParaRPr lang="en-CA" dirty="0"/>
          </a:p>
          <a:p>
            <a:pPr marL="0" indent="0">
              <a:buNone/>
            </a:pPr>
            <a:r>
              <a:rPr lang="en-US" b="1" dirty="0"/>
              <a:t>Midterm</a:t>
            </a:r>
            <a:r>
              <a:rPr lang="en-US" dirty="0"/>
              <a:t> </a:t>
            </a:r>
            <a:r>
              <a:rPr lang="en-US" b="1" dirty="0"/>
              <a:t>Application Task:</a:t>
            </a:r>
            <a:r>
              <a:rPr lang="en-US" dirty="0"/>
              <a:t> 							20 points</a:t>
            </a:r>
          </a:p>
          <a:p>
            <a:pPr marL="0" indent="0">
              <a:buNone/>
            </a:pPr>
            <a:r>
              <a:rPr lang="en-US" b="1" dirty="0"/>
              <a:t>Materials Development Project:						</a:t>
            </a:r>
            <a:r>
              <a:rPr lang="en-US" dirty="0"/>
              <a:t>20 Points</a:t>
            </a:r>
          </a:p>
          <a:p>
            <a:pPr marL="0" indent="0">
              <a:buNone/>
            </a:pPr>
            <a:r>
              <a:rPr lang="en-US" b="1" dirty="0"/>
              <a:t>Writing portfolio:</a:t>
            </a:r>
            <a:r>
              <a:rPr lang="en-US" dirty="0"/>
              <a:t>	 			               				30 points 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b="1" dirty="0"/>
              <a:t>Total: 													</a:t>
            </a:r>
            <a:r>
              <a:rPr lang="en-US" dirty="0"/>
              <a:t>100 points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662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E884-6790-499D-B3E5-E794A412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1B44A-9A22-4C83-B73B-D68EEF0B4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430" y="3127654"/>
            <a:ext cx="4481636" cy="2073806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 hangingPunc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Arriving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5 minutes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or more after the start of class will be marked as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late.</a:t>
            </a:r>
          </a:p>
          <a:p>
            <a:pPr marL="0" indent="0" hangingPunc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hangingPunc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For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each late mark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you will receive a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1 point deduction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 attendance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4780C5-C2A9-4F70-B544-35310A46FECC}"/>
              </a:ext>
            </a:extLst>
          </p:cNvPr>
          <p:cNvSpPr txBox="1"/>
          <p:nvPr/>
        </p:nvSpPr>
        <p:spPr>
          <a:xfrm>
            <a:off x="2788023" y="1976755"/>
            <a:ext cx="6615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*Attendance includes being here on time prepared for class. </a:t>
            </a:r>
          </a:p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B0FBB3-4D5A-4E66-AB55-1EAE841BD87A}"/>
              </a:ext>
            </a:extLst>
          </p:cNvPr>
          <p:cNvSpPr txBox="1">
            <a:spLocks/>
          </p:cNvSpPr>
          <p:nvPr/>
        </p:nvSpPr>
        <p:spPr>
          <a:xfrm>
            <a:off x="6419088" y="3145201"/>
            <a:ext cx="4481636" cy="20738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hangingPunc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Arriving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30 minutes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or more after the start of class will be marked as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absent.</a:t>
            </a:r>
          </a:p>
          <a:p>
            <a:pPr marL="0" indent="0" hangingPunct="0">
              <a:buFont typeface="Arial" panose="020B0604020202020204" pitchFamily="34" charset="0"/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hangingPunc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For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each absence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you will receive a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2 point deduction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 attendance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E7254E-B535-4271-B4AA-78A2B1FD54FA}"/>
              </a:ext>
            </a:extLst>
          </p:cNvPr>
          <p:cNvSpPr txBox="1"/>
          <p:nvPr/>
        </p:nvSpPr>
        <p:spPr>
          <a:xfrm>
            <a:off x="3001204" y="5581812"/>
            <a:ext cx="618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*Absences and lateness may be excused with a valid reason</a:t>
            </a:r>
          </a:p>
          <a:p>
            <a:endParaRPr lang="en-C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79109F-A2EA-41C2-9E33-B46C9BCA968D}"/>
              </a:ext>
            </a:extLst>
          </p:cNvPr>
          <p:cNvSpPr/>
          <p:nvPr/>
        </p:nvSpPr>
        <p:spPr>
          <a:xfrm>
            <a:off x="8834578" y="610859"/>
            <a:ext cx="2406446" cy="1168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If you are going to be late or absent please send me a message before class if possible. </a:t>
            </a:r>
          </a:p>
        </p:txBody>
      </p:sp>
    </p:spTree>
    <p:extLst>
      <p:ext uri="{BB962C8B-B14F-4D97-AF65-F5344CB8AC3E}">
        <p14:creationId xmlns:p14="http://schemas.microsoft.com/office/powerpoint/2010/main" val="733650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E884-6790-499D-B3E5-E794A412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Participation, Professionalism, Excellence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1B44A-9A22-4C83-B73B-D68EEF0B4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08" y="2627286"/>
            <a:ext cx="7729728" cy="3101983"/>
          </a:xfrm>
        </p:spPr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Participation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includes all classroom tasks i.e. projects, performances, discussions etc., as well as attention, attitude.</a:t>
            </a:r>
          </a:p>
          <a:p>
            <a:pPr marL="0" indent="0" hangingPunc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hangingPunc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Professionalism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is the way you conduct yourself in class and with your professor.</a:t>
            </a:r>
          </a:p>
          <a:p>
            <a:pPr marL="0" indent="0" hangingPunc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hangingPunc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5 Excellence points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are reserved and rewarded for exceptional effort.</a:t>
            </a:r>
          </a:p>
          <a:p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6D262C-6927-4C03-B1AB-D72CE956F538}"/>
              </a:ext>
            </a:extLst>
          </p:cNvPr>
          <p:cNvSpPr/>
          <p:nvPr/>
        </p:nvSpPr>
        <p:spPr>
          <a:xfrm>
            <a:off x="8082220" y="4117948"/>
            <a:ext cx="3424876" cy="203132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Always here on time for class</a:t>
            </a:r>
          </a:p>
          <a:p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Outstanding effort during class</a:t>
            </a:r>
          </a:p>
          <a:p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Helping others in class</a:t>
            </a:r>
          </a:p>
          <a:p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Outstanding classwork or homework</a:t>
            </a:r>
          </a:p>
          <a:p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Excellent attitude throughout the semester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473820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129</TotalTime>
  <Words>775</Words>
  <Application>Microsoft Office PowerPoint</Application>
  <PresentationFormat>Widescreen</PresentationFormat>
  <Paragraphs>153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돋움</vt:lpstr>
      <vt:lpstr>맑은 고딕</vt:lpstr>
      <vt:lpstr>Arial</vt:lpstr>
      <vt:lpstr>Calibri</vt:lpstr>
      <vt:lpstr>Garamond</vt:lpstr>
      <vt:lpstr>Times New Roman</vt:lpstr>
      <vt:lpstr>Organic</vt:lpstr>
      <vt:lpstr>ELT Materials Development</vt:lpstr>
      <vt:lpstr>The Course</vt:lpstr>
      <vt:lpstr>Course Overview</vt:lpstr>
      <vt:lpstr>Course Schedule</vt:lpstr>
      <vt:lpstr>PowerPoint Presentation</vt:lpstr>
      <vt:lpstr>Expectations</vt:lpstr>
      <vt:lpstr>Course Evaluation</vt:lpstr>
      <vt:lpstr>Attendance</vt:lpstr>
      <vt:lpstr>Participation, Professionalism, Excellence</vt:lpstr>
      <vt:lpstr>Midterm Application Task (20 points)</vt:lpstr>
      <vt:lpstr>Materials Development Project (20 points)</vt:lpstr>
      <vt:lpstr>Final portfolio (30 points)</vt:lpstr>
      <vt:lpstr>Contact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 Materials Development</dc:title>
  <dc:creator>Whitehead, George E.K. (Prof.)</dc:creator>
  <cp:lastModifiedBy>Whitehead, George E.K. (Prof.)</cp:lastModifiedBy>
  <cp:revision>18</cp:revision>
  <dcterms:created xsi:type="dcterms:W3CDTF">2018-02-14T02:36:11Z</dcterms:created>
  <dcterms:modified xsi:type="dcterms:W3CDTF">2019-02-24T05:54:23Z</dcterms:modified>
</cp:coreProperties>
</file>