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84" r:id="rId4"/>
    <p:sldId id="283" r:id="rId5"/>
    <p:sldId id="274" r:id="rId6"/>
    <p:sldId id="280" r:id="rId7"/>
    <p:sldId id="278" r:id="rId8"/>
    <p:sldId id="271" r:id="rId9"/>
    <p:sldId id="276" r:id="rId10"/>
    <p:sldId id="277" r:id="rId11"/>
    <p:sldId id="282" r:id="rId12"/>
    <p:sldId id="281" r:id="rId13"/>
    <p:sldId id="279"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51CE863-B17D-42A2-ACC4-7F0BE3C31E38}">
          <p14:sldIdLst>
            <p14:sldId id="256"/>
            <p14:sldId id="267"/>
            <p14:sldId id="284"/>
            <p14:sldId id="283"/>
            <p14:sldId id="274"/>
            <p14:sldId id="280"/>
            <p14:sldId id="278"/>
            <p14:sldId id="271"/>
            <p14:sldId id="276"/>
            <p14:sldId id="277"/>
            <p14:sldId id="282"/>
            <p14:sldId id="281"/>
            <p14:sldId id="279"/>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87" d="100"/>
          <a:sy n="87" d="100"/>
        </p:scale>
        <p:origin x="6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9/1/2022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9/1/2022</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rof.gwhitehead@g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E2666-4D0B-4FE3-AB21-16CF6E0D4200}"/>
              </a:ext>
            </a:extLst>
          </p:cNvPr>
          <p:cNvSpPr>
            <a:spLocks noGrp="1"/>
          </p:cNvSpPr>
          <p:nvPr>
            <p:ph type="ctrTitle"/>
          </p:nvPr>
        </p:nvSpPr>
        <p:spPr/>
        <p:txBody>
          <a:bodyPr/>
          <a:lstStyle/>
          <a:p>
            <a:r>
              <a:rPr lang="en-CA" dirty="0"/>
              <a:t>ELT Materials Development</a:t>
            </a:r>
          </a:p>
        </p:txBody>
      </p:sp>
      <p:sp>
        <p:nvSpPr>
          <p:cNvPr id="3" name="Subtitle 2">
            <a:extLst>
              <a:ext uri="{FF2B5EF4-FFF2-40B4-BE49-F238E27FC236}">
                <a16:creationId xmlns:a16="http://schemas.microsoft.com/office/drawing/2014/main" id="{70E3089B-DF74-4EFA-811E-CA5616998A37}"/>
              </a:ext>
            </a:extLst>
          </p:cNvPr>
          <p:cNvSpPr>
            <a:spLocks noGrp="1"/>
          </p:cNvSpPr>
          <p:nvPr>
            <p:ph type="subTitle" idx="1"/>
          </p:nvPr>
        </p:nvSpPr>
        <p:spPr/>
        <p:txBody>
          <a:bodyPr/>
          <a:lstStyle/>
          <a:p>
            <a:r>
              <a:rPr lang="en-CA" dirty="0"/>
              <a:t>Course Introduction</a:t>
            </a:r>
          </a:p>
        </p:txBody>
      </p:sp>
    </p:spTree>
    <p:extLst>
      <p:ext uri="{BB962C8B-B14F-4D97-AF65-F5344CB8AC3E}">
        <p14:creationId xmlns:p14="http://schemas.microsoft.com/office/powerpoint/2010/main" val="58223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FE884-6790-499D-B3E5-E794A41244C3}"/>
              </a:ext>
            </a:extLst>
          </p:cNvPr>
          <p:cNvSpPr>
            <a:spLocks noGrp="1"/>
          </p:cNvSpPr>
          <p:nvPr>
            <p:ph type="title"/>
          </p:nvPr>
        </p:nvSpPr>
        <p:spPr/>
        <p:txBody>
          <a:bodyPr/>
          <a:lstStyle/>
          <a:p>
            <a:r>
              <a:rPr lang="en-CA" dirty="0"/>
              <a:t>Participation, Professionalism, Excellence</a:t>
            </a:r>
          </a:p>
        </p:txBody>
      </p:sp>
      <p:sp>
        <p:nvSpPr>
          <p:cNvPr id="3" name="Content Placeholder 2">
            <a:extLst>
              <a:ext uri="{FF2B5EF4-FFF2-40B4-BE49-F238E27FC236}">
                <a16:creationId xmlns:a16="http://schemas.microsoft.com/office/drawing/2014/main" id="{A8D1B44A-9A22-4C83-B73B-D68EEF0B4403}"/>
              </a:ext>
            </a:extLst>
          </p:cNvPr>
          <p:cNvSpPr>
            <a:spLocks noGrp="1"/>
          </p:cNvSpPr>
          <p:nvPr>
            <p:ph idx="1"/>
          </p:nvPr>
        </p:nvSpPr>
        <p:spPr>
          <a:xfrm>
            <a:off x="942908" y="2627286"/>
            <a:ext cx="7729728" cy="3101983"/>
          </a:xfrm>
        </p:spPr>
        <p:txBody>
          <a:bodyPr>
            <a:normAutofit fontScale="92500" lnSpcReduction="20000"/>
          </a:bodyPr>
          <a:lstStyle/>
          <a:p>
            <a:pPr marL="0" indent="0" hangingPunct="0">
              <a:buNone/>
            </a:pPr>
            <a:r>
              <a:rPr lang="en-US" b="1" dirty="0">
                <a:solidFill>
                  <a:schemeClr val="accent6">
                    <a:lumMod val="50000"/>
                  </a:schemeClr>
                </a:solidFill>
              </a:rPr>
              <a:t>Participation</a:t>
            </a:r>
            <a:r>
              <a:rPr lang="en-US" dirty="0">
                <a:solidFill>
                  <a:schemeClr val="accent6">
                    <a:lumMod val="50000"/>
                  </a:schemeClr>
                </a:solidFill>
              </a:rPr>
              <a:t> includes all classroom tasks i.e. projects, performances, discussions etc., as well as attention, attitude.</a:t>
            </a:r>
          </a:p>
          <a:p>
            <a:pPr marL="0" indent="0" hangingPunct="0">
              <a:buNone/>
            </a:pPr>
            <a:endParaRPr lang="en-US" dirty="0">
              <a:solidFill>
                <a:schemeClr val="accent6">
                  <a:lumMod val="50000"/>
                </a:schemeClr>
              </a:solidFill>
            </a:endParaRPr>
          </a:p>
          <a:p>
            <a:pPr marL="0" indent="0" hangingPunct="0">
              <a:buNone/>
            </a:pPr>
            <a:r>
              <a:rPr lang="en-US" b="1" dirty="0">
                <a:solidFill>
                  <a:schemeClr val="accent6">
                    <a:lumMod val="50000"/>
                  </a:schemeClr>
                </a:solidFill>
              </a:rPr>
              <a:t>Professionalism</a:t>
            </a:r>
            <a:r>
              <a:rPr lang="en-US" dirty="0">
                <a:solidFill>
                  <a:schemeClr val="accent6">
                    <a:lumMod val="50000"/>
                  </a:schemeClr>
                </a:solidFill>
              </a:rPr>
              <a:t> is the way you conduct yourself in class and with your professor.</a:t>
            </a:r>
          </a:p>
          <a:p>
            <a:pPr marL="0" indent="0" hangingPunct="0">
              <a:buNone/>
            </a:pPr>
            <a:endParaRPr lang="en-US" dirty="0">
              <a:solidFill>
                <a:schemeClr val="accent6">
                  <a:lumMod val="50000"/>
                </a:schemeClr>
              </a:solidFill>
            </a:endParaRPr>
          </a:p>
          <a:p>
            <a:pPr marL="0" indent="0" hangingPunct="0">
              <a:buNone/>
            </a:pPr>
            <a:r>
              <a:rPr lang="en-US" b="1" dirty="0">
                <a:solidFill>
                  <a:schemeClr val="accent6">
                    <a:lumMod val="50000"/>
                  </a:schemeClr>
                </a:solidFill>
              </a:rPr>
              <a:t>5 Excellence points </a:t>
            </a:r>
            <a:r>
              <a:rPr lang="en-US" dirty="0">
                <a:solidFill>
                  <a:schemeClr val="accent6">
                    <a:lumMod val="50000"/>
                  </a:schemeClr>
                </a:solidFill>
              </a:rPr>
              <a:t>are reserved and rewarded for exceptional effort.</a:t>
            </a:r>
          </a:p>
          <a:p>
            <a:endParaRPr lang="en-CA" dirty="0"/>
          </a:p>
        </p:txBody>
      </p:sp>
      <p:sp>
        <p:nvSpPr>
          <p:cNvPr id="4" name="Rectangle 3">
            <a:extLst>
              <a:ext uri="{FF2B5EF4-FFF2-40B4-BE49-F238E27FC236}">
                <a16:creationId xmlns:a16="http://schemas.microsoft.com/office/drawing/2014/main" id="{EE6D262C-6927-4C03-B1AB-D72CE956F538}"/>
              </a:ext>
            </a:extLst>
          </p:cNvPr>
          <p:cNvSpPr/>
          <p:nvPr/>
        </p:nvSpPr>
        <p:spPr>
          <a:xfrm>
            <a:off x="8082220" y="4117948"/>
            <a:ext cx="3424876" cy="2031325"/>
          </a:xfrm>
          <a:prstGeom prst="rect">
            <a:avLst/>
          </a:prstGeom>
          <a:ln>
            <a:solidFill>
              <a:schemeClr val="accent1">
                <a:lumMod val="75000"/>
              </a:schemeClr>
            </a:solidFill>
          </a:ln>
        </p:spPr>
        <p:txBody>
          <a:bodyPr wrap="square">
            <a:spAutoFit/>
          </a:bodyPr>
          <a:lstStyle/>
          <a:p>
            <a:r>
              <a:rPr lang="en-US" sz="1400" dirty="0">
                <a:solidFill>
                  <a:schemeClr val="accent6">
                    <a:lumMod val="50000"/>
                  </a:schemeClr>
                </a:solidFill>
              </a:rPr>
              <a:t>Always here on time for class</a:t>
            </a:r>
          </a:p>
          <a:p>
            <a:endParaRPr lang="en-US" sz="1400" dirty="0">
              <a:solidFill>
                <a:schemeClr val="accent6">
                  <a:lumMod val="50000"/>
                </a:schemeClr>
              </a:solidFill>
            </a:endParaRPr>
          </a:p>
          <a:p>
            <a:r>
              <a:rPr lang="en-US" sz="1400" dirty="0">
                <a:solidFill>
                  <a:schemeClr val="accent6">
                    <a:lumMod val="50000"/>
                  </a:schemeClr>
                </a:solidFill>
              </a:rPr>
              <a:t>Outstanding effort during class</a:t>
            </a:r>
          </a:p>
          <a:p>
            <a:endParaRPr lang="en-US" sz="1400" dirty="0">
              <a:solidFill>
                <a:schemeClr val="accent6">
                  <a:lumMod val="50000"/>
                </a:schemeClr>
              </a:solidFill>
            </a:endParaRPr>
          </a:p>
          <a:p>
            <a:r>
              <a:rPr lang="en-US" sz="1400" dirty="0">
                <a:solidFill>
                  <a:schemeClr val="accent6">
                    <a:lumMod val="50000"/>
                  </a:schemeClr>
                </a:solidFill>
              </a:rPr>
              <a:t>Helping others in class</a:t>
            </a:r>
          </a:p>
          <a:p>
            <a:endParaRPr lang="en-US" sz="1400" dirty="0">
              <a:solidFill>
                <a:schemeClr val="accent6">
                  <a:lumMod val="50000"/>
                </a:schemeClr>
              </a:solidFill>
            </a:endParaRPr>
          </a:p>
          <a:p>
            <a:r>
              <a:rPr lang="en-US" sz="1400" dirty="0">
                <a:solidFill>
                  <a:schemeClr val="accent6">
                    <a:lumMod val="50000"/>
                  </a:schemeClr>
                </a:solidFill>
              </a:rPr>
              <a:t>Outstanding classwork or homework</a:t>
            </a:r>
          </a:p>
          <a:p>
            <a:endParaRPr lang="en-US" sz="1400" dirty="0">
              <a:solidFill>
                <a:schemeClr val="accent6">
                  <a:lumMod val="50000"/>
                </a:schemeClr>
              </a:solidFill>
            </a:endParaRPr>
          </a:p>
          <a:p>
            <a:r>
              <a:rPr lang="en-US" sz="1400" dirty="0">
                <a:solidFill>
                  <a:schemeClr val="accent6">
                    <a:lumMod val="50000"/>
                  </a:schemeClr>
                </a:solidFill>
              </a:rPr>
              <a:t>Excellent attitude throughout the semester</a:t>
            </a:r>
            <a:endParaRPr lang="en-CA" sz="1400" dirty="0"/>
          </a:p>
        </p:txBody>
      </p:sp>
    </p:spTree>
    <p:extLst>
      <p:ext uri="{BB962C8B-B14F-4D97-AF65-F5344CB8AC3E}">
        <p14:creationId xmlns:p14="http://schemas.microsoft.com/office/powerpoint/2010/main" val="1473820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24EC8-E79B-4A04-9828-15C790985D62}"/>
              </a:ext>
            </a:extLst>
          </p:cNvPr>
          <p:cNvSpPr>
            <a:spLocks noGrp="1"/>
          </p:cNvSpPr>
          <p:nvPr>
            <p:ph type="title"/>
          </p:nvPr>
        </p:nvSpPr>
        <p:spPr/>
        <p:txBody>
          <a:bodyPr/>
          <a:lstStyle/>
          <a:p>
            <a:r>
              <a:rPr lang="en-CA" dirty="0"/>
              <a:t>Midterm Application Task (20 points)</a:t>
            </a:r>
          </a:p>
        </p:txBody>
      </p:sp>
      <p:sp>
        <p:nvSpPr>
          <p:cNvPr id="3" name="Content Placeholder 2">
            <a:extLst>
              <a:ext uri="{FF2B5EF4-FFF2-40B4-BE49-F238E27FC236}">
                <a16:creationId xmlns:a16="http://schemas.microsoft.com/office/drawing/2014/main" id="{AC6C60E0-F7B2-4A04-A357-B4AF0533BF25}"/>
              </a:ext>
            </a:extLst>
          </p:cNvPr>
          <p:cNvSpPr>
            <a:spLocks noGrp="1"/>
          </p:cNvSpPr>
          <p:nvPr>
            <p:ph idx="1"/>
          </p:nvPr>
        </p:nvSpPr>
        <p:spPr/>
        <p:txBody>
          <a:bodyPr/>
          <a:lstStyle/>
          <a:p>
            <a:r>
              <a:rPr lang="en-CA" dirty="0"/>
              <a:t>Designing an evaluation rubric</a:t>
            </a:r>
          </a:p>
          <a:p>
            <a:endParaRPr lang="en-CA" dirty="0"/>
          </a:p>
          <a:p>
            <a:r>
              <a:rPr lang="en-CA" dirty="0"/>
              <a:t>Evaluating a textbook chapter of your choice</a:t>
            </a:r>
          </a:p>
        </p:txBody>
      </p:sp>
    </p:spTree>
    <p:extLst>
      <p:ext uri="{BB962C8B-B14F-4D97-AF65-F5344CB8AC3E}">
        <p14:creationId xmlns:p14="http://schemas.microsoft.com/office/powerpoint/2010/main" val="336280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9EA50-1EAA-4812-9E59-74506A686DA6}"/>
              </a:ext>
            </a:extLst>
          </p:cNvPr>
          <p:cNvSpPr>
            <a:spLocks noGrp="1"/>
          </p:cNvSpPr>
          <p:nvPr>
            <p:ph type="title"/>
          </p:nvPr>
        </p:nvSpPr>
        <p:spPr/>
        <p:txBody>
          <a:bodyPr/>
          <a:lstStyle/>
          <a:p>
            <a:r>
              <a:rPr lang="en-CA" dirty="0"/>
              <a:t>Materials Development Project (20 points)</a:t>
            </a:r>
          </a:p>
        </p:txBody>
      </p:sp>
      <p:sp>
        <p:nvSpPr>
          <p:cNvPr id="3" name="Content Placeholder 2">
            <a:extLst>
              <a:ext uri="{FF2B5EF4-FFF2-40B4-BE49-F238E27FC236}">
                <a16:creationId xmlns:a16="http://schemas.microsoft.com/office/drawing/2014/main" id="{CB921F04-58E1-4E33-AB19-BAB76CEA8DF1}"/>
              </a:ext>
            </a:extLst>
          </p:cNvPr>
          <p:cNvSpPr>
            <a:spLocks noGrp="1"/>
          </p:cNvSpPr>
          <p:nvPr>
            <p:ph idx="1"/>
          </p:nvPr>
        </p:nvSpPr>
        <p:spPr/>
        <p:txBody>
          <a:bodyPr>
            <a:normAutofit fontScale="85000" lnSpcReduction="10000"/>
          </a:bodyPr>
          <a:lstStyle/>
          <a:p>
            <a:r>
              <a:rPr lang="en-CA" dirty="0"/>
              <a:t>Design a shortened version of a textbook chapter ( 10-15 pages)</a:t>
            </a:r>
          </a:p>
          <a:p>
            <a:pPr lvl="1"/>
            <a:r>
              <a:rPr lang="en-CA" dirty="0"/>
              <a:t>Should include R,W,L,S,G</a:t>
            </a:r>
          </a:p>
          <a:p>
            <a:pPr lvl="1"/>
            <a:r>
              <a:rPr lang="en-CA" dirty="0"/>
              <a:t>Reading passage of your choice ( you take this from the internet if you like, or you can write it (use what you have been introduced to in this course))</a:t>
            </a:r>
          </a:p>
          <a:p>
            <a:pPr lvl="1"/>
            <a:r>
              <a:rPr lang="en-CA" dirty="0"/>
              <a:t>Should include activities and a worksheet</a:t>
            </a:r>
          </a:p>
          <a:p>
            <a:pPr lvl="1"/>
            <a:r>
              <a:rPr lang="en-CA" dirty="0"/>
              <a:t>Tip: The easiest way is to start with reading content and build activities around it.</a:t>
            </a:r>
          </a:p>
          <a:p>
            <a:pPr lvl="1"/>
            <a:r>
              <a:rPr lang="en-CA" dirty="0"/>
              <a:t>You may also start with a topic and try to organize around a topic but this may be more difficult. </a:t>
            </a:r>
          </a:p>
          <a:p>
            <a:pPr lvl="1"/>
            <a:r>
              <a:rPr lang="en-CA" dirty="0"/>
              <a:t>If you have a reading content you can extract the topic from it. </a:t>
            </a:r>
          </a:p>
          <a:p>
            <a:r>
              <a:rPr lang="en-CA" dirty="0"/>
              <a:t>A collaborative effort in groups of 3 or 4</a:t>
            </a:r>
          </a:p>
          <a:p>
            <a:endParaRPr lang="en-CA" dirty="0"/>
          </a:p>
        </p:txBody>
      </p:sp>
    </p:spTree>
    <p:extLst>
      <p:ext uri="{BB962C8B-B14F-4D97-AF65-F5344CB8AC3E}">
        <p14:creationId xmlns:p14="http://schemas.microsoft.com/office/powerpoint/2010/main" val="4075345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FE884-6790-499D-B3E5-E794A41244C3}"/>
              </a:ext>
            </a:extLst>
          </p:cNvPr>
          <p:cNvSpPr>
            <a:spLocks noGrp="1"/>
          </p:cNvSpPr>
          <p:nvPr>
            <p:ph type="title"/>
          </p:nvPr>
        </p:nvSpPr>
        <p:spPr/>
        <p:txBody>
          <a:bodyPr/>
          <a:lstStyle/>
          <a:p>
            <a:r>
              <a:rPr lang="en-CA" dirty="0"/>
              <a:t>Final portfolio (30 points)</a:t>
            </a:r>
          </a:p>
        </p:txBody>
      </p:sp>
      <p:sp>
        <p:nvSpPr>
          <p:cNvPr id="3" name="Content Placeholder 2">
            <a:extLst>
              <a:ext uri="{FF2B5EF4-FFF2-40B4-BE49-F238E27FC236}">
                <a16:creationId xmlns:a16="http://schemas.microsoft.com/office/drawing/2014/main" id="{A8D1B44A-9A22-4C83-B73B-D68EEF0B4403}"/>
              </a:ext>
            </a:extLst>
          </p:cNvPr>
          <p:cNvSpPr>
            <a:spLocks noGrp="1"/>
          </p:cNvSpPr>
          <p:nvPr>
            <p:ph idx="1"/>
          </p:nvPr>
        </p:nvSpPr>
        <p:spPr>
          <a:xfrm>
            <a:off x="8248067" y="2651491"/>
            <a:ext cx="3425593" cy="3101983"/>
          </a:xfrm>
        </p:spPr>
        <p:txBody>
          <a:bodyPr>
            <a:normAutofit fontScale="85000" lnSpcReduction="20000"/>
          </a:bodyPr>
          <a:lstStyle/>
          <a:p>
            <a:r>
              <a:rPr lang="en-CA" dirty="0"/>
              <a:t>Will include:</a:t>
            </a:r>
          </a:p>
          <a:p>
            <a:pPr lvl="1"/>
            <a:r>
              <a:rPr lang="en-CA" dirty="0"/>
              <a:t>Evaluation rubric</a:t>
            </a:r>
          </a:p>
          <a:p>
            <a:pPr lvl="1"/>
            <a:r>
              <a:rPr lang="en-CA" dirty="0"/>
              <a:t>Worksheets</a:t>
            </a:r>
          </a:p>
          <a:p>
            <a:pPr lvl="1"/>
            <a:r>
              <a:rPr lang="en-CA" dirty="0"/>
              <a:t>Comic</a:t>
            </a:r>
          </a:p>
          <a:p>
            <a:pPr lvl="1"/>
            <a:r>
              <a:rPr lang="en-CA" dirty="0"/>
              <a:t>Story</a:t>
            </a:r>
          </a:p>
          <a:p>
            <a:pPr lvl="1"/>
            <a:r>
              <a:rPr lang="en-CA" dirty="0"/>
              <a:t>PPT game</a:t>
            </a:r>
          </a:p>
          <a:p>
            <a:pPr lvl="1"/>
            <a:r>
              <a:rPr lang="en-CA" dirty="0"/>
              <a:t>Textbook project</a:t>
            </a:r>
          </a:p>
          <a:p>
            <a:pPr lvl="1"/>
            <a:endParaRPr lang="en-CA" dirty="0"/>
          </a:p>
          <a:p>
            <a:r>
              <a:rPr lang="en-CA" dirty="0"/>
              <a:t>*Note: this may change</a:t>
            </a:r>
          </a:p>
        </p:txBody>
      </p:sp>
      <p:sp>
        <p:nvSpPr>
          <p:cNvPr id="4" name="Rectangle 3">
            <a:extLst>
              <a:ext uri="{FF2B5EF4-FFF2-40B4-BE49-F238E27FC236}">
                <a16:creationId xmlns:a16="http://schemas.microsoft.com/office/drawing/2014/main" id="{E156C04F-75A4-4205-88E5-FCEEFABE3254}"/>
              </a:ext>
            </a:extLst>
          </p:cNvPr>
          <p:cNvSpPr/>
          <p:nvPr/>
        </p:nvSpPr>
        <p:spPr>
          <a:xfrm>
            <a:off x="775446" y="3359943"/>
            <a:ext cx="7050741" cy="2640723"/>
          </a:xfrm>
          <a:prstGeom prst="rect">
            <a:avLst/>
          </a:prstGeom>
        </p:spPr>
        <p:txBody>
          <a:bodyPr wrap="square">
            <a:spAutoFit/>
          </a:bodyPr>
          <a:lstStyle/>
          <a:p>
            <a:pPr>
              <a:lnSpc>
                <a:spcPct val="115000"/>
              </a:lnSpc>
              <a:spcAft>
                <a:spcPts val="0"/>
              </a:spcAft>
            </a:pPr>
            <a:r>
              <a:rPr lang="en-US" dirty="0">
                <a:latin typeface="Calibri" panose="020F0502020204030204" pitchFamily="34" charset="0"/>
                <a:ea typeface="맑은 고딕" panose="020B0503020000020004" pitchFamily="50" charset="-127"/>
                <a:cs typeface="Times New Roman" panose="02020603050405020304" pitchFamily="18" charset="0"/>
              </a:rPr>
              <a:t>The final portfolio is to contain all of the writing projects that are covered during the course.  This portfolio will be sent by email and should be titled </a:t>
            </a:r>
            <a:r>
              <a:rPr lang="en-US" b="1" dirty="0">
                <a:latin typeface="Calibri" panose="020F0502020204030204" pitchFamily="34" charset="0"/>
                <a:ea typeface="맑은 고딕" panose="020B0503020000020004" pitchFamily="50" charset="-127"/>
                <a:cs typeface="Times New Roman" panose="02020603050405020304" pitchFamily="18" charset="0"/>
              </a:rPr>
              <a:t>“Student name Student Number Final Portfolio ” i.e. georgewhitehead2213423finalportfolio.zip</a:t>
            </a:r>
            <a:r>
              <a:rPr lang="en-US" dirty="0">
                <a:latin typeface="Calibri" panose="020F0502020204030204" pitchFamily="34" charset="0"/>
                <a:ea typeface="맑은 고딕" panose="020B0503020000020004" pitchFamily="50" charset="-127"/>
                <a:cs typeface="Times New Roman" panose="02020603050405020304" pitchFamily="18" charset="0"/>
              </a:rPr>
              <a:t>. Please send to </a:t>
            </a:r>
            <a:r>
              <a:rPr lang="en-US" u="sng" dirty="0">
                <a:solidFill>
                  <a:srgbClr val="0000FF"/>
                </a:solidFill>
                <a:latin typeface="Calibri" panose="020F0502020204030204" pitchFamily="34" charset="0"/>
                <a:ea typeface="맑은 고딕" panose="020B0503020000020004" pitchFamily="50" charset="-127"/>
                <a:cs typeface="Times New Roman" panose="02020603050405020304" pitchFamily="18" charset="0"/>
                <a:hlinkClick r:id="rId2"/>
              </a:rPr>
              <a:t>prof.gwhitehead@gmail.com</a:t>
            </a:r>
            <a:r>
              <a:rPr lang="en-US" u="sng" dirty="0">
                <a:solidFill>
                  <a:srgbClr val="0000FF"/>
                </a:solidFill>
                <a:latin typeface="Calibri" panose="020F0502020204030204" pitchFamily="34" charset="0"/>
                <a:ea typeface="맑은 고딕" panose="020B0503020000020004" pitchFamily="50" charset="-127"/>
                <a:cs typeface="Times New Roman" panose="02020603050405020304" pitchFamily="18" charset="0"/>
              </a:rPr>
              <a:t> no later than a week after the final class</a:t>
            </a:r>
            <a:r>
              <a:rPr lang="en-US" dirty="0">
                <a:latin typeface="Calibri" panose="020F0502020204030204" pitchFamily="34" charset="0"/>
                <a:ea typeface="맑은 고딕" panose="020B0503020000020004" pitchFamily="50" charset="-127"/>
                <a:cs typeface="Times New Roman" panose="02020603050405020304" pitchFamily="18" charset="0"/>
              </a:rPr>
              <a:t>. </a:t>
            </a:r>
          </a:p>
          <a:p>
            <a:pPr>
              <a:lnSpc>
                <a:spcPct val="115000"/>
              </a:lnSpc>
              <a:spcAft>
                <a:spcPts val="0"/>
              </a:spcAft>
            </a:pPr>
            <a:endParaRPr lang="en-US" dirty="0">
              <a:latin typeface="Calibri" panose="020F0502020204030204" pitchFamily="34" charset="0"/>
              <a:ea typeface="맑은 고딕" panose="020B0503020000020004" pitchFamily="50" charset="-127"/>
              <a:cs typeface="Times New Roman" panose="02020603050405020304" pitchFamily="18" charset="0"/>
            </a:endParaRPr>
          </a:p>
          <a:p>
            <a:pPr>
              <a:lnSpc>
                <a:spcPct val="115000"/>
              </a:lnSpc>
              <a:spcAft>
                <a:spcPts val="0"/>
              </a:spcAft>
            </a:pPr>
            <a:r>
              <a:rPr lang="en-US" b="1" dirty="0">
                <a:latin typeface="Calibri" panose="020F0502020204030204" pitchFamily="34" charset="0"/>
                <a:ea typeface="맑은 고딕" panose="020B0503020000020004" pitchFamily="50" charset="-127"/>
                <a:cs typeface="Times New Roman" panose="02020603050405020304" pitchFamily="18" charset="0"/>
              </a:rPr>
              <a:t>Late submissions </a:t>
            </a:r>
            <a:r>
              <a:rPr lang="en-US" dirty="0">
                <a:latin typeface="Calibri" panose="020F0502020204030204" pitchFamily="34" charset="0"/>
                <a:ea typeface="맑은 고딕" panose="020B0503020000020004" pitchFamily="50" charset="-127"/>
                <a:cs typeface="Times New Roman" panose="02020603050405020304" pitchFamily="18" charset="0"/>
              </a:rPr>
              <a:t>will receive reduced scores </a:t>
            </a:r>
            <a:r>
              <a:rPr lang="en-US" b="1" dirty="0">
                <a:latin typeface="Calibri" panose="020F0502020204030204" pitchFamily="34" charset="0"/>
                <a:ea typeface="맑은 고딕" panose="020B0503020000020004" pitchFamily="50" charset="-127"/>
                <a:cs typeface="Times New Roman" panose="02020603050405020304" pitchFamily="18" charset="0"/>
              </a:rPr>
              <a:t>(-1 per day) </a:t>
            </a:r>
            <a:r>
              <a:rPr lang="en-US" dirty="0">
                <a:latin typeface="Calibri" panose="020F0502020204030204" pitchFamily="34" charset="0"/>
                <a:ea typeface="맑은 고딕" panose="020B0503020000020004" pitchFamily="50" charset="-127"/>
                <a:cs typeface="Times New Roman" panose="02020603050405020304" pitchFamily="18" charset="0"/>
              </a:rPr>
              <a:t>unless special permission has been granted. </a:t>
            </a:r>
            <a:endParaRPr lang="en-CA" sz="2400" dirty="0">
              <a:effectLst/>
              <a:latin typeface="Calibri" panose="020F0502020204030204" pitchFamily="34"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338607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Contact </a:t>
            </a:r>
          </a:p>
        </p:txBody>
      </p:sp>
      <p:sp>
        <p:nvSpPr>
          <p:cNvPr id="5" name="Content Placeholder 4"/>
          <p:cNvSpPr>
            <a:spLocks noGrp="1"/>
          </p:cNvSpPr>
          <p:nvPr>
            <p:ph idx="1"/>
          </p:nvPr>
        </p:nvSpPr>
        <p:spPr/>
        <p:txBody>
          <a:bodyPr/>
          <a:lstStyle/>
          <a:p>
            <a:endParaRPr lang="en-CA" dirty="0"/>
          </a:p>
          <a:p>
            <a:endParaRPr lang="en-CA" dirty="0"/>
          </a:p>
          <a:p>
            <a:r>
              <a:rPr lang="en-CA" b="1" dirty="0"/>
              <a:t>Website</a:t>
            </a:r>
            <a:r>
              <a:rPr lang="en-CA" dirty="0"/>
              <a:t>: profgwhitehead.weebly.com</a:t>
            </a:r>
          </a:p>
          <a:p>
            <a:r>
              <a:rPr lang="en-CA" b="1" dirty="0"/>
              <a:t>Email</a:t>
            </a:r>
            <a:r>
              <a:rPr lang="en-CA" dirty="0"/>
              <a:t>: prof.gwhitehead@gmail.com</a:t>
            </a:r>
          </a:p>
        </p:txBody>
      </p:sp>
      <p:pic>
        <p:nvPicPr>
          <p:cNvPr id="3074" name="Picture 2" descr="QR Tag for current URL open in your web brows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199" y="2895600"/>
            <a:ext cx="3087185" cy="3087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93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07A4-1799-4317-997F-ED9BC953F4D9}"/>
              </a:ext>
            </a:extLst>
          </p:cNvPr>
          <p:cNvSpPr>
            <a:spLocks noGrp="1"/>
          </p:cNvSpPr>
          <p:nvPr>
            <p:ph type="ctrTitle"/>
          </p:nvPr>
        </p:nvSpPr>
        <p:spPr/>
        <p:txBody>
          <a:bodyPr/>
          <a:lstStyle/>
          <a:p>
            <a:r>
              <a:rPr lang="en-CA" dirty="0"/>
              <a:t>The Course</a:t>
            </a:r>
          </a:p>
        </p:txBody>
      </p:sp>
      <p:sp>
        <p:nvSpPr>
          <p:cNvPr id="3" name="Subtitle 2">
            <a:extLst>
              <a:ext uri="{FF2B5EF4-FFF2-40B4-BE49-F238E27FC236}">
                <a16:creationId xmlns:a16="http://schemas.microsoft.com/office/drawing/2014/main" id="{47C7E6CE-33EF-4B1F-A734-B7E945C4137B}"/>
              </a:ext>
            </a:extLst>
          </p:cNvPr>
          <p:cNvSpPr>
            <a:spLocks noGrp="1"/>
          </p:cNvSpPr>
          <p:nvPr>
            <p:ph type="subTitle" idx="1"/>
          </p:nvPr>
        </p:nvSpPr>
        <p:spPr/>
        <p:txBody>
          <a:bodyPr/>
          <a:lstStyle/>
          <a:p>
            <a:r>
              <a:rPr lang="en-CA" dirty="0"/>
              <a:t>ELT Materials Development</a:t>
            </a:r>
          </a:p>
        </p:txBody>
      </p:sp>
    </p:spTree>
    <p:extLst>
      <p:ext uri="{BB962C8B-B14F-4D97-AF65-F5344CB8AC3E}">
        <p14:creationId xmlns:p14="http://schemas.microsoft.com/office/powerpoint/2010/main" val="356309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45074-18E3-4958-810F-66389CFB5D95}"/>
              </a:ext>
            </a:extLst>
          </p:cNvPr>
          <p:cNvSpPr>
            <a:spLocks noGrp="1"/>
          </p:cNvSpPr>
          <p:nvPr>
            <p:ph type="title"/>
          </p:nvPr>
        </p:nvSpPr>
        <p:spPr/>
        <p:txBody>
          <a:bodyPr/>
          <a:lstStyle/>
          <a:p>
            <a:r>
              <a:rPr lang="en-US" dirty="0"/>
              <a:t>This course will help you…</a:t>
            </a:r>
            <a:endParaRPr lang="en-CA" dirty="0"/>
          </a:p>
        </p:txBody>
      </p:sp>
      <p:sp>
        <p:nvSpPr>
          <p:cNvPr id="3" name="Content Placeholder 2">
            <a:extLst>
              <a:ext uri="{FF2B5EF4-FFF2-40B4-BE49-F238E27FC236}">
                <a16:creationId xmlns:a16="http://schemas.microsoft.com/office/drawing/2014/main" id="{CD89E740-03FB-4A72-A177-297610C59A29}"/>
              </a:ext>
            </a:extLst>
          </p:cNvPr>
          <p:cNvSpPr>
            <a:spLocks noGrp="1"/>
          </p:cNvSpPr>
          <p:nvPr>
            <p:ph idx="1"/>
          </p:nvPr>
        </p:nvSpPr>
        <p:spPr/>
        <p:txBody>
          <a:bodyPr/>
          <a:lstStyle/>
          <a:p>
            <a:pPr lvl="1"/>
            <a:r>
              <a:rPr lang="en-US" dirty="0"/>
              <a:t>develop a richer understanding of key considerations in ELT materials development today.</a:t>
            </a:r>
          </a:p>
          <a:p>
            <a:pPr lvl="1"/>
            <a:endParaRPr lang="en-CA" b="1" dirty="0"/>
          </a:p>
          <a:p>
            <a:pPr lvl="1"/>
            <a:r>
              <a:rPr lang="en-US" dirty="0"/>
              <a:t>develop your ability to appraise ELT materials.</a:t>
            </a:r>
          </a:p>
          <a:p>
            <a:pPr lvl="1"/>
            <a:endParaRPr lang="en-CA" b="1" dirty="0"/>
          </a:p>
          <a:p>
            <a:pPr lvl="1"/>
            <a:r>
              <a:rPr lang="en-US" dirty="0"/>
              <a:t>increased your knowledge, confidence, and ability to create good ELT materials.</a:t>
            </a:r>
            <a:endParaRPr lang="en-CA" b="1" dirty="0"/>
          </a:p>
          <a:p>
            <a:endParaRPr lang="en-CA" dirty="0"/>
          </a:p>
        </p:txBody>
      </p:sp>
    </p:spTree>
    <p:extLst>
      <p:ext uri="{BB962C8B-B14F-4D97-AF65-F5344CB8AC3E}">
        <p14:creationId xmlns:p14="http://schemas.microsoft.com/office/powerpoint/2010/main" val="322065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3BE63-AAEF-468B-8965-D778B499524B}"/>
              </a:ext>
            </a:extLst>
          </p:cNvPr>
          <p:cNvSpPr>
            <a:spLocks noGrp="1"/>
          </p:cNvSpPr>
          <p:nvPr>
            <p:ph type="title"/>
          </p:nvPr>
        </p:nvSpPr>
        <p:spPr/>
        <p:txBody>
          <a:bodyPr/>
          <a:lstStyle/>
          <a:p>
            <a:r>
              <a:rPr lang="en-US" dirty="0"/>
              <a:t>Description</a:t>
            </a:r>
            <a:endParaRPr lang="en-CA" dirty="0"/>
          </a:p>
        </p:txBody>
      </p:sp>
      <p:sp>
        <p:nvSpPr>
          <p:cNvPr id="3" name="Content Placeholder 2">
            <a:extLst>
              <a:ext uri="{FF2B5EF4-FFF2-40B4-BE49-F238E27FC236}">
                <a16:creationId xmlns:a16="http://schemas.microsoft.com/office/drawing/2014/main" id="{862FCAC9-9C0D-4462-8596-A008CE4CEF06}"/>
              </a:ext>
            </a:extLst>
          </p:cNvPr>
          <p:cNvSpPr>
            <a:spLocks noGrp="1"/>
          </p:cNvSpPr>
          <p:nvPr>
            <p:ph idx="1"/>
          </p:nvPr>
        </p:nvSpPr>
        <p:spPr/>
        <p:txBody>
          <a:bodyPr>
            <a:normAutofit fontScale="70000" lnSpcReduction="20000"/>
          </a:bodyPr>
          <a:lstStyle/>
          <a:p>
            <a:r>
              <a:rPr lang="en-US" dirty="0"/>
              <a:t>The ELT Materials Development course aims to foster your understanding and awareness of key considerations in ELT materials development today, as well as develop your practical skills to develop materials that can be immediately used within your teaching context (or portfolio project).  </a:t>
            </a:r>
          </a:p>
          <a:p>
            <a:endParaRPr lang="en-US" dirty="0"/>
          </a:p>
          <a:p>
            <a:r>
              <a:rPr lang="en-US" dirty="0"/>
              <a:t>The first half of the course is a guided exploration of current issues in ELT materials development to provide the foundation for your future material development choices. </a:t>
            </a:r>
          </a:p>
          <a:p>
            <a:endParaRPr lang="en-US" dirty="0"/>
          </a:p>
          <a:p>
            <a:r>
              <a:rPr lang="en-US" dirty="0"/>
              <a:t>You will then practice evaluating various ELT materials </a:t>
            </a:r>
          </a:p>
          <a:p>
            <a:endParaRPr lang="en-US" dirty="0"/>
          </a:p>
          <a:p>
            <a:r>
              <a:rPr lang="en-US" dirty="0"/>
              <a:t>Finally, you will practice applying what you have learned by creating your own materials and revising them based on their own self-evaluation as well as peer and instructor feedback. </a:t>
            </a:r>
            <a:endParaRPr lang="en-CA" dirty="0"/>
          </a:p>
        </p:txBody>
      </p:sp>
    </p:spTree>
    <p:extLst>
      <p:ext uri="{BB962C8B-B14F-4D97-AF65-F5344CB8AC3E}">
        <p14:creationId xmlns:p14="http://schemas.microsoft.com/office/powerpoint/2010/main" val="40327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0" y="381000"/>
            <a:ext cx="4330824" cy="1154163"/>
          </a:xfrm>
        </p:spPr>
        <p:txBody>
          <a:bodyPr/>
          <a:lstStyle/>
          <a:p>
            <a:r>
              <a:rPr lang="en-US" dirty="0"/>
              <a:t>Course Overview</a:t>
            </a:r>
          </a:p>
        </p:txBody>
      </p:sp>
      <p:pic>
        <p:nvPicPr>
          <p:cNvPr id="4" name="Picture 2" descr="Image result for schedule">
            <a:extLst>
              <a:ext uri="{FF2B5EF4-FFF2-40B4-BE49-F238E27FC236}">
                <a16:creationId xmlns:a16="http://schemas.microsoft.com/office/drawing/2014/main" id="{EDF09151-710D-47E9-A757-7762316F9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133600"/>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96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1126-6CB7-45EF-9DE4-7ADC6CEC2630}"/>
              </a:ext>
            </a:extLst>
          </p:cNvPr>
          <p:cNvSpPr>
            <a:spLocks noGrp="1"/>
          </p:cNvSpPr>
          <p:nvPr>
            <p:ph type="title"/>
          </p:nvPr>
        </p:nvSpPr>
        <p:spPr/>
        <p:txBody>
          <a:bodyPr/>
          <a:lstStyle/>
          <a:p>
            <a:r>
              <a:rPr lang="en-CA" dirty="0"/>
              <a:t>Course Schedule</a:t>
            </a:r>
          </a:p>
        </p:txBody>
      </p:sp>
      <p:sp>
        <p:nvSpPr>
          <p:cNvPr id="3" name="Content Placeholder 2">
            <a:extLst>
              <a:ext uri="{FF2B5EF4-FFF2-40B4-BE49-F238E27FC236}">
                <a16:creationId xmlns:a16="http://schemas.microsoft.com/office/drawing/2014/main" id="{165E0181-D65D-4A0A-A71A-FD1F7998A74B}"/>
              </a:ext>
            </a:extLst>
          </p:cNvPr>
          <p:cNvSpPr>
            <a:spLocks noGrp="1"/>
          </p:cNvSpPr>
          <p:nvPr>
            <p:ph idx="1"/>
          </p:nvPr>
        </p:nvSpPr>
        <p:spPr>
          <a:xfrm>
            <a:off x="711618" y="2484828"/>
            <a:ext cx="4909252" cy="3883780"/>
          </a:xfrm>
        </p:spPr>
        <p:txBody>
          <a:bodyPr>
            <a:normAutofit fontScale="70000" lnSpcReduction="20000"/>
          </a:bodyPr>
          <a:lstStyle/>
          <a:p>
            <a:pPr marL="457200" indent="-457200" fontAlgn="ctr">
              <a:buFont typeface="+mj-lt"/>
              <a:buAutoNum type="arabicPeriod"/>
            </a:pPr>
            <a:r>
              <a:rPr lang="en-US" sz="2600" dirty="0"/>
              <a:t>Introduction to the ELT Materials Development course</a:t>
            </a:r>
            <a:endParaRPr lang="en-CA" sz="2600" dirty="0"/>
          </a:p>
          <a:p>
            <a:pPr marL="457200" indent="-457200" fontAlgn="ctr">
              <a:buFont typeface="+mj-lt"/>
              <a:buAutoNum type="arabicPeriod"/>
            </a:pPr>
            <a:r>
              <a:rPr lang="en-US" sz="2600" dirty="0"/>
              <a:t>Defining Key Concepts &amp; Considerations in ELT Materials Development</a:t>
            </a:r>
            <a:endParaRPr lang="en-CA" sz="2600" dirty="0"/>
          </a:p>
          <a:p>
            <a:pPr marL="457200" indent="-457200" fontAlgn="ctr">
              <a:buFont typeface="+mj-lt"/>
              <a:buAutoNum type="arabicPeriod"/>
            </a:pPr>
            <a:r>
              <a:rPr lang="en-US" sz="2600" dirty="0"/>
              <a:t>Relevance and Relatability in ELT Materials</a:t>
            </a:r>
            <a:endParaRPr lang="en-CA" sz="2600" dirty="0"/>
          </a:p>
          <a:p>
            <a:pPr marL="457200" indent="-457200" fontAlgn="ctr">
              <a:buFont typeface="+mj-lt"/>
              <a:buAutoNum type="arabicPeriod"/>
            </a:pPr>
            <a:r>
              <a:rPr lang="en-US" sz="2600" dirty="0"/>
              <a:t>Methodological Approaches &amp; ELT Materials</a:t>
            </a:r>
            <a:endParaRPr lang="en-CA" sz="2600" dirty="0"/>
          </a:p>
          <a:p>
            <a:pPr marL="457200" indent="-457200" fontAlgn="ctr">
              <a:buFont typeface="+mj-lt"/>
              <a:buAutoNum type="arabicPeriod"/>
            </a:pPr>
            <a:r>
              <a:rPr lang="en-US" sz="2600" dirty="0"/>
              <a:t>Evaluating Materials &amp; Activities</a:t>
            </a:r>
            <a:endParaRPr lang="en-CA" sz="2600" dirty="0"/>
          </a:p>
          <a:p>
            <a:pPr marL="457200" indent="-457200" fontAlgn="ctr">
              <a:buFont typeface="+mj-lt"/>
              <a:buAutoNum type="arabicPeriod"/>
            </a:pPr>
            <a:r>
              <a:rPr lang="en-US" sz="2600" dirty="0"/>
              <a:t>Practice Evaluating Materials &amp; Activities (Midterm Application Task Assignment)</a:t>
            </a:r>
            <a:endParaRPr lang="en-CA" sz="2600" dirty="0"/>
          </a:p>
          <a:p>
            <a:pPr marL="457200" indent="-457200" fontAlgn="ctr">
              <a:buFont typeface="+mj-lt"/>
              <a:buAutoNum type="arabicPeriod"/>
            </a:pPr>
            <a:r>
              <a:rPr lang="en-US" sz="2600" dirty="0"/>
              <a:t>Skills &amp; Activities</a:t>
            </a:r>
          </a:p>
          <a:p>
            <a:pPr marL="457200" indent="-457200" fontAlgn="ctr">
              <a:buFont typeface="+mj-lt"/>
              <a:buAutoNum type="arabicPeriod"/>
            </a:pPr>
            <a:r>
              <a:rPr lang="en-US" sz="2600" dirty="0"/>
              <a:t>Creating a personal Website</a:t>
            </a:r>
            <a:endParaRPr lang="en-CA" sz="2600" dirty="0"/>
          </a:p>
          <a:p>
            <a:pPr marL="457200" indent="-457200" fontAlgn="ctr">
              <a:buFont typeface="+mj-lt"/>
              <a:buAutoNum type="arabicPeriod"/>
            </a:pPr>
            <a:r>
              <a:rPr lang="en-US" sz="2600" dirty="0"/>
              <a:t>Introduction to Developing Worksheets</a:t>
            </a:r>
            <a:endParaRPr lang="en-CA" sz="2600" dirty="0"/>
          </a:p>
          <a:p>
            <a:pPr marL="342900" indent="-342900">
              <a:buFont typeface="+mj-lt"/>
              <a:buAutoNum type="arabicPeriod"/>
            </a:pPr>
            <a:endParaRPr lang="en-CA" dirty="0"/>
          </a:p>
          <a:p>
            <a:pPr marL="342900" indent="-342900">
              <a:buFont typeface="+mj-lt"/>
              <a:buAutoNum type="arabicPeriod"/>
            </a:pPr>
            <a:endParaRPr lang="en-CA" dirty="0"/>
          </a:p>
        </p:txBody>
      </p:sp>
      <p:sp>
        <p:nvSpPr>
          <p:cNvPr id="4" name="Content Placeholder 2">
            <a:extLst>
              <a:ext uri="{FF2B5EF4-FFF2-40B4-BE49-F238E27FC236}">
                <a16:creationId xmlns:a16="http://schemas.microsoft.com/office/drawing/2014/main" id="{AA5A8AB7-6C7D-49ED-8692-3E2FD3CB2036}"/>
              </a:ext>
            </a:extLst>
          </p:cNvPr>
          <p:cNvSpPr txBox="1">
            <a:spLocks/>
          </p:cNvSpPr>
          <p:nvPr/>
        </p:nvSpPr>
        <p:spPr>
          <a:xfrm>
            <a:off x="5620870" y="2664937"/>
            <a:ext cx="4909252" cy="388378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342900" indent="-342900" fontAlgn="ctr">
              <a:buFont typeface="+mj-lt"/>
              <a:buAutoNum type="arabicPeriod" startAt="9"/>
            </a:pPr>
            <a:r>
              <a:rPr lang="en-US" dirty="0"/>
              <a:t>Developing Worksheets: Workshop</a:t>
            </a:r>
            <a:endParaRPr lang="en-CA" dirty="0"/>
          </a:p>
          <a:p>
            <a:pPr marL="342900" indent="-342900" fontAlgn="ctr">
              <a:buFont typeface="+mj-lt"/>
              <a:buAutoNum type="arabicPeriod" startAt="9"/>
            </a:pPr>
            <a:r>
              <a:rPr lang="en-US" dirty="0"/>
              <a:t>Introduction to Developing Comics &amp; Stories</a:t>
            </a:r>
            <a:endParaRPr lang="en-CA" dirty="0"/>
          </a:p>
          <a:p>
            <a:pPr marL="342900" indent="-342900" fontAlgn="ctr">
              <a:buFont typeface="+mj-lt"/>
              <a:buAutoNum type="arabicPeriod" startAt="9"/>
            </a:pPr>
            <a:r>
              <a:rPr lang="en-US" dirty="0"/>
              <a:t>Developing Comics &amp; Stories: Workshop</a:t>
            </a:r>
            <a:endParaRPr lang="en-CA" dirty="0"/>
          </a:p>
          <a:p>
            <a:pPr marL="342900" indent="-342900" fontAlgn="ctr">
              <a:buFont typeface="+mj-lt"/>
              <a:buAutoNum type="arabicPeriod" startAt="9"/>
            </a:pPr>
            <a:r>
              <a:rPr lang="en-US" dirty="0"/>
              <a:t>Introduction to </a:t>
            </a:r>
            <a:r>
              <a:rPr lang="en-US" dirty="0" err="1"/>
              <a:t>Powerpoint</a:t>
            </a:r>
            <a:r>
              <a:rPr lang="en-US" dirty="0"/>
              <a:t> Games and Activities</a:t>
            </a:r>
            <a:endParaRPr lang="en-CA" dirty="0"/>
          </a:p>
          <a:p>
            <a:pPr marL="342900" indent="-342900" fontAlgn="ctr">
              <a:buFont typeface="+mj-lt"/>
              <a:buAutoNum type="arabicPeriod" startAt="9"/>
            </a:pPr>
            <a:r>
              <a:rPr lang="en-US" dirty="0" err="1"/>
              <a:t>Powerpoint</a:t>
            </a:r>
            <a:r>
              <a:rPr lang="en-US" dirty="0"/>
              <a:t> Games and Activities: Workshop</a:t>
            </a:r>
            <a:endParaRPr lang="en-CA" dirty="0"/>
          </a:p>
          <a:p>
            <a:pPr marL="342900" indent="-342900" fontAlgn="ctr">
              <a:buFont typeface="+mj-lt"/>
              <a:buAutoNum type="arabicPeriod" startAt="9"/>
            </a:pPr>
            <a:r>
              <a:rPr lang="en-US" dirty="0"/>
              <a:t>Putting what you made into practice: Materials Creation Project</a:t>
            </a:r>
            <a:endParaRPr lang="en-CA" dirty="0"/>
          </a:p>
          <a:p>
            <a:pPr marL="342900" indent="-342900" fontAlgn="ctr">
              <a:buFont typeface="+mj-lt"/>
              <a:buAutoNum type="arabicPeriod" startAt="9"/>
            </a:pPr>
            <a:r>
              <a:rPr lang="en-US" dirty="0"/>
              <a:t>Materials Creation Project: Workshop</a:t>
            </a:r>
            <a:endParaRPr lang="en-CA" dirty="0"/>
          </a:p>
          <a:p>
            <a:pPr marL="0" indent="0">
              <a:buNone/>
            </a:pPr>
            <a:endParaRPr lang="en-CA" dirty="0"/>
          </a:p>
          <a:p>
            <a:pPr marL="0" indent="0">
              <a:buNone/>
            </a:pPr>
            <a:endParaRPr lang="en-CA" dirty="0"/>
          </a:p>
          <a:p>
            <a:pPr marL="0" indent="0">
              <a:buNone/>
            </a:pPr>
            <a:endParaRPr lang="en-CA" dirty="0"/>
          </a:p>
          <a:p>
            <a:pPr marL="342900" indent="-342900">
              <a:buFont typeface="+mj-lt"/>
              <a:buAutoNum type="arabicPeriod" startAt="9"/>
            </a:pPr>
            <a:endParaRPr lang="en-CA" dirty="0"/>
          </a:p>
          <a:p>
            <a:pPr marL="342900" indent="-342900">
              <a:buFont typeface="+mj-lt"/>
              <a:buAutoNum type="arabicPeriod" startAt="9"/>
            </a:pPr>
            <a:endParaRPr lang="en-CA" dirty="0"/>
          </a:p>
        </p:txBody>
      </p:sp>
    </p:spTree>
    <p:extLst>
      <p:ext uri="{BB962C8B-B14F-4D97-AF65-F5344CB8AC3E}">
        <p14:creationId xmlns:p14="http://schemas.microsoft.com/office/powerpoint/2010/main" val="368260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7053E-E65F-416A-BE64-0C6C4B3CF6BD}"/>
              </a:ext>
            </a:extLst>
          </p:cNvPr>
          <p:cNvSpPr>
            <a:spLocks noGrp="1"/>
          </p:cNvSpPr>
          <p:nvPr>
            <p:ph type="title"/>
          </p:nvPr>
        </p:nvSpPr>
        <p:spPr/>
        <p:txBody>
          <a:bodyPr/>
          <a:lstStyle/>
          <a:p>
            <a:r>
              <a:rPr lang="en-CA" dirty="0"/>
              <a:t>Expectations</a:t>
            </a:r>
          </a:p>
        </p:txBody>
      </p:sp>
      <p:sp>
        <p:nvSpPr>
          <p:cNvPr id="3" name="Content Placeholder 2">
            <a:extLst>
              <a:ext uri="{FF2B5EF4-FFF2-40B4-BE49-F238E27FC236}">
                <a16:creationId xmlns:a16="http://schemas.microsoft.com/office/drawing/2014/main" id="{713160FA-E94A-4481-90B2-823A8E130D40}"/>
              </a:ext>
            </a:extLst>
          </p:cNvPr>
          <p:cNvSpPr>
            <a:spLocks noGrp="1"/>
          </p:cNvSpPr>
          <p:nvPr>
            <p:ph idx="1"/>
          </p:nvPr>
        </p:nvSpPr>
        <p:spPr>
          <a:xfrm>
            <a:off x="1082040" y="2638045"/>
            <a:ext cx="9570720" cy="3579876"/>
          </a:xfrm>
        </p:spPr>
        <p:txBody>
          <a:bodyPr>
            <a:normAutofit fontScale="77500" lnSpcReduction="20000"/>
          </a:bodyPr>
          <a:lstStyle/>
          <a:p>
            <a:r>
              <a:rPr lang="en-US" dirty="0">
                <a:latin typeface="Calibri" panose="020F0502020204030204" pitchFamily="34" charset="0"/>
                <a:ea typeface="Times New Roman" panose="02020603050405020304" pitchFamily="18" charset="0"/>
                <a:cs typeface="Times New Roman" panose="02020603050405020304" pitchFamily="18" charset="0"/>
              </a:rPr>
              <a:t>come to class with open, positive mind, ready to share and learn with others.</a:t>
            </a: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r>
              <a:rPr lang="en-US" dirty="0">
                <a:latin typeface="Calibri" panose="020F0502020204030204" pitchFamily="34" charset="0"/>
                <a:cs typeface="Times New Roman" panose="02020603050405020304" pitchFamily="18" charset="0"/>
              </a:rPr>
              <a:t>actively participate in class discussions and activities.</a:t>
            </a:r>
          </a:p>
          <a:p>
            <a:endParaRPr lang="en-CA" dirty="0">
              <a:latin typeface="Calibri" panose="020F0502020204030204" pitchFamily="34" charset="0"/>
              <a:cs typeface="Times New Roman" panose="02020603050405020304" pitchFamily="18" charset="0"/>
            </a:endParaRPr>
          </a:p>
          <a:p>
            <a:r>
              <a:rPr lang="en-US" dirty="0">
                <a:latin typeface="Calibri" panose="020F0502020204030204" pitchFamily="34" charset="0"/>
                <a:cs typeface="Times New Roman" panose="02020603050405020304" pitchFamily="18" charset="0"/>
              </a:rPr>
              <a:t>contribute ideas, efforts, and experiences to class/groups.</a:t>
            </a:r>
          </a:p>
          <a:p>
            <a:endParaRPr lang="en-CA" dirty="0">
              <a:latin typeface="Calibri" panose="020F0502020204030204" pitchFamily="34" charset="0"/>
              <a:cs typeface="Times New Roman" panose="02020603050405020304" pitchFamily="18" charset="0"/>
            </a:endParaRPr>
          </a:p>
          <a:p>
            <a:r>
              <a:rPr lang="en-US" dirty="0">
                <a:latin typeface="Calibri" panose="020F0502020204030204" pitchFamily="34" charset="0"/>
                <a:cs typeface="Times New Roman" panose="02020603050405020304" pitchFamily="18" charset="0"/>
              </a:rPr>
              <a:t>show respect and contribute positively towards discussions, class atmosphere, peers, and instructor.</a:t>
            </a:r>
          </a:p>
          <a:p>
            <a:endParaRPr lang="en-CA" dirty="0">
              <a:latin typeface="Calibri" panose="020F0502020204030204" pitchFamily="34" charset="0"/>
              <a:cs typeface="Times New Roman" panose="02020603050405020304" pitchFamily="18" charset="0"/>
            </a:endParaRPr>
          </a:p>
          <a:p>
            <a:r>
              <a:rPr lang="en-US" dirty="0">
                <a:latin typeface="Calibri" panose="020F0502020204030204" pitchFamily="34" charset="0"/>
                <a:cs typeface="Times New Roman" panose="02020603050405020304" pitchFamily="18" charset="0"/>
              </a:rPr>
              <a:t>submit assignments on time.</a:t>
            </a:r>
          </a:p>
          <a:p>
            <a:pPr marL="0" indent="0">
              <a:buNone/>
            </a:pPr>
            <a:endParaRPr lang="en-CA" dirty="0">
              <a:latin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62171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65525" y="609600"/>
            <a:ext cx="4908550" cy="1154113"/>
          </a:xfrm>
        </p:spPr>
        <p:txBody>
          <a:bodyPr>
            <a:noAutofit/>
          </a:bodyPr>
          <a:lstStyle/>
          <a:p>
            <a:r>
              <a:rPr lang="en-US" dirty="0"/>
              <a:t>Course Evaluation</a:t>
            </a:r>
          </a:p>
        </p:txBody>
      </p:sp>
      <p:sp>
        <p:nvSpPr>
          <p:cNvPr id="3" name="Content Placeholder 2"/>
          <p:cNvSpPr>
            <a:spLocks noGrp="1"/>
          </p:cNvSpPr>
          <p:nvPr>
            <p:ph idx="4294967295"/>
          </p:nvPr>
        </p:nvSpPr>
        <p:spPr>
          <a:xfrm>
            <a:off x="1447800" y="2286000"/>
            <a:ext cx="9144000" cy="3947160"/>
          </a:xfrm>
          <a:ln>
            <a:solidFill>
              <a:schemeClr val="bg1"/>
            </a:solidFill>
          </a:ln>
        </p:spPr>
        <p:txBody>
          <a:bodyPr>
            <a:noAutofit/>
          </a:bodyPr>
          <a:lstStyle/>
          <a:p>
            <a:pPr marL="0" indent="0">
              <a:buNone/>
            </a:pPr>
            <a:r>
              <a:rPr lang="en-US" b="1" dirty="0"/>
              <a:t>Attendance:</a:t>
            </a:r>
            <a:r>
              <a:rPr lang="en-US" dirty="0"/>
              <a:t>					              				15 points</a:t>
            </a:r>
            <a:endParaRPr lang="en-CA" dirty="0"/>
          </a:p>
          <a:p>
            <a:pPr marL="0" indent="0">
              <a:buNone/>
            </a:pPr>
            <a:r>
              <a:rPr lang="en-US" b="1" dirty="0"/>
              <a:t>Participation, Professionalism, Excellence:	</a:t>
            </a:r>
            <a:r>
              <a:rPr lang="en-US" dirty="0"/>
              <a:t>	15 points</a:t>
            </a:r>
            <a:endParaRPr lang="en-CA" dirty="0"/>
          </a:p>
          <a:p>
            <a:pPr marL="0" indent="0">
              <a:buNone/>
            </a:pPr>
            <a:r>
              <a:rPr lang="en-US" b="1" dirty="0"/>
              <a:t>Midterm</a:t>
            </a:r>
            <a:r>
              <a:rPr lang="en-US" dirty="0"/>
              <a:t> </a:t>
            </a:r>
            <a:r>
              <a:rPr lang="en-US" b="1" dirty="0"/>
              <a:t>Application Task:</a:t>
            </a:r>
            <a:r>
              <a:rPr lang="en-US" dirty="0"/>
              <a:t> 							20 points</a:t>
            </a:r>
          </a:p>
          <a:p>
            <a:pPr marL="0" indent="0">
              <a:buNone/>
            </a:pPr>
            <a:r>
              <a:rPr lang="en-US" b="1" dirty="0"/>
              <a:t>Materials Development Project:						</a:t>
            </a:r>
            <a:r>
              <a:rPr lang="en-US" dirty="0"/>
              <a:t>20 Points</a:t>
            </a:r>
          </a:p>
          <a:p>
            <a:pPr marL="0" indent="0">
              <a:buNone/>
            </a:pPr>
            <a:r>
              <a:rPr lang="en-US" b="1" dirty="0"/>
              <a:t>Writing portfolio:</a:t>
            </a:r>
            <a:r>
              <a:rPr lang="en-US" dirty="0"/>
              <a:t>	 			               				30 points </a:t>
            </a:r>
            <a:endParaRPr lang="en-CA" dirty="0"/>
          </a:p>
          <a:p>
            <a:pPr marL="0" indent="0">
              <a:buNone/>
            </a:pPr>
            <a:endParaRPr lang="en-CA" dirty="0"/>
          </a:p>
          <a:p>
            <a:pPr marL="0" indent="0">
              <a:buNone/>
            </a:pPr>
            <a:r>
              <a:rPr lang="en-US" b="1" dirty="0"/>
              <a:t>Total: 													</a:t>
            </a:r>
            <a:r>
              <a:rPr lang="en-US" dirty="0"/>
              <a:t>100 points</a:t>
            </a:r>
            <a:endParaRPr lang="en-CA" dirty="0"/>
          </a:p>
        </p:txBody>
      </p:sp>
    </p:spTree>
    <p:extLst>
      <p:ext uri="{BB962C8B-B14F-4D97-AF65-F5344CB8AC3E}">
        <p14:creationId xmlns:p14="http://schemas.microsoft.com/office/powerpoint/2010/main" val="76662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FE884-6790-499D-B3E5-E794A41244C3}"/>
              </a:ext>
            </a:extLst>
          </p:cNvPr>
          <p:cNvSpPr>
            <a:spLocks noGrp="1"/>
          </p:cNvSpPr>
          <p:nvPr>
            <p:ph type="title"/>
          </p:nvPr>
        </p:nvSpPr>
        <p:spPr/>
        <p:txBody>
          <a:bodyPr/>
          <a:lstStyle/>
          <a:p>
            <a:r>
              <a:rPr lang="en-CA" dirty="0"/>
              <a:t>Attendance</a:t>
            </a:r>
          </a:p>
        </p:txBody>
      </p:sp>
      <p:sp>
        <p:nvSpPr>
          <p:cNvPr id="3" name="Content Placeholder 2">
            <a:extLst>
              <a:ext uri="{FF2B5EF4-FFF2-40B4-BE49-F238E27FC236}">
                <a16:creationId xmlns:a16="http://schemas.microsoft.com/office/drawing/2014/main" id="{A8D1B44A-9A22-4C83-B73B-D68EEF0B4403}"/>
              </a:ext>
            </a:extLst>
          </p:cNvPr>
          <p:cNvSpPr>
            <a:spLocks noGrp="1"/>
          </p:cNvSpPr>
          <p:nvPr>
            <p:ph idx="1"/>
          </p:nvPr>
        </p:nvSpPr>
        <p:spPr>
          <a:xfrm>
            <a:off x="886430" y="3127654"/>
            <a:ext cx="4481636" cy="2073806"/>
          </a:xfrm>
          <a:ln>
            <a:solidFill>
              <a:schemeClr val="tx1"/>
            </a:solidFill>
          </a:ln>
        </p:spPr>
        <p:txBody>
          <a:bodyPr>
            <a:normAutofit fontScale="92500"/>
          </a:bodyPr>
          <a:lstStyle/>
          <a:p>
            <a:pPr marL="0" indent="0" hangingPunct="0">
              <a:buNone/>
            </a:pPr>
            <a:r>
              <a:rPr lang="en-US" dirty="0">
                <a:solidFill>
                  <a:schemeClr val="accent6">
                    <a:lumMod val="50000"/>
                  </a:schemeClr>
                </a:solidFill>
              </a:rPr>
              <a:t>Arriving </a:t>
            </a:r>
            <a:r>
              <a:rPr lang="en-US" b="1" dirty="0">
                <a:solidFill>
                  <a:schemeClr val="accent6">
                    <a:lumMod val="50000"/>
                  </a:schemeClr>
                </a:solidFill>
              </a:rPr>
              <a:t>5 minutes </a:t>
            </a:r>
            <a:r>
              <a:rPr lang="en-US" dirty="0">
                <a:solidFill>
                  <a:schemeClr val="accent6">
                    <a:lumMod val="50000"/>
                  </a:schemeClr>
                </a:solidFill>
              </a:rPr>
              <a:t>or more after the start of class will be marked as </a:t>
            </a:r>
            <a:r>
              <a:rPr lang="en-US" b="1" dirty="0">
                <a:solidFill>
                  <a:schemeClr val="accent6">
                    <a:lumMod val="50000"/>
                  </a:schemeClr>
                </a:solidFill>
              </a:rPr>
              <a:t>late.</a:t>
            </a:r>
          </a:p>
          <a:p>
            <a:pPr marL="0" indent="0" hangingPunct="0">
              <a:buNone/>
            </a:pPr>
            <a:endParaRPr lang="en-US" dirty="0">
              <a:solidFill>
                <a:schemeClr val="accent6">
                  <a:lumMod val="50000"/>
                </a:schemeClr>
              </a:solidFill>
            </a:endParaRPr>
          </a:p>
          <a:p>
            <a:pPr marL="0" indent="0" hangingPunct="0">
              <a:buNone/>
            </a:pPr>
            <a:r>
              <a:rPr lang="en-US" dirty="0">
                <a:solidFill>
                  <a:schemeClr val="accent6">
                    <a:lumMod val="50000"/>
                  </a:schemeClr>
                </a:solidFill>
              </a:rPr>
              <a:t>For </a:t>
            </a:r>
            <a:r>
              <a:rPr lang="en-US" b="1" dirty="0">
                <a:solidFill>
                  <a:schemeClr val="accent6">
                    <a:lumMod val="50000"/>
                  </a:schemeClr>
                </a:solidFill>
              </a:rPr>
              <a:t>each late mark </a:t>
            </a:r>
            <a:r>
              <a:rPr lang="en-US" dirty="0">
                <a:solidFill>
                  <a:schemeClr val="accent6">
                    <a:lumMod val="50000"/>
                  </a:schemeClr>
                </a:solidFill>
              </a:rPr>
              <a:t>you will receive a </a:t>
            </a:r>
            <a:r>
              <a:rPr lang="en-US" b="1" dirty="0">
                <a:solidFill>
                  <a:schemeClr val="accent6">
                    <a:lumMod val="50000"/>
                  </a:schemeClr>
                </a:solidFill>
              </a:rPr>
              <a:t>1 point deduction </a:t>
            </a:r>
            <a:r>
              <a:rPr lang="en-US" dirty="0">
                <a:solidFill>
                  <a:schemeClr val="accent6">
                    <a:lumMod val="50000"/>
                  </a:schemeClr>
                </a:solidFill>
              </a:rPr>
              <a:t>in attendance</a:t>
            </a:r>
          </a:p>
        </p:txBody>
      </p:sp>
      <p:sp>
        <p:nvSpPr>
          <p:cNvPr id="5" name="TextBox 4">
            <a:extLst>
              <a:ext uri="{FF2B5EF4-FFF2-40B4-BE49-F238E27FC236}">
                <a16:creationId xmlns:a16="http://schemas.microsoft.com/office/drawing/2014/main" id="{B74780C5-C2A9-4F70-B544-35310A46FECC}"/>
              </a:ext>
            </a:extLst>
          </p:cNvPr>
          <p:cNvSpPr txBox="1"/>
          <p:nvPr/>
        </p:nvSpPr>
        <p:spPr>
          <a:xfrm>
            <a:off x="2788023" y="1976755"/>
            <a:ext cx="6615953" cy="646331"/>
          </a:xfrm>
          <a:prstGeom prst="rect">
            <a:avLst/>
          </a:prstGeom>
          <a:noFill/>
        </p:spPr>
        <p:txBody>
          <a:bodyPr wrap="square" rtlCol="0">
            <a:spAutoFit/>
          </a:bodyPr>
          <a:lstStyle/>
          <a:p>
            <a:r>
              <a:rPr lang="en-US" dirty="0">
                <a:solidFill>
                  <a:schemeClr val="accent6">
                    <a:lumMod val="50000"/>
                  </a:schemeClr>
                </a:solidFill>
              </a:rPr>
              <a:t>*Attendance includes being here on time prepared for class. </a:t>
            </a:r>
          </a:p>
          <a:p>
            <a:endParaRPr lang="en-CA" dirty="0"/>
          </a:p>
        </p:txBody>
      </p:sp>
      <p:sp>
        <p:nvSpPr>
          <p:cNvPr id="6" name="Content Placeholder 2">
            <a:extLst>
              <a:ext uri="{FF2B5EF4-FFF2-40B4-BE49-F238E27FC236}">
                <a16:creationId xmlns:a16="http://schemas.microsoft.com/office/drawing/2014/main" id="{ACB0FBB3-4D5A-4E66-AB55-1EAE841BD87A}"/>
              </a:ext>
            </a:extLst>
          </p:cNvPr>
          <p:cNvSpPr txBox="1">
            <a:spLocks/>
          </p:cNvSpPr>
          <p:nvPr/>
        </p:nvSpPr>
        <p:spPr>
          <a:xfrm>
            <a:off x="6419088" y="3145201"/>
            <a:ext cx="4481636" cy="207380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hangingPunct="0">
              <a:buFont typeface="Arial" panose="020B0604020202020204" pitchFamily="34" charset="0"/>
              <a:buNone/>
            </a:pPr>
            <a:r>
              <a:rPr lang="en-US" dirty="0">
                <a:solidFill>
                  <a:schemeClr val="accent6">
                    <a:lumMod val="50000"/>
                  </a:schemeClr>
                </a:solidFill>
              </a:rPr>
              <a:t>Arriving </a:t>
            </a:r>
            <a:r>
              <a:rPr lang="en-US" b="1" dirty="0">
                <a:solidFill>
                  <a:schemeClr val="accent6">
                    <a:lumMod val="50000"/>
                  </a:schemeClr>
                </a:solidFill>
              </a:rPr>
              <a:t>30 minutes </a:t>
            </a:r>
            <a:r>
              <a:rPr lang="en-US" dirty="0">
                <a:solidFill>
                  <a:schemeClr val="accent6">
                    <a:lumMod val="50000"/>
                  </a:schemeClr>
                </a:solidFill>
              </a:rPr>
              <a:t>or more after the start of class will be marked as </a:t>
            </a:r>
            <a:r>
              <a:rPr lang="en-US" b="1" dirty="0">
                <a:solidFill>
                  <a:schemeClr val="accent6">
                    <a:lumMod val="50000"/>
                  </a:schemeClr>
                </a:solidFill>
              </a:rPr>
              <a:t>absent.</a:t>
            </a:r>
          </a:p>
          <a:p>
            <a:pPr marL="0" indent="0" hangingPunct="0">
              <a:buFont typeface="Arial" panose="020B0604020202020204" pitchFamily="34" charset="0"/>
              <a:buNone/>
            </a:pPr>
            <a:endParaRPr lang="en-US" dirty="0">
              <a:solidFill>
                <a:schemeClr val="accent6">
                  <a:lumMod val="50000"/>
                </a:schemeClr>
              </a:solidFill>
            </a:endParaRPr>
          </a:p>
          <a:p>
            <a:pPr marL="0" indent="0" hangingPunct="0">
              <a:buFont typeface="Arial" panose="020B0604020202020204" pitchFamily="34" charset="0"/>
              <a:buNone/>
            </a:pPr>
            <a:r>
              <a:rPr lang="en-US" dirty="0">
                <a:solidFill>
                  <a:schemeClr val="accent6">
                    <a:lumMod val="50000"/>
                  </a:schemeClr>
                </a:solidFill>
              </a:rPr>
              <a:t>For </a:t>
            </a:r>
            <a:r>
              <a:rPr lang="en-US" b="1" dirty="0">
                <a:solidFill>
                  <a:schemeClr val="accent6">
                    <a:lumMod val="50000"/>
                  </a:schemeClr>
                </a:solidFill>
              </a:rPr>
              <a:t>each absence </a:t>
            </a:r>
            <a:r>
              <a:rPr lang="en-US" dirty="0">
                <a:solidFill>
                  <a:schemeClr val="accent6">
                    <a:lumMod val="50000"/>
                  </a:schemeClr>
                </a:solidFill>
              </a:rPr>
              <a:t>you will receive a </a:t>
            </a:r>
            <a:r>
              <a:rPr lang="en-US" b="1" dirty="0">
                <a:solidFill>
                  <a:schemeClr val="accent6">
                    <a:lumMod val="50000"/>
                  </a:schemeClr>
                </a:solidFill>
              </a:rPr>
              <a:t>2 point deduction </a:t>
            </a:r>
            <a:r>
              <a:rPr lang="en-US" dirty="0">
                <a:solidFill>
                  <a:schemeClr val="accent6">
                    <a:lumMod val="50000"/>
                  </a:schemeClr>
                </a:solidFill>
              </a:rPr>
              <a:t>in attendance</a:t>
            </a:r>
          </a:p>
        </p:txBody>
      </p:sp>
      <p:sp>
        <p:nvSpPr>
          <p:cNvPr id="8" name="TextBox 7">
            <a:extLst>
              <a:ext uri="{FF2B5EF4-FFF2-40B4-BE49-F238E27FC236}">
                <a16:creationId xmlns:a16="http://schemas.microsoft.com/office/drawing/2014/main" id="{6EE7254E-B535-4271-B4AA-78A2B1FD54FA}"/>
              </a:ext>
            </a:extLst>
          </p:cNvPr>
          <p:cNvSpPr txBox="1"/>
          <p:nvPr/>
        </p:nvSpPr>
        <p:spPr>
          <a:xfrm>
            <a:off x="3001204" y="5581812"/>
            <a:ext cx="6189592" cy="646331"/>
          </a:xfrm>
          <a:prstGeom prst="rect">
            <a:avLst/>
          </a:prstGeom>
          <a:noFill/>
        </p:spPr>
        <p:txBody>
          <a:bodyPr wrap="square" rtlCol="0">
            <a:spAutoFit/>
          </a:bodyPr>
          <a:lstStyle/>
          <a:p>
            <a:r>
              <a:rPr lang="en-US" dirty="0">
                <a:solidFill>
                  <a:schemeClr val="accent6">
                    <a:lumMod val="50000"/>
                  </a:schemeClr>
                </a:solidFill>
              </a:rPr>
              <a:t>*Absences and lateness may be excused with a valid reason</a:t>
            </a:r>
          </a:p>
          <a:p>
            <a:endParaRPr lang="en-CA" dirty="0"/>
          </a:p>
        </p:txBody>
      </p:sp>
      <p:sp>
        <p:nvSpPr>
          <p:cNvPr id="7" name="Rectangle 6">
            <a:extLst>
              <a:ext uri="{FF2B5EF4-FFF2-40B4-BE49-F238E27FC236}">
                <a16:creationId xmlns:a16="http://schemas.microsoft.com/office/drawing/2014/main" id="{8179109F-A2EA-41C2-9E33-B46C9BCA968D}"/>
              </a:ext>
            </a:extLst>
          </p:cNvPr>
          <p:cNvSpPr/>
          <p:nvPr/>
        </p:nvSpPr>
        <p:spPr>
          <a:xfrm>
            <a:off x="8834578" y="610859"/>
            <a:ext cx="2406446" cy="1168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If you are going to be late or absent please send me a message before class if possible. </a:t>
            </a:r>
          </a:p>
        </p:txBody>
      </p:sp>
    </p:spTree>
    <p:extLst>
      <p:ext uri="{BB962C8B-B14F-4D97-AF65-F5344CB8AC3E}">
        <p14:creationId xmlns:p14="http://schemas.microsoft.com/office/powerpoint/2010/main" val="7336507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141</TotalTime>
  <Words>853</Words>
  <Application>Microsoft Office PowerPoint</Application>
  <PresentationFormat>Widescreen</PresentationFormat>
  <Paragraphs>113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Garamond</vt:lpstr>
      <vt:lpstr>Organic</vt:lpstr>
      <vt:lpstr>ELT Materials Development</vt:lpstr>
      <vt:lpstr>The Course</vt:lpstr>
      <vt:lpstr>This course will help you…</vt:lpstr>
      <vt:lpstr>Description</vt:lpstr>
      <vt:lpstr>Course Overview</vt:lpstr>
      <vt:lpstr>Course Schedule</vt:lpstr>
      <vt:lpstr>Expectations</vt:lpstr>
      <vt:lpstr>Course Evaluation</vt:lpstr>
      <vt:lpstr>Attendance</vt:lpstr>
      <vt:lpstr>Participation, Professionalism, Excellence</vt:lpstr>
      <vt:lpstr>Midterm Application Task (20 points)</vt:lpstr>
      <vt:lpstr>Materials Development Project (20 points)</vt:lpstr>
      <vt:lpstr>Final portfolio (30 points)</vt:lpstr>
      <vt:lpstr>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ELT Materials Development</dc:title>
  <dc:creator>Whitehead, George E.K. (Prof.)</dc:creator>
  <cp:lastModifiedBy>Reviewer</cp:lastModifiedBy>
  <cp:revision>26</cp:revision>
  <dcterms:created xsi:type="dcterms:W3CDTF">2018-02-14T02:36:11Z</dcterms:created>
  <dcterms:modified xsi:type="dcterms:W3CDTF">2022-09-01T08:24:41Z</dcterms:modified>
</cp:coreProperties>
</file>