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58" r:id="rId4"/>
    <p:sldId id="266" r:id="rId5"/>
    <p:sldId id="267" r:id="rId6"/>
    <p:sldId id="268" r:id="rId7"/>
    <p:sldId id="259" r:id="rId8"/>
    <p:sldId id="269" r:id="rId9"/>
    <p:sldId id="270" r:id="rId10"/>
    <p:sldId id="260" r:id="rId11"/>
    <p:sldId id="271" r:id="rId12"/>
    <p:sldId id="262"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5" autoAdjust="0"/>
    <p:restoredTop sz="94660"/>
  </p:normalViewPr>
  <p:slideViewPr>
    <p:cSldViewPr snapToGrid="0">
      <p:cViewPr varScale="1">
        <p:scale>
          <a:sx n="61" d="100"/>
          <a:sy n="61" d="100"/>
        </p:scale>
        <p:origin x="72"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2059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CFE2CC-454D-4466-AC55-B86DA0A87BAE}" type="datetimeFigureOut">
              <a:rPr lang="en-US" smtClean="0"/>
              <a:t>6/19/2023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511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47B1BF-4039-460D-A637-65428CBD720E}" type="datetimeFigureOut">
              <a:rPr lang="en-US" smtClean="0"/>
              <a:t>6/19/2023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7219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197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7185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49C95DE-FD64-4606-AE61-EC1136867CC6}" type="datetimeFigureOut">
              <a:rPr lang="en-US" smtClean="0"/>
              <a:t>6/19/2023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905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DEB0BBD-30FE-4CF1-900A-0C45149F8AF8}" type="datetimeFigureOut">
              <a:rPr lang="en-US" smtClean="0"/>
              <a:t>6/19/2023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438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B91A5F7F-3E81-4C65-A4D1-CB62D5B9DB91}" type="datetimeFigureOut">
              <a:rPr lang="en-US" smtClean="0"/>
              <a:t>6/19/2023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102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77ECC86-1672-4627-AEFE-EC5485C73905}" type="datetimeFigureOut">
              <a:rPr lang="en-US" smtClean="0"/>
              <a:t>6/19/2023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699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CDCB01F-D966-4C62-B900-0BE008A90C98}" type="datetimeFigureOut">
              <a:rPr lang="en-US" smtClean="0"/>
              <a:t>6/19/2023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4333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E73A0EA-7DC7-4964-BB97-B173EF3B859A}" type="datetimeFigureOut">
              <a:rPr lang="en-US" smtClean="0"/>
              <a:t>6/19/2023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221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0EF52CC-F3D9-41D4-BCE4-C208E61A3F31}" type="datetimeFigureOut">
              <a:rPr lang="en-US" smtClean="0"/>
              <a:t>6/19/2023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5617185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Conclusion</a:t>
            </a:r>
          </a:p>
        </p:txBody>
      </p:sp>
      <p:sp>
        <p:nvSpPr>
          <p:cNvPr id="3" name="Subtitle 2"/>
          <p:cNvSpPr>
            <a:spLocks noGrp="1"/>
          </p:cNvSpPr>
          <p:nvPr>
            <p:ph type="subTitle" idx="1"/>
          </p:nvPr>
        </p:nvSpPr>
        <p:spPr/>
        <p:txBody>
          <a:bodyPr/>
          <a:lstStyle/>
          <a:p>
            <a:r>
              <a:rPr lang="en-CA" dirty="0"/>
              <a:t>Summary and Suggestions</a:t>
            </a:r>
          </a:p>
        </p:txBody>
      </p:sp>
    </p:spTree>
    <p:extLst>
      <p:ext uri="{BB962C8B-B14F-4D97-AF65-F5344CB8AC3E}">
        <p14:creationId xmlns:p14="http://schemas.microsoft.com/office/powerpoint/2010/main" val="3117269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a:t>
            </a:r>
          </a:p>
        </p:txBody>
      </p:sp>
      <p:sp>
        <p:nvSpPr>
          <p:cNvPr id="3" name="Content Placeholder 2"/>
          <p:cNvSpPr>
            <a:spLocks noGrp="1"/>
          </p:cNvSpPr>
          <p:nvPr>
            <p:ph idx="1"/>
          </p:nvPr>
        </p:nvSpPr>
        <p:spPr/>
        <p:txBody>
          <a:bodyPr/>
          <a:lstStyle/>
          <a:p>
            <a:pPr marL="0" indent="0" fontAlgn="base">
              <a:buNone/>
            </a:pPr>
            <a:r>
              <a:rPr lang="en-US" dirty="0"/>
              <a:t>	This study has aimed at providing insights into the concerns of in-service teachers in regards to the washback of the NEAT in order to better understand issues that may have influenced its demise, and outline possible directions that may facilitate high-stakes testing changes in the future. </a:t>
            </a:r>
            <a:r>
              <a:rPr lang="en-CA" dirty="0"/>
              <a:t> </a:t>
            </a:r>
          </a:p>
          <a:p>
            <a:pPr marL="0" indent="0" fontAlgn="base">
              <a:buNone/>
            </a:pPr>
            <a:r>
              <a:rPr lang="en-US" dirty="0"/>
              <a:t>	There is a common agreement amongst educators that it is imperative for high-stakes tests in South Korea to include genuine productive skill assessment in order to foster overall communicative competence in learners. If high-stakes tests continue to exclude genuine productive skill assessment, teachers and learners have little need to develop speaking and writing skills, resulting in an ongoing productive deficiency amongst learners. Although the objectives of the NEAT are well–intentioned, theoretically sound, and a push in the right direction, teachers in this study tended to hold negative perspectives. </a:t>
            </a:r>
            <a:r>
              <a:rPr lang="en-CA" dirty="0"/>
              <a:t> </a:t>
            </a:r>
          </a:p>
          <a:p>
            <a:endParaRPr lang="en-CA" dirty="0"/>
          </a:p>
        </p:txBody>
      </p:sp>
    </p:spTree>
    <p:extLst>
      <p:ext uri="{BB962C8B-B14F-4D97-AF65-F5344CB8AC3E}">
        <p14:creationId xmlns:p14="http://schemas.microsoft.com/office/powerpoint/2010/main" val="2751069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8F203-57F7-440E-9132-B15704C108CD}"/>
              </a:ext>
            </a:extLst>
          </p:cNvPr>
          <p:cNvSpPr>
            <a:spLocks noGrp="1"/>
          </p:cNvSpPr>
          <p:nvPr>
            <p:ph type="title"/>
          </p:nvPr>
        </p:nvSpPr>
        <p:spPr/>
        <p:txBody>
          <a:bodyPr/>
          <a:lstStyle/>
          <a:p>
            <a:r>
              <a:rPr lang="en-CA" dirty="0"/>
              <a:t>Limitations</a:t>
            </a:r>
            <a:br>
              <a:rPr lang="en-CA" dirty="0"/>
            </a:br>
            <a:r>
              <a:rPr lang="en-CA" dirty="0"/>
              <a:t>Example</a:t>
            </a:r>
          </a:p>
        </p:txBody>
      </p:sp>
      <p:sp>
        <p:nvSpPr>
          <p:cNvPr id="3" name="Content Placeholder 2">
            <a:extLst>
              <a:ext uri="{FF2B5EF4-FFF2-40B4-BE49-F238E27FC236}">
                <a16:creationId xmlns:a16="http://schemas.microsoft.com/office/drawing/2014/main" id="{4CD53514-B4C0-4164-A3F2-D79147C25E94}"/>
              </a:ext>
            </a:extLst>
          </p:cNvPr>
          <p:cNvSpPr>
            <a:spLocks noGrp="1"/>
          </p:cNvSpPr>
          <p:nvPr>
            <p:ph idx="1"/>
          </p:nvPr>
        </p:nvSpPr>
        <p:spPr/>
        <p:txBody>
          <a:bodyPr>
            <a:normAutofit/>
          </a:bodyPr>
          <a:lstStyle/>
          <a:p>
            <a:pPr marL="0" indent="0" fontAlgn="base">
              <a:buNone/>
            </a:pPr>
            <a:r>
              <a:rPr lang="en-CA" dirty="0"/>
              <a:t>As this study has focused itself on examining in-service teachers’ views towards the implementation of CLT in public secondary English classrooms in South Korea, it has failed to account for additional stakeholders’ perspectives on the issues at hand.  In order to provide a deeper understanding of the matters, further research would have to be conducted from additional perspectives i.e. the students, curriculum developers, administrators.  Additionally, this study only collected data from in-service teachers in a single-province which could call into question the generalizability of the data.  Additional research would need to be done with teachers from other provinces in order to know exactly how widespread these reported issues are. Finally, the implementation of the suggestions to the reported obstacles provided in this study would not guarantee the success of CLT in secondary classrooms in South Korea as various other unreported obstacles may exist, and various other factors may be at play that are affecting its overall applicability.  </a:t>
            </a:r>
          </a:p>
          <a:p>
            <a:pPr fontAlgn="base"/>
            <a:endParaRPr lang="en-CA" dirty="0"/>
          </a:p>
          <a:p>
            <a:endParaRPr lang="en-CA" dirty="0"/>
          </a:p>
        </p:txBody>
      </p:sp>
    </p:spTree>
    <p:extLst>
      <p:ext uri="{BB962C8B-B14F-4D97-AF65-F5344CB8AC3E}">
        <p14:creationId xmlns:p14="http://schemas.microsoft.com/office/powerpoint/2010/main" val="331004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Limitations</a:t>
            </a:r>
            <a:br>
              <a:rPr lang="en-CA" dirty="0"/>
            </a:br>
            <a:endParaRPr lang="en-CA" dirty="0"/>
          </a:p>
        </p:txBody>
      </p:sp>
      <p:sp>
        <p:nvSpPr>
          <p:cNvPr id="3" name="Content Placeholder 2"/>
          <p:cNvSpPr>
            <a:spLocks noGrp="1"/>
          </p:cNvSpPr>
          <p:nvPr>
            <p:ph idx="1"/>
          </p:nvPr>
        </p:nvSpPr>
        <p:spPr/>
        <p:txBody>
          <a:bodyPr>
            <a:normAutofit/>
          </a:bodyPr>
          <a:lstStyle/>
          <a:p>
            <a:pPr marL="0" indent="0" fontAlgn="base">
              <a:buNone/>
            </a:pPr>
            <a:r>
              <a:rPr lang="en-CA" dirty="0">
                <a:solidFill>
                  <a:schemeClr val="tx1"/>
                </a:solidFill>
              </a:rPr>
              <a:t>As this study has focused itself on examining in-service teachers’ views towards the implementation of CLT in public secondary English classrooms in South Korea, </a:t>
            </a:r>
            <a:r>
              <a:rPr lang="en-CA" dirty="0">
                <a:solidFill>
                  <a:schemeClr val="tx1"/>
                </a:solidFill>
                <a:highlight>
                  <a:srgbClr val="FFFF00"/>
                </a:highlight>
              </a:rPr>
              <a:t>it has failed to account for additional stakeholders’ perspectives </a:t>
            </a:r>
            <a:r>
              <a:rPr lang="en-CA" dirty="0">
                <a:solidFill>
                  <a:schemeClr val="tx1"/>
                </a:solidFill>
              </a:rPr>
              <a:t>on the issues at hand.  </a:t>
            </a:r>
            <a:r>
              <a:rPr lang="en-CA" dirty="0">
                <a:solidFill>
                  <a:schemeClr val="tx1"/>
                </a:solidFill>
                <a:highlight>
                  <a:srgbClr val="00FF00"/>
                </a:highlight>
              </a:rPr>
              <a:t>In order to provide a deeper understanding of the matters, further research would have to be conducted from additional perspectives i.e. the students, curriculum developers, administrators.</a:t>
            </a:r>
            <a:r>
              <a:rPr lang="en-CA" dirty="0">
                <a:solidFill>
                  <a:schemeClr val="tx1"/>
                </a:solidFill>
              </a:rPr>
              <a:t>  Additionally, this study only collected </a:t>
            </a:r>
            <a:r>
              <a:rPr lang="en-CA" dirty="0">
                <a:solidFill>
                  <a:schemeClr val="tx1"/>
                </a:solidFill>
                <a:highlight>
                  <a:srgbClr val="FFFF00"/>
                </a:highlight>
              </a:rPr>
              <a:t>data from in-service teachers in a single-province </a:t>
            </a:r>
            <a:r>
              <a:rPr lang="en-CA" dirty="0">
                <a:solidFill>
                  <a:schemeClr val="tx1"/>
                </a:solidFill>
              </a:rPr>
              <a:t>which could call into question the </a:t>
            </a:r>
            <a:r>
              <a:rPr lang="en-CA" dirty="0">
                <a:solidFill>
                  <a:schemeClr val="tx1"/>
                </a:solidFill>
                <a:highlight>
                  <a:srgbClr val="00FFFF"/>
                </a:highlight>
              </a:rPr>
              <a:t>generalizability of the data</a:t>
            </a:r>
            <a:r>
              <a:rPr lang="en-CA" dirty="0">
                <a:solidFill>
                  <a:schemeClr val="tx1"/>
                </a:solidFill>
              </a:rPr>
              <a:t>.  </a:t>
            </a:r>
            <a:r>
              <a:rPr lang="en-CA" dirty="0">
                <a:solidFill>
                  <a:schemeClr val="tx1"/>
                </a:solidFill>
                <a:highlight>
                  <a:srgbClr val="00FF00"/>
                </a:highlight>
              </a:rPr>
              <a:t>Additional research would need to be done with teachers from other provinces in order to know exactly how widespread these reported issues are</a:t>
            </a:r>
            <a:r>
              <a:rPr lang="en-CA" dirty="0">
                <a:solidFill>
                  <a:schemeClr val="tx1"/>
                </a:solidFill>
              </a:rPr>
              <a:t>. </a:t>
            </a:r>
            <a:r>
              <a:rPr lang="en-CA" dirty="0">
                <a:solidFill>
                  <a:schemeClr val="tx1"/>
                </a:solidFill>
                <a:highlight>
                  <a:srgbClr val="FFFF00"/>
                </a:highlight>
              </a:rPr>
              <a:t>Finally, the implementation of the suggestions to the reported obstacles provided in this study would not guarantee the success of CLT in secondary classrooms in South Korea as various other unreported obstacles may exist, and various other factors may be at play that are affecting its overall applicability.  </a:t>
            </a:r>
          </a:p>
          <a:p>
            <a:pPr fontAlgn="base"/>
            <a:endParaRPr lang="en-CA" dirty="0"/>
          </a:p>
          <a:p>
            <a:endParaRPr lang="en-CA" dirty="0"/>
          </a:p>
        </p:txBody>
      </p:sp>
    </p:spTree>
    <p:extLst>
      <p:ext uri="{BB962C8B-B14F-4D97-AF65-F5344CB8AC3E}">
        <p14:creationId xmlns:p14="http://schemas.microsoft.com/office/powerpoint/2010/main" val="64360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Task</a:t>
            </a:r>
          </a:p>
        </p:txBody>
      </p:sp>
      <p:sp>
        <p:nvSpPr>
          <p:cNvPr id="3" name="Content Placeholder 2"/>
          <p:cNvSpPr>
            <a:spLocks noGrp="1"/>
          </p:cNvSpPr>
          <p:nvPr>
            <p:ph idx="1"/>
          </p:nvPr>
        </p:nvSpPr>
        <p:spPr/>
        <p:txBody>
          <a:bodyPr/>
          <a:lstStyle/>
          <a:p>
            <a:r>
              <a:rPr lang="en-CA" dirty="0"/>
              <a:t>Draft up a short sample conclusion ( including limitations) for the data </a:t>
            </a:r>
            <a:r>
              <a:rPr lang="en-CA"/>
              <a:t>set you used for you discussion writing. </a:t>
            </a:r>
          </a:p>
        </p:txBody>
      </p:sp>
    </p:spTree>
    <p:extLst>
      <p:ext uri="{BB962C8B-B14F-4D97-AF65-F5344CB8AC3E}">
        <p14:creationId xmlns:p14="http://schemas.microsoft.com/office/powerpoint/2010/main" val="368889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Conclusion</a:t>
            </a:r>
          </a:p>
        </p:txBody>
      </p:sp>
      <p:sp>
        <p:nvSpPr>
          <p:cNvPr id="3" name="Content Placeholder 2"/>
          <p:cNvSpPr>
            <a:spLocks noGrp="1"/>
          </p:cNvSpPr>
          <p:nvPr>
            <p:ph idx="1"/>
          </p:nvPr>
        </p:nvSpPr>
        <p:spPr/>
        <p:txBody>
          <a:bodyPr/>
          <a:lstStyle/>
          <a:p>
            <a:r>
              <a:rPr lang="en-CA" dirty="0"/>
              <a:t>The conclusion is the final chapter of a thesis. It has three purposes.</a:t>
            </a:r>
          </a:p>
          <a:p>
            <a:endParaRPr lang="en-CA" dirty="0"/>
          </a:p>
          <a:p>
            <a:pPr lvl="1"/>
            <a:r>
              <a:rPr lang="en-CA" dirty="0"/>
              <a:t>It reminds the reader of the main points of your study.</a:t>
            </a:r>
          </a:p>
          <a:p>
            <a:pPr lvl="1"/>
            <a:r>
              <a:rPr lang="en-CA" dirty="0"/>
              <a:t>It outlines the </a:t>
            </a:r>
            <a:r>
              <a:rPr lang="en-US" altLang="ko-KR" dirty="0"/>
              <a:t>more</a:t>
            </a:r>
            <a:r>
              <a:rPr lang="ko-KR" altLang="en-US" dirty="0"/>
              <a:t> </a:t>
            </a:r>
            <a:r>
              <a:rPr lang="en-US" altLang="ko-KR" dirty="0"/>
              <a:t>global</a:t>
            </a:r>
            <a:r>
              <a:rPr lang="en-CA" dirty="0"/>
              <a:t> implications of your study’s findings.</a:t>
            </a:r>
          </a:p>
          <a:p>
            <a:pPr lvl="1"/>
            <a:r>
              <a:rPr lang="en-CA" dirty="0"/>
              <a:t>It leaves the reader with your final thoughts on the topic. </a:t>
            </a:r>
          </a:p>
          <a:p>
            <a:pPr lvl="1"/>
            <a:r>
              <a:rPr lang="en-CA" dirty="0"/>
              <a:t>It outlines the limitations of your study </a:t>
            </a:r>
          </a:p>
          <a:p>
            <a:pPr lvl="2"/>
            <a:r>
              <a:rPr lang="en-CA" dirty="0"/>
              <a:t>Lack of participants</a:t>
            </a:r>
          </a:p>
          <a:p>
            <a:pPr lvl="3"/>
            <a:r>
              <a:rPr lang="en-CA" dirty="0"/>
              <a:t>Sample size</a:t>
            </a:r>
          </a:p>
          <a:p>
            <a:pPr lvl="3"/>
            <a:r>
              <a:rPr lang="en-CA" dirty="0"/>
              <a:t>Variety</a:t>
            </a:r>
          </a:p>
          <a:p>
            <a:pPr lvl="2"/>
            <a:r>
              <a:rPr lang="en-CA" dirty="0"/>
              <a:t>Narrow context</a:t>
            </a:r>
          </a:p>
          <a:p>
            <a:pPr lvl="2"/>
            <a:r>
              <a:rPr lang="en-CA" dirty="0"/>
              <a:t>Limited data</a:t>
            </a:r>
          </a:p>
          <a:p>
            <a:pPr lvl="2"/>
            <a:r>
              <a:rPr lang="en-CA" dirty="0"/>
              <a:t>Time </a:t>
            </a:r>
          </a:p>
          <a:p>
            <a:pPr lvl="2"/>
            <a:r>
              <a:rPr lang="en-CA" dirty="0"/>
              <a:t>Data collection limitations</a:t>
            </a:r>
          </a:p>
          <a:p>
            <a:pPr lvl="2"/>
            <a:r>
              <a:rPr lang="en-CA" dirty="0"/>
              <a:t>Study type (qual, quant, mixed)</a:t>
            </a:r>
          </a:p>
          <a:p>
            <a:pPr lvl="1"/>
            <a:r>
              <a:rPr lang="en-CA" dirty="0"/>
              <a:t>It offers suggestions for future research on the topic.</a:t>
            </a:r>
          </a:p>
        </p:txBody>
      </p:sp>
    </p:spTree>
    <p:extLst>
      <p:ext uri="{BB962C8B-B14F-4D97-AF65-F5344CB8AC3E}">
        <p14:creationId xmlns:p14="http://schemas.microsoft.com/office/powerpoint/2010/main" val="426591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Making it practical</a:t>
            </a:r>
          </a:p>
        </p:txBody>
      </p:sp>
      <p:sp>
        <p:nvSpPr>
          <p:cNvPr id="3" name="Content Placeholder 2"/>
          <p:cNvSpPr>
            <a:spLocks noGrp="1"/>
          </p:cNvSpPr>
          <p:nvPr>
            <p:ph idx="1"/>
          </p:nvPr>
        </p:nvSpPr>
        <p:spPr/>
        <p:txBody>
          <a:bodyPr/>
          <a:lstStyle/>
          <a:p>
            <a:r>
              <a:rPr lang="en-US" altLang="en-US" dirty="0"/>
              <a:t>Your conclusion can provide a bridge to help your readers make use of your study in their daily lives. </a:t>
            </a:r>
          </a:p>
          <a:p>
            <a:endParaRPr lang="en-US" altLang="en-US" dirty="0"/>
          </a:p>
          <a:p>
            <a:r>
              <a:rPr lang="en-US" altLang="en-US" dirty="0"/>
              <a:t>It should be clear to the reader why your study should matter to them after they put the paper down.</a:t>
            </a:r>
            <a:endParaRPr lang="en-CA" dirty="0"/>
          </a:p>
        </p:txBody>
      </p:sp>
    </p:spTree>
    <p:extLst>
      <p:ext uri="{BB962C8B-B14F-4D97-AF65-F5344CB8AC3E}">
        <p14:creationId xmlns:p14="http://schemas.microsoft.com/office/powerpoint/2010/main" val="331320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4" name="Picture 2" descr="STRUCTURE&#10;Remember that the&#10;introduction begins general&#10;and ends specific&#10;The conclusion begins&#10;specific and moves to&#10;th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9268" y="372578"/>
            <a:ext cx="7802733" cy="5858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87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Conclusion Components</a:t>
            </a:r>
          </a:p>
        </p:txBody>
      </p:sp>
      <p:sp>
        <p:nvSpPr>
          <p:cNvPr id="3" name="Content Placeholder 2"/>
          <p:cNvSpPr>
            <a:spLocks noGrp="1"/>
          </p:cNvSpPr>
          <p:nvPr>
            <p:ph idx="1"/>
          </p:nvPr>
        </p:nvSpPr>
        <p:spPr/>
        <p:txBody>
          <a:bodyPr/>
          <a:lstStyle/>
          <a:p>
            <a:endParaRPr lang="en-CA"/>
          </a:p>
        </p:txBody>
      </p:sp>
      <p:pic>
        <p:nvPicPr>
          <p:cNvPr id="4098" name="Picture 2" descr="STRATEGIES FOR ENDING:&#10;Summarize&#10;• Include a brief&#10;summary of the paper’s&#10;main points, but don’t&#10;simply repeat things&#10;that..."/>
          <p:cNvPicPr>
            <a:picLocks noChangeAspect="1" noChangeArrowheads="1"/>
          </p:cNvPicPr>
          <p:nvPr/>
        </p:nvPicPr>
        <p:blipFill rotWithShape="1">
          <a:blip r:embed="rId2">
            <a:extLst>
              <a:ext uri="{28A0092B-C50C-407E-A947-70E740481C1C}">
                <a14:useLocalDpi xmlns:a14="http://schemas.microsoft.com/office/drawing/2010/main" val="0"/>
              </a:ext>
            </a:extLst>
          </a:blip>
          <a:srcRect t="14483"/>
          <a:stretch/>
        </p:blipFill>
        <p:spPr bwMode="auto">
          <a:xfrm>
            <a:off x="3869268" y="864108"/>
            <a:ext cx="7525563" cy="512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0073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Structure</a:t>
            </a:r>
          </a:p>
        </p:txBody>
      </p:sp>
      <p:sp>
        <p:nvSpPr>
          <p:cNvPr id="3" name="Content Placeholder 2"/>
          <p:cNvSpPr>
            <a:spLocks noGrp="1"/>
          </p:cNvSpPr>
          <p:nvPr>
            <p:ph idx="1"/>
          </p:nvPr>
        </p:nvSpPr>
        <p:spPr/>
        <p:txBody>
          <a:bodyPr/>
          <a:lstStyle/>
          <a:p>
            <a:r>
              <a:rPr lang="en-US" dirty="0"/>
              <a:t>Introductory restatement of aims, research questions; (what did your study set out to do?</a:t>
            </a:r>
          </a:p>
          <a:p>
            <a:r>
              <a:rPr lang="en-US" dirty="0"/>
              <a:t>Summarizing your main findings </a:t>
            </a:r>
          </a:p>
          <a:p>
            <a:r>
              <a:rPr lang="en-US" dirty="0"/>
              <a:t>Practical applications/implications</a:t>
            </a:r>
          </a:p>
          <a:p>
            <a:r>
              <a:rPr lang="en-US" dirty="0"/>
              <a:t>Acknowledging limitations (sample size, limited context, data collection strategies, etc.)</a:t>
            </a:r>
          </a:p>
          <a:p>
            <a:pPr lvl="1"/>
            <a:r>
              <a:rPr lang="en-US" dirty="0"/>
              <a:t>http://libguides.usc.edu/writingguide/limitations</a:t>
            </a:r>
          </a:p>
          <a:p>
            <a:r>
              <a:rPr lang="en-US" dirty="0"/>
              <a:t>Recommendations for further research.</a:t>
            </a:r>
          </a:p>
          <a:p>
            <a:endParaRPr lang="en-CA" dirty="0"/>
          </a:p>
        </p:txBody>
      </p:sp>
    </p:spTree>
    <p:extLst>
      <p:ext uri="{BB962C8B-B14F-4D97-AF65-F5344CB8AC3E}">
        <p14:creationId xmlns:p14="http://schemas.microsoft.com/office/powerpoint/2010/main" val="329135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not to do…</a:t>
            </a:r>
          </a:p>
        </p:txBody>
      </p:sp>
      <p:sp>
        <p:nvSpPr>
          <p:cNvPr id="3" name="Content Placeholder 2"/>
          <p:cNvSpPr>
            <a:spLocks noGrp="1"/>
          </p:cNvSpPr>
          <p:nvPr>
            <p:ph idx="1"/>
          </p:nvPr>
        </p:nvSpPr>
        <p:spPr/>
        <p:txBody>
          <a:bodyPr/>
          <a:lstStyle/>
          <a:p>
            <a:r>
              <a:rPr lang="en-US" altLang="en-US" dirty="0"/>
              <a:t>Beginning with an unnecessary, overused phrase such as "in conclusion," "in summary," or "in closing.“</a:t>
            </a:r>
          </a:p>
          <a:p>
            <a:r>
              <a:rPr lang="en-US" dirty="0"/>
              <a:t>Do not introduce new ideas</a:t>
            </a:r>
          </a:p>
          <a:p>
            <a:r>
              <a:rPr lang="en-US" dirty="0"/>
              <a:t>Don’t insert your emotions into it.  </a:t>
            </a:r>
          </a:p>
          <a:p>
            <a:pPr lvl="1"/>
            <a:r>
              <a:rPr lang="en-US" dirty="0"/>
              <a:t>i.e. This makes me feel….</a:t>
            </a:r>
            <a:endParaRPr lang="en-CA" dirty="0"/>
          </a:p>
        </p:txBody>
      </p:sp>
    </p:spTree>
    <p:extLst>
      <p:ext uri="{BB962C8B-B14F-4D97-AF65-F5344CB8AC3E}">
        <p14:creationId xmlns:p14="http://schemas.microsoft.com/office/powerpoint/2010/main" val="40965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a:t>“So What?”</a:t>
            </a:r>
            <a:br>
              <a:rPr lang="en-US" altLang="en-US" dirty="0"/>
            </a:br>
            <a:br>
              <a:rPr lang="en-US" altLang="en-US" dirty="0"/>
            </a:br>
            <a:r>
              <a:rPr lang="en-US" altLang="en-US" dirty="0"/>
              <a:t>will help with the implications of your study</a:t>
            </a:r>
          </a:p>
        </p:txBody>
      </p:sp>
      <p:sp>
        <p:nvSpPr>
          <p:cNvPr id="8195" name="Rectangle 3"/>
          <p:cNvSpPr>
            <a:spLocks noGrp="1" noChangeArrowheads="1"/>
          </p:cNvSpPr>
          <p:nvPr>
            <p:ph type="body" idx="1"/>
          </p:nvPr>
        </p:nvSpPr>
        <p:spPr/>
        <p:txBody>
          <a:bodyPr/>
          <a:lstStyle/>
          <a:p>
            <a:r>
              <a:rPr lang="en-US" altLang="en-US" dirty="0"/>
              <a:t>Write down some of the main points you want to discuss in  your conclusion.</a:t>
            </a:r>
          </a:p>
          <a:p>
            <a:endParaRPr lang="en-US" altLang="en-US" dirty="0"/>
          </a:p>
          <a:p>
            <a:r>
              <a:rPr lang="en-US" altLang="en-US" dirty="0"/>
              <a:t>With a partner share each main point.</a:t>
            </a:r>
          </a:p>
          <a:p>
            <a:endParaRPr lang="en-US" altLang="en-US" dirty="0"/>
          </a:p>
          <a:p>
            <a:r>
              <a:rPr lang="en-US" altLang="en-US" dirty="0"/>
              <a:t>Whenever you make a statement from your conclusion, ask your  friend to say, "So what?" or "Why should anybody care?" Then think about that question and answer it. </a:t>
            </a:r>
          </a:p>
        </p:txBody>
      </p:sp>
    </p:spTree>
    <p:extLst>
      <p:ext uri="{BB962C8B-B14F-4D97-AF65-F5344CB8AC3E}">
        <p14:creationId xmlns:p14="http://schemas.microsoft.com/office/powerpoint/2010/main" val="212449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Example of a Conversation:</a:t>
            </a:r>
          </a:p>
        </p:txBody>
      </p:sp>
      <p:sp>
        <p:nvSpPr>
          <p:cNvPr id="9219" name="Rectangle 3"/>
          <p:cNvSpPr>
            <a:spLocks noGrp="1" noChangeArrowheads="1"/>
          </p:cNvSpPr>
          <p:nvPr>
            <p:ph type="body" idx="1"/>
          </p:nvPr>
        </p:nvSpPr>
        <p:spPr/>
        <p:txBody>
          <a:bodyPr>
            <a:normAutofit fontScale="92500" lnSpcReduction="10000"/>
          </a:bodyPr>
          <a:lstStyle/>
          <a:p>
            <a:pPr>
              <a:lnSpc>
                <a:spcPct val="90000"/>
              </a:lnSpc>
            </a:pPr>
            <a:r>
              <a:rPr lang="en-US" altLang="en-US" sz="2400" b="1" u="sng" dirty="0"/>
              <a:t>You:</a:t>
            </a:r>
            <a:r>
              <a:rPr lang="en-US" altLang="en-US" sz="2400" dirty="0"/>
              <a:t> </a:t>
            </a:r>
            <a:r>
              <a:rPr lang="en-US" altLang="en-US" sz="2400" i="1" dirty="0"/>
              <a:t>Many teachers felt that although the NEAT test would bring positive changes to English education in Korea, various other negative factors are result in the lack of support for its implementation.</a:t>
            </a:r>
            <a:endParaRPr lang="en-US" altLang="en-US" sz="2400" dirty="0"/>
          </a:p>
          <a:p>
            <a:pPr>
              <a:lnSpc>
                <a:spcPct val="90000"/>
              </a:lnSpc>
            </a:pPr>
            <a:r>
              <a:rPr lang="en-US" altLang="en-US" sz="2400" b="1" u="sng" dirty="0"/>
              <a:t>Friend:</a:t>
            </a:r>
            <a:r>
              <a:rPr lang="en-US" altLang="en-US" sz="2400" dirty="0"/>
              <a:t> </a:t>
            </a:r>
            <a:r>
              <a:rPr lang="en-US" altLang="en-US" sz="2400" i="1" dirty="0"/>
              <a:t>So what?</a:t>
            </a:r>
            <a:endParaRPr lang="en-US" altLang="en-US" sz="2400" dirty="0"/>
          </a:p>
          <a:p>
            <a:r>
              <a:rPr lang="en-US" altLang="en-US" sz="2400" b="1" u="sng" dirty="0"/>
              <a:t>You:</a:t>
            </a:r>
            <a:r>
              <a:rPr lang="en-US" altLang="en-US" sz="2400" dirty="0"/>
              <a:t> </a:t>
            </a:r>
            <a:r>
              <a:rPr lang="en-US" altLang="en-US" sz="2400" i="1" dirty="0"/>
              <a:t>So, to gain support it is important to convince stakeholders that the positive benefits of its implementation outweigh the negative. </a:t>
            </a:r>
            <a:endParaRPr lang="en-US" altLang="en-US" sz="2400" dirty="0"/>
          </a:p>
          <a:p>
            <a:pPr>
              <a:lnSpc>
                <a:spcPct val="90000"/>
              </a:lnSpc>
            </a:pPr>
            <a:r>
              <a:rPr lang="en-US" altLang="en-US" sz="2400" b="1" u="sng" dirty="0"/>
              <a:t>Friend:</a:t>
            </a:r>
            <a:r>
              <a:rPr lang="en-US" altLang="en-US" sz="2400" dirty="0"/>
              <a:t> </a:t>
            </a:r>
            <a:r>
              <a:rPr lang="en-US" altLang="en-US" sz="2400" i="1" dirty="0"/>
              <a:t>Why should anybody care?</a:t>
            </a:r>
            <a:endParaRPr lang="en-US" altLang="en-US" sz="2400" dirty="0"/>
          </a:p>
          <a:p>
            <a:pPr>
              <a:lnSpc>
                <a:spcPct val="90000"/>
              </a:lnSpc>
            </a:pPr>
            <a:r>
              <a:rPr lang="en-US" altLang="en-US" sz="2400" b="1" u="sng" dirty="0"/>
              <a:t>You:</a:t>
            </a:r>
            <a:r>
              <a:rPr lang="en-US" altLang="en-US" sz="2400" dirty="0"/>
              <a:t> </a:t>
            </a:r>
            <a:r>
              <a:rPr lang="en-US" altLang="en-US" sz="2400" i="1" dirty="0"/>
              <a:t>For the last 50 years, the English education system has been constrained  by high-stakes testing which has focused on non-communicative skills. In order to advance English education in Korea and the communicative competence of English language learners in the country, the testing high stakes testing system must either be abolished or reconstructed to assess learners’ communicative ability. </a:t>
            </a:r>
          </a:p>
        </p:txBody>
      </p:sp>
      <p:sp>
        <p:nvSpPr>
          <p:cNvPr id="9220" name="Text Box 4"/>
          <p:cNvSpPr txBox="1">
            <a:spLocks noChangeArrowheads="1"/>
          </p:cNvSpPr>
          <p:nvPr/>
        </p:nvSpPr>
        <p:spPr bwMode="auto">
          <a:xfrm>
            <a:off x="1524000" y="6491288"/>
            <a:ext cx="9144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a:t>http://www.unc.edu/depts/wcweb/handouts/conclusions.html</a:t>
            </a:r>
          </a:p>
        </p:txBody>
      </p:sp>
    </p:spTree>
    <p:extLst>
      <p:ext uri="{BB962C8B-B14F-4D97-AF65-F5344CB8AC3E}">
        <p14:creationId xmlns:p14="http://schemas.microsoft.com/office/powerpoint/2010/main" val="3480441108"/>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63</TotalTime>
  <Words>1052</Words>
  <Application>Microsoft Office PowerPoint</Application>
  <PresentationFormat>와이드스크린</PresentationFormat>
  <Paragraphs>57</Paragraphs>
  <Slides>13</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13</vt:i4>
      </vt:variant>
    </vt:vector>
  </HeadingPairs>
  <TitlesOfParts>
    <vt:vector size="17" baseType="lpstr">
      <vt:lpstr>HY중고딕</vt:lpstr>
      <vt:lpstr>Corbel</vt:lpstr>
      <vt:lpstr>Wingdings 2</vt:lpstr>
      <vt:lpstr>Frame</vt:lpstr>
      <vt:lpstr>Conclusion</vt:lpstr>
      <vt:lpstr>Conclusion</vt:lpstr>
      <vt:lpstr>Making it practical</vt:lpstr>
      <vt:lpstr>PowerPoint 프레젠테이션</vt:lpstr>
      <vt:lpstr>Conclusion Components</vt:lpstr>
      <vt:lpstr>Structure</vt:lpstr>
      <vt:lpstr>What not to do…</vt:lpstr>
      <vt:lpstr>“So What?”  will help with the implications of your study</vt:lpstr>
      <vt:lpstr>Example of a Conversation:</vt:lpstr>
      <vt:lpstr>Example</vt:lpstr>
      <vt:lpstr>Limitations Example</vt:lpstr>
      <vt:lpstr>Limitations </vt:lpstr>
      <vt:lpstr>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dc:title>
  <dc:creator>Whitehead, George E.K. (Prof.)</dc:creator>
  <cp:lastModifiedBy>hufs</cp:lastModifiedBy>
  <cp:revision>12</cp:revision>
  <dcterms:created xsi:type="dcterms:W3CDTF">2017-07-24T02:23:41Z</dcterms:created>
  <dcterms:modified xsi:type="dcterms:W3CDTF">2023-06-19T10:56:27Z</dcterms:modified>
</cp:coreProperties>
</file>