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88" r:id="rId3"/>
    <p:sldId id="276" r:id="rId4"/>
    <p:sldId id="311" r:id="rId5"/>
    <p:sldId id="275" r:id="rId6"/>
    <p:sldId id="289" r:id="rId7"/>
    <p:sldId id="290" r:id="rId8"/>
    <p:sldId id="291" r:id="rId9"/>
    <p:sldId id="273" r:id="rId10"/>
    <p:sldId id="31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281" r:id="rId20"/>
    <p:sldId id="282" r:id="rId21"/>
    <p:sldId id="301" r:id="rId22"/>
    <p:sldId id="278" r:id="rId23"/>
    <p:sldId id="283" r:id="rId24"/>
    <p:sldId id="277" r:id="rId25"/>
    <p:sldId id="292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FB8B5-946E-4746-A042-4A87CA7412DB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77EE6-4E52-49FD-A2F5-315936816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2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DDDBC9-445F-4713-9908-92CFBF20D6F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C13307-8E94-4967-A227-4A725ACE2D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DBC9-445F-4713-9908-92CFBF20D6F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3307-8E94-4967-A227-4A725ACE2D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DBC9-445F-4713-9908-92CFBF20D6F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3307-8E94-4967-A227-4A725ACE2D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DBC9-445F-4713-9908-92CFBF20D6F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3307-8E94-4967-A227-4A725ACE2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DBC9-445F-4713-9908-92CFBF20D6F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3307-8E94-4967-A227-4A725ACE2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DBC9-445F-4713-9908-92CFBF20D6F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3307-8E94-4967-A227-4A725ACE2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DBC9-445F-4713-9908-92CFBF20D6F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3307-8E94-4967-A227-4A725ACE2D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DBC9-445F-4713-9908-92CFBF20D6F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3307-8E94-4967-A227-4A725ACE2D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DBC9-445F-4713-9908-92CFBF20D6F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3307-8E94-4967-A227-4A725ACE2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DBC9-445F-4713-9908-92CFBF20D6F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3307-8E94-4967-A227-4A725ACE2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DBC9-445F-4713-9908-92CFBF20D6F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3307-8E94-4967-A227-4A725ACE2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DDDBC9-445F-4713-9908-92CFBF20D6F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C13307-8E94-4967-A227-4A725ACE2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../../../../EAP/EAP%202013/Alibi.ppt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../../../../2%20month%20program%20lesson%20content%20and%20ppts/2014/Course%20Content/3.%20Key%20Points%20in%20Effective%20Language%20Teaching/Effective%20Teaching/Effective%20Teaching.av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/>
          <a:lstStyle/>
          <a:p>
            <a:r>
              <a:rPr lang="en-US" dirty="0" smtClean="0"/>
              <a:t>Compelling	or NOT?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/>
          <a:lstStyle/>
          <a:p>
            <a:r>
              <a:rPr lang="en-CA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://images2.wikia.nocookie.net/__cb20090928120743/beatles/images/9/9a/The_Beat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7192">
            <a:off x="5364088" y="2996952"/>
            <a:ext cx="2728043" cy="340005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9" name="Picture 6" descr="http://media.salon.com/2012/05/obama_re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6277">
            <a:off x="277367" y="449852"/>
            <a:ext cx="4018249" cy="267883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" name="Picture 8" descr="http://www.yalibnan.com/wp-content/uploads/2011/02/steve-job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9050">
            <a:off x="5320332" y="43020"/>
            <a:ext cx="2448272" cy="30685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1" name="Picture 10" descr="http://www.celinedion.com/sites/cdion/files/feature_image/feature-lg-whitebg.png?13511191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79599">
            <a:off x="-1032913" y="3943303"/>
            <a:ext cx="5232728" cy="273977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2" name="Multiply 11"/>
          <p:cNvSpPr/>
          <p:nvPr/>
        </p:nvSpPr>
        <p:spPr>
          <a:xfrm>
            <a:off x="2051295" y="-243726"/>
            <a:ext cx="5112993" cy="727312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guim.co.uk/sys-images/Football/Pix/pictures/2009/2/27/1235771746218/Park-Ji-sung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831" y="0"/>
            <a:ext cx="5651169" cy="3512888"/>
          </a:xfrm>
          <a:prstGeom prst="rect">
            <a:avLst/>
          </a:prstGeom>
          <a:noFill/>
        </p:spPr>
      </p:pic>
      <p:pic>
        <p:nvPicPr>
          <p:cNvPr id="3" name="Picture 4" descr="http://upload.wikimedia.org/wikipedia/commons/thumb/1/1b/Kim_2009_TEB_SP.jpg/220px-Kim_2009_TEB_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888432" cy="5832648"/>
          </a:xfrm>
          <a:prstGeom prst="rect">
            <a:avLst/>
          </a:prstGeom>
          <a:noFill/>
        </p:spPr>
      </p:pic>
      <p:pic>
        <p:nvPicPr>
          <p:cNvPr id="4" name="Picture 2" descr="http://www.busanhaps.com/sites/default/files/park123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03240"/>
            <a:ext cx="4739680" cy="3554760"/>
          </a:xfrm>
          <a:prstGeom prst="rect">
            <a:avLst/>
          </a:prstGeom>
          <a:noFill/>
        </p:spPr>
      </p:pic>
      <p:sp>
        <p:nvSpPr>
          <p:cNvPr id="5" name="Multiply 4"/>
          <p:cNvSpPr/>
          <p:nvPr/>
        </p:nvSpPr>
        <p:spPr>
          <a:xfrm>
            <a:off x="2051295" y="-243726"/>
            <a:ext cx="5112993" cy="727312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alatas.com.au/wp-content/uploads/2012/11/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7130"/>
            <a:ext cx="5645892" cy="3772681"/>
          </a:xfrm>
          <a:prstGeom prst="rect">
            <a:avLst/>
          </a:prstGeom>
          <a:noFill/>
        </p:spPr>
      </p:pic>
      <p:pic>
        <p:nvPicPr>
          <p:cNvPr id="3" name="Picture 2" descr="http://sovietrussia.org/w/src/12475679302303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74976"/>
            <a:ext cx="3947160" cy="2819400"/>
          </a:xfrm>
          <a:prstGeom prst="rect">
            <a:avLst/>
          </a:prstGeom>
          <a:noFill/>
        </p:spPr>
      </p:pic>
      <p:pic>
        <p:nvPicPr>
          <p:cNvPr id="4" name="Picture 3" descr="http://ibigbang.files.wordpress.com/2012/01/bigbang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86081"/>
            <a:ext cx="6032157" cy="3871919"/>
          </a:xfrm>
          <a:prstGeom prst="rect">
            <a:avLst/>
          </a:prstGeom>
          <a:noFill/>
        </p:spPr>
      </p:pic>
      <p:sp>
        <p:nvSpPr>
          <p:cNvPr id="5" name="Multiply 4"/>
          <p:cNvSpPr/>
          <p:nvPr/>
        </p:nvSpPr>
        <p:spPr>
          <a:xfrm>
            <a:off x="2051295" y="-243726"/>
            <a:ext cx="5112993" cy="727312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kpopstarz.com/data/images/full/161746/b1a4-s-ever-changing-cha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1" y="196392"/>
            <a:ext cx="3143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.lazygamer.net/2013/11/league-of-legends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39" y="5333779"/>
            <a:ext cx="2853474" cy="14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oonamialliance.files.wordpress.com/2013/04/7826_one_pie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8" y="4398767"/>
            <a:ext cx="2872582" cy="22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lh4.ggpht.com/2JbnGcDGeeiq73oFhI1oy_IWVd6s2GNEJlVgCKagEmsM6XeCcsvUPRcf48JSY6UPFoI=w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91" y="218853"/>
            <a:ext cx="1234839" cy="12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ftp.gameshot.net/community/ip_apple/4294966042/sn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91" y="1516474"/>
            <a:ext cx="1361242" cy="13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band.naver.com/web/ko/img/ico_ba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4" y="2870154"/>
            <a:ext cx="1272939" cy="12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c.hani.co.kr/files/attach/images/142/568/152/002/7fc121e2e7760621e6624bf3d893cc5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23" y="4436813"/>
            <a:ext cx="1599158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img.koreatimes.co.kr/upload/newsV2/images/140514_p10_kaka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10" y="3000092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2.gstatic.com/images?q=tbn:ANd9GcRJD4ztLo__ntYkzhBCetgvkmOj5N52aA0SGq9cn5QKZiaTXf1Hm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82" y="31528"/>
            <a:ext cx="4392392" cy="29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O5UvtxAbCTk/UMCAn9EqVHI/AAAAAAAAAls/eMKBqwwbzPA/s1600/exo-k-dream-concert-backstag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76" y="3195260"/>
            <a:ext cx="3048000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orum.egscans.com/attachment.php?attachmentid=4419&amp;d=13297076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340"/>
            <a:ext cx="4238625" cy="21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mykoreancorner.files.wordpress.com/2012/04/003-webtoo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65" y="1435620"/>
            <a:ext cx="2476326" cy="11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wkwardgeeks.com/wp-content/uploads/2013/03/the-hunger-games-books-1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60" y="3200400"/>
            <a:ext cx="2679040" cy="20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vibe.com/sites/vibe.com/files/styles/main_image/public/article_images/avengers-2-vi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relationshiprocketscience.com.au/wp-content/uploads/2013/09/Relationshi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2" y="2761261"/>
            <a:ext cx="2464858" cy="160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static1.allkpop.com/upload/2014/05/af_org/B2ST_1401067336_af_or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73" y="2761261"/>
            <a:ext cx="2311653" cy="30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ordonfire.org/getmedia/ecb516c2-8813-4281-a1c4-2624b6e82ad7/cnn.asp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60" y="5865396"/>
            <a:ext cx="1295400" cy="6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3.pcadvisor.co.uk/cmsdata/features/3512336/samsung-galaxy-note-4-release-da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14" y="406260"/>
            <a:ext cx="2553662" cy="191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hopqualityrentals.com/uploads/Products/product_751/DrDre_Beats-Studio-Pink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316">
            <a:off x="6756778" y="1676400"/>
            <a:ext cx="1620528" cy="16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echoplay.net/wp-content/uploads/2014/04/EBS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32" y="5431254"/>
            <a:ext cx="1599409" cy="51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newsimg.bbc.co.uk/media/images/67165000/jpg/_67165918_6716591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7" b="33493"/>
          <a:stretch/>
        </p:blipFill>
        <p:spPr bwMode="auto">
          <a:xfrm>
            <a:off x="6891182" y="6197246"/>
            <a:ext cx="1504178" cy="5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tenasia.hankyung.com/webwp_kr/wp-content/uploads/2014/01/2014012220553318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443730" cy="17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onpia.com/0511/tv/banner/20131101164450program_banner_365x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2714625" cy="15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xmtu.xmwww.com/uploads/allimg/140428/115050G21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70" y="2158590"/>
            <a:ext cx="2667388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imgmovie.naver.com/mdi/mit250/0897/89777_P01_1425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37" y="152400"/>
            <a:ext cx="1638353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.etoday.co.kr/pto_db/2013/11/20131105084703_365370_600_3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5400"/>
            <a:ext cx="2641383" cy="154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file23.uf.tistory.com/image/174E80375022FFF226CC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4" y="2362200"/>
            <a:ext cx="3104201" cy="17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pds21.egloos.com/pds/201310/04/74/d0036274_524e803fb31c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6" y="4953001"/>
            <a:ext cx="3014057" cy="16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photo.jtbc.joins.com/news/2014/01/02/2014010218230086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08" y="3880603"/>
            <a:ext cx="1932682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news.zum.com/images/5/2012/11/12/201211122002461110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08" y="2505075"/>
            <a:ext cx="1900647" cy="131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impleesl.com/wp-content/uploads/2012/04/Directions-Information-Gap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085274" cy="5713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0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impleesl.com/wp-content/uploads/2012/04/Directions-Information-Gap-page-001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628" y="4365104"/>
            <a:ext cx="2982218" cy="210743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02122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Ex. Yesterday night George’s wallet was stolen from his room! All of his credit cards, I.D. and money were in it! We must help George find out who stole his wallet!  </a:t>
            </a:r>
          </a:p>
          <a:p>
            <a:endParaRPr lang="en-US" sz="2000" dirty="0"/>
          </a:p>
          <a:p>
            <a:r>
              <a:rPr lang="en-US" sz="2000" dirty="0" smtClean="0"/>
              <a:t>You are now detectives and must help the police find the thief.  You must go to the bank, hospital, pc room to get clues!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lesson is like a story… If you create a good storyline/ context it can make the lesson more compelling!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41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1143000"/>
          </a:xfrm>
        </p:spPr>
        <p:txBody>
          <a:bodyPr/>
          <a:lstStyle/>
          <a:p>
            <a:r>
              <a:rPr lang="en-CA" dirty="0" smtClean="0"/>
              <a:t>DELIVERY</a:t>
            </a:r>
            <a:endParaRPr lang="en-US" dirty="0"/>
          </a:p>
        </p:txBody>
      </p:sp>
      <p:pic>
        <p:nvPicPr>
          <p:cNvPr id="1028" name="Picture 4" descr="http://www.cicak2.com.au/images/userdata/admin/images/quality%20teac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4464496" cy="346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lvl="0">
              <a:buNone/>
            </a:pPr>
            <a:endParaRPr lang="en-US" sz="3600" b="1" u="sng" dirty="0" smtClean="0"/>
          </a:p>
          <a:p>
            <a:pPr lvl="0">
              <a:buNone/>
            </a:pPr>
            <a:endParaRPr lang="en-US" sz="3600" b="1" u="sng" dirty="0" smtClean="0"/>
          </a:p>
          <a:p>
            <a:pPr lvl="0">
              <a:buNone/>
            </a:pPr>
            <a:endParaRPr lang="en-US" sz="3600" b="1" u="sng" dirty="0" smtClean="0"/>
          </a:p>
          <a:p>
            <a:pPr lvl="0">
              <a:buNone/>
            </a:pPr>
            <a:endParaRPr lang="en-US" sz="3600" b="1" u="sng" dirty="0" smtClean="0"/>
          </a:p>
          <a:p>
            <a:pPr lvl="0">
              <a:buNone/>
            </a:pPr>
            <a:endParaRPr lang="en-US" sz="3600" b="1" u="sng" dirty="0" smtClean="0"/>
          </a:p>
          <a:p>
            <a:pPr lvl="0">
              <a:buNone/>
            </a:pPr>
            <a:endParaRPr lang="en-US" sz="1050" dirty="0" smtClean="0"/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Compelling Input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547" y="2780928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88024" y="486916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Krashen</a:t>
            </a:r>
            <a:r>
              <a:rPr lang="en-US" sz="1400" b="1" dirty="0" smtClean="0">
                <a:solidFill>
                  <a:schemeClr val="bg1"/>
                </a:solidFill>
              </a:rPr>
              <a:t>, 2011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None/>
            </a:pPr>
            <a:endParaRPr lang="en-US" sz="2400" dirty="0" smtClean="0"/>
          </a:p>
          <a:p>
            <a:pPr lvl="1"/>
            <a:r>
              <a:rPr lang="en-CA" sz="2400" dirty="0" smtClean="0"/>
              <a:t>Use interesting examples and visuals</a:t>
            </a:r>
          </a:p>
          <a:p>
            <a:pPr lvl="1"/>
            <a:endParaRPr lang="en-CA" sz="2400" dirty="0" smtClean="0"/>
          </a:p>
          <a:p>
            <a:pPr lvl="1"/>
            <a:r>
              <a:rPr lang="en-CA" sz="2400" dirty="0" smtClean="0"/>
              <a:t>Use your personal strengths </a:t>
            </a:r>
            <a:r>
              <a:rPr lang="en-CA" sz="2400" dirty="0" smtClean="0">
                <a:sym typeface="Wingdings" pitchFamily="2" charset="2"/>
              </a:rPr>
              <a:t> </a:t>
            </a:r>
          </a:p>
          <a:p>
            <a:pPr marL="411480" lvl="1" indent="0">
              <a:buNone/>
            </a:pP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dirty="0" smtClean="0">
                <a:sym typeface="Wingdings" pitchFamily="2" charset="2"/>
              </a:rPr>
              <a:t>     (humor, cuteness, beauty, etc. )</a:t>
            </a:r>
          </a:p>
          <a:p>
            <a:pPr lvl="1"/>
            <a:endParaRPr lang="en-CA" sz="2400" dirty="0" smtClean="0">
              <a:sym typeface="Wingdings" pitchFamily="2" charset="2"/>
            </a:endParaRPr>
          </a:p>
          <a:p>
            <a:pPr lvl="1"/>
            <a:r>
              <a:rPr lang="en-CA" sz="2400" dirty="0" smtClean="0">
                <a:sym typeface="Wingdings" pitchFamily="2" charset="2"/>
              </a:rPr>
              <a:t>Make it easy to understand </a:t>
            </a:r>
          </a:p>
          <a:p>
            <a:pPr lvl="2"/>
            <a:r>
              <a:rPr lang="en-CA" dirty="0" smtClean="0">
                <a:sym typeface="Wingdings" pitchFamily="2" charset="2"/>
              </a:rPr>
              <a:t>Teacher talk</a:t>
            </a:r>
          </a:p>
          <a:p>
            <a:pPr lvl="2"/>
            <a:r>
              <a:rPr lang="en-CA" dirty="0" smtClean="0">
                <a:sym typeface="Wingdings" pitchFamily="2" charset="2"/>
              </a:rPr>
              <a:t>Using visuals to support lesson</a:t>
            </a:r>
          </a:p>
          <a:p>
            <a:pPr lvl="1"/>
            <a:endParaRPr lang="en-CA" sz="2400" dirty="0" smtClean="0">
              <a:sym typeface="Wingdings" pitchFamily="2" charset="2"/>
            </a:endParaRPr>
          </a:p>
          <a:p>
            <a:pPr lvl="1"/>
            <a:r>
              <a:rPr lang="en-CA" sz="2400" dirty="0" smtClean="0">
                <a:sym typeface="Wingdings" pitchFamily="2" charset="2"/>
              </a:rPr>
              <a:t>Make it fun and enjoyable!</a:t>
            </a:r>
          </a:p>
          <a:p>
            <a:pPr marL="411480" lvl="1" indent="0">
              <a:buNone/>
            </a:pPr>
            <a:endParaRPr lang="en-CA" sz="2400" dirty="0">
              <a:sym typeface="Wingdings" pitchFamily="2" charset="2"/>
            </a:endParaRPr>
          </a:p>
          <a:p>
            <a:pPr lvl="1"/>
            <a:r>
              <a:rPr lang="en-CA" sz="2400" dirty="0" smtClean="0">
                <a:sym typeface="Wingdings" pitchFamily="2" charset="2"/>
              </a:rPr>
              <a:t>Be a role model</a:t>
            </a:r>
            <a:endParaRPr lang="en-US" sz="2400" dirty="0" smtClean="0"/>
          </a:p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162800" cy="1143000"/>
          </a:xfrm>
        </p:spPr>
        <p:txBody>
          <a:bodyPr/>
          <a:lstStyle/>
          <a:p>
            <a:r>
              <a:rPr lang="en-CA" dirty="0" smtClean="0"/>
              <a:t>Delivery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i="1" dirty="0" smtClean="0"/>
              <a:t>70% of good teaching is the delivery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1143000"/>
          </a:xfrm>
        </p:spPr>
        <p:txBody>
          <a:bodyPr/>
          <a:lstStyle/>
          <a:p>
            <a:r>
              <a:rPr lang="en-CA" dirty="0" smtClean="0"/>
              <a:t>DELIVERY</a:t>
            </a:r>
            <a:endParaRPr lang="en-US" dirty="0"/>
          </a:p>
        </p:txBody>
      </p:sp>
      <p:pic>
        <p:nvPicPr>
          <p:cNvPr id="1028" name="Picture 4" descr="http://www.cicak2.com.au/images/userdata/admin/images/quality%20teaching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4464496" cy="3467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</a:t>
            </a:r>
            <a:endParaRPr lang="en-US" dirty="0"/>
          </a:p>
        </p:txBody>
      </p:sp>
      <p:pic>
        <p:nvPicPr>
          <p:cNvPr id="33794" name="Picture 2" descr="http://stayviolation.typepad.com/chucknewton/images/2008/08/24/apply_now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Shock (unusual fact, strange examples)</a:t>
            </a:r>
          </a:p>
          <a:p>
            <a:r>
              <a:rPr lang="en-CA" dirty="0" smtClean="0"/>
              <a:t>Fishing</a:t>
            </a:r>
          </a:p>
          <a:p>
            <a:r>
              <a:rPr lang="en-CA" dirty="0" smtClean="0"/>
              <a:t>Confusion and uncertainty</a:t>
            </a:r>
          </a:p>
          <a:p>
            <a:r>
              <a:rPr lang="en-CA" dirty="0" smtClean="0"/>
              <a:t>Presenting a situation or problem</a:t>
            </a:r>
          </a:p>
          <a:p>
            <a:r>
              <a:rPr lang="en-CA" dirty="0" smtClean="0"/>
              <a:t>Making students want to find a solution or answer</a:t>
            </a:r>
          </a:p>
          <a:p>
            <a:r>
              <a:rPr lang="en-CA" dirty="0" smtClean="0"/>
              <a:t>Being a role model </a:t>
            </a:r>
            <a:r>
              <a:rPr lang="en-CA" dirty="0" smtClean="0">
                <a:sym typeface="Wingdings" pitchFamily="2" charset="2"/>
              </a:rPr>
              <a:t></a:t>
            </a:r>
            <a:endParaRPr lang="en-CA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Start Compelling Lessons by…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/>
              <a:t>How would you make these compelling?</a:t>
            </a:r>
            <a:endParaRPr lang="en-US" sz="4000" dirty="0"/>
          </a:p>
        </p:txBody>
      </p:sp>
      <p:pic>
        <p:nvPicPr>
          <p:cNvPr id="1026" name="Picture 2" descr="C:\Users\CLASSR~1\AppData\Local\Temp\Rar$DI00.571\IMAG0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384376" cy="5659120"/>
          </a:xfrm>
          <a:prstGeom prst="rect">
            <a:avLst/>
          </a:prstGeom>
          <a:noFill/>
        </p:spPr>
      </p:pic>
      <p:sp>
        <p:nvSpPr>
          <p:cNvPr id="1028" name="AutoShape 4" descr="https://mail-attachment.googleusercontent.com/attachment/?ui=2&amp;ik=4e187e621a&amp;view=att&amp;th=13dc322eca282661&amp;attid=0.2&amp;disp=inline&amp;realattid=1431073910671015936-2&amp;safe=1&amp;zw&amp;saduie=AG9B_P8kkPR6iuH6t-d00kxuxhzW&amp;sadet=1364778736395&amp;sads=4dydKknNZqbrbMpoBugn7xlIQ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mail-attachment.googleusercontent.com/attachment/?ui=2&amp;ik=4e187e621a&amp;view=att&amp;th=13dc322eca282661&amp;attid=0.2&amp;disp=inline&amp;realattid=1431073910671015936-2&amp;safe=1&amp;zw&amp;saduie=AG9B_P8kkPR6iuH6t-d00kxuxhzW&amp;sadet=1364778736395&amp;sads=4dydKknNZqbrbMpoBugn7xlIQ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s://mail-attachment.googleusercontent.com/attachment/?ui=2&amp;ik=4e187e621a&amp;view=att&amp;th=13dc322eca282661&amp;attid=0.2&amp;disp=inline&amp;realattid=1431073910671015936-2&amp;safe=1&amp;zw&amp;saduie=AG9B_P8kkPR6iuH6t-d00kxuxhzW&amp;sadet=1364778736395&amp;sads=4dydKknNZqbrbMpoBugn7xlIQ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" descr="C:\Users\CLASSR~1\AppData\Local\Temp\Rar$DI00.108\IMAG0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16831"/>
            <a:ext cx="5508104" cy="496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lassRoom-1\Downloads\20131126_095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88843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lassRoom-1\Downloads\20131126_095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54" y="-387425"/>
            <a:ext cx="3914653" cy="695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0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jeanchoi.files.wordpress.com/2008/12/b4d9c0dcb4d9.jpg?w=500&amp;h=3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720746" cy="50405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sianews.it/files/img/COREA_DEL_SUD_-_studentesse_fra_i_ban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22948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7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advancedtechnologykorea.com/wp-content/uploads/2011/07/E-learnin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1682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30% is the content</a:t>
            </a:r>
          </a:p>
          <a:p>
            <a:r>
              <a:rPr lang="en-US" dirty="0" smtClean="0"/>
              <a:t>70% is how the content is delivered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can we make boring textbook content compelling?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29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90-quotes-quotation-mar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8000"/>
          <a:stretch>
            <a:fillRect/>
          </a:stretch>
        </p:blipFill>
        <p:spPr>
          <a:xfrm>
            <a:off x="-1" y="0"/>
            <a:ext cx="915811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9873" y="2569024"/>
            <a:ext cx="807823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Activities in textbooks are dead.</a:t>
            </a:r>
          </a:p>
          <a:p>
            <a:pPr algn="ctr"/>
            <a:r>
              <a:rPr lang="en-US" sz="3200" dirty="0" smtClean="0"/>
              <a:t>As English teachers, it is our job </a:t>
            </a:r>
          </a:p>
          <a:p>
            <a:pPr algn="ctr"/>
            <a:r>
              <a:rPr lang="en-US" sz="3200" b="1" dirty="0" smtClean="0"/>
              <a:t>to bring the textbook to life!!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		</a:t>
            </a:r>
            <a:r>
              <a:rPr lang="en-US" i="1" dirty="0" smtClean="0"/>
              <a:t>Your Microteaching Instructors</a:t>
            </a:r>
            <a:r>
              <a:rPr lang="en-US" sz="1600" dirty="0" smtClean="0"/>
              <a:t> (sometime not long ago..)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251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90-quotes-quotation-mar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8000"/>
          <a:stretch>
            <a:fillRect/>
          </a:stretch>
        </p:blipFill>
        <p:spPr>
          <a:xfrm>
            <a:off x="-14111" y="0"/>
            <a:ext cx="915811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8536" y="2743200"/>
            <a:ext cx="769193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first step to compelling input is to make the content</a:t>
            </a:r>
          </a:p>
          <a:p>
            <a:pPr algn="ctr"/>
            <a:r>
              <a:rPr lang="en-US" sz="2400" dirty="0" smtClean="0"/>
              <a:t>relevant, relatable and interesting to students</a:t>
            </a:r>
            <a:endParaRPr lang="en-US" sz="32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		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57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Think like a student!!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871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Try to link content, examples and activities to your students interests.</a:t>
            </a:r>
          </a:p>
          <a:p>
            <a:endParaRPr lang="en-CA" sz="2400" dirty="0" smtClean="0"/>
          </a:p>
          <a:p>
            <a:r>
              <a:rPr lang="en-CA" sz="2400" dirty="0" smtClean="0"/>
              <a:t>Think about their age think about what is popular right now! </a:t>
            </a:r>
            <a:endParaRPr lang="en-US" sz="2400" dirty="0" smtClean="0"/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Make the content relevant to their life experience</a:t>
            </a:r>
            <a:endParaRPr lang="en-US" sz="2400" dirty="0" smtClean="0"/>
          </a:p>
          <a:p>
            <a:endParaRPr lang="en-US" dirty="0"/>
          </a:p>
          <a:p>
            <a:r>
              <a:rPr lang="en-CA" sz="2400" dirty="0" smtClean="0"/>
              <a:t>Ask your students what they like, cater your lessons to them</a:t>
            </a:r>
          </a:p>
          <a:p>
            <a:endParaRPr lang="en-CA" sz="1600" dirty="0" smtClean="0"/>
          </a:p>
          <a:p>
            <a:endParaRPr lang="en-CA" sz="1600" dirty="0" smtClean="0"/>
          </a:p>
          <a:p>
            <a:endParaRPr lang="en-CA" sz="1600" dirty="0" smtClean="0"/>
          </a:p>
          <a:p>
            <a:pPr>
              <a:buNone/>
            </a:pPr>
            <a:endParaRPr lang="en-US" sz="1600" dirty="0" smtClean="0"/>
          </a:p>
          <a:p>
            <a:pPr lvl="0">
              <a:buNone/>
            </a:pPr>
            <a:endParaRPr lang="en-US" sz="1600" u="sn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Content</a:t>
            </a:r>
            <a:br>
              <a:rPr lang="en-CA" dirty="0" smtClean="0"/>
            </a:br>
            <a:r>
              <a:rPr lang="en-US" sz="1600" dirty="0" smtClean="0"/>
              <a:t>Think in the mind our your students!</a:t>
            </a:r>
            <a:br>
              <a:rPr lang="en-US" sz="1600" dirty="0" smtClean="0"/>
            </a:br>
            <a:r>
              <a:rPr lang="en-US" sz="1600" dirty="0" smtClean="0"/>
              <a:t>Use examples that are currently interesting in Korea! </a:t>
            </a:r>
            <a:br>
              <a:rPr lang="en-US" sz="1600" dirty="0" smtClean="0"/>
            </a:br>
            <a:r>
              <a:rPr lang="en-US" sz="1600" dirty="0" smtClean="0"/>
              <a:t>Think </a:t>
            </a:r>
            <a:r>
              <a:rPr lang="en-US" sz="1600" dirty="0" err="1" smtClean="0"/>
              <a:t>glocalization</a:t>
            </a:r>
            <a:r>
              <a:rPr lang="en-US" sz="1600" dirty="0" smtClean="0"/>
              <a:t>!</a:t>
            </a:r>
            <a:br>
              <a:rPr lang="en-US" sz="1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1524</TotalTime>
  <Words>295</Words>
  <Application>Microsoft Office PowerPoint</Application>
  <PresentationFormat>On-screen Show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Hardcover</vt:lpstr>
      <vt:lpstr>Compelling or NOT?</vt:lpstr>
      <vt:lpstr> Compelling Input  </vt:lpstr>
      <vt:lpstr>PowerPoint Presentation</vt:lpstr>
      <vt:lpstr>PowerPoint Presentation</vt:lpstr>
      <vt:lpstr>PowerPoint Presentation</vt:lpstr>
      <vt:lpstr>How can we make boring textbook content compelling?</vt:lpstr>
      <vt:lpstr>PowerPoint Presentation</vt:lpstr>
      <vt:lpstr>PowerPoint Presentation</vt:lpstr>
      <vt:lpstr>Content Think in the mind our your students! Use examples that are currently interesting in Korea!  Think glocalization!  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lesson is like a story… If you create a good storyline/ context it can make the lesson more compelling!</vt:lpstr>
      <vt:lpstr>DELIVERY</vt:lpstr>
      <vt:lpstr>Delivery  70% of good teaching is the delivery</vt:lpstr>
      <vt:lpstr>DELIVERY</vt:lpstr>
      <vt:lpstr>Application </vt:lpstr>
      <vt:lpstr>Start Compelling Lessons by…</vt:lpstr>
      <vt:lpstr>How would you make these compelling?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Compelling or NOT??</dc:title>
  <dc:creator>ClassRoom-1</dc:creator>
  <cp:lastModifiedBy>P301</cp:lastModifiedBy>
  <cp:revision>58</cp:revision>
  <dcterms:created xsi:type="dcterms:W3CDTF">2012-06-04T04:07:39Z</dcterms:created>
  <dcterms:modified xsi:type="dcterms:W3CDTF">2014-11-21T04:20:05Z</dcterms:modified>
</cp:coreProperties>
</file>