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2"/>
  </p:sldMasterIdLst>
  <p:notesMasterIdLst>
    <p:notesMasterId r:id="rId11"/>
  </p:notesMasterIdLst>
  <p:handoutMasterIdLst>
    <p:handoutMasterId r:id="rId12"/>
  </p:handoutMasterIdLst>
  <p:sldIdLst>
    <p:sldId id="318" r:id="rId3"/>
    <p:sldId id="346" r:id="rId4"/>
    <p:sldId id="351" r:id="rId5"/>
    <p:sldId id="310" r:id="rId6"/>
    <p:sldId id="455" r:id="rId7"/>
    <p:sldId id="349" r:id="rId8"/>
    <p:sldId id="350" r:id="rId9"/>
    <p:sldId id="336"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p:cViewPr varScale="1">
        <p:scale>
          <a:sx n="76" d="100"/>
          <a:sy n="76" d="100"/>
        </p:scale>
        <p:origin x="642" y="84"/>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89CCF-2561-4C5B-84B8-64714A207314}" type="datetimeFigureOut">
              <a:rPr lang="en-US" smtClean="0"/>
              <a:pPr/>
              <a:t>11/7/2023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28BA71-2AB0-47CB-96CA-8BD4911FDDDA}" type="slidenum">
              <a:rPr lang="en-US" smtClean="0"/>
              <a:pPr/>
              <a:t>‹#›</a:t>
            </a:fld>
            <a:endParaRPr lang="en-US"/>
          </a:p>
        </p:txBody>
      </p:sp>
    </p:spTree>
    <p:extLst>
      <p:ext uri="{BB962C8B-B14F-4D97-AF65-F5344CB8AC3E}">
        <p14:creationId xmlns:p14="http://schemas.microsoft.com/office/powerpoint/2010/main" val="999374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2E2963-F212-4FE6-B7B1-6FEA78F41EC8}" type="datetimeFigureOut">
              <a:rPr lang="en-US" smtClean="0"/>
              <a:pPr/>
              <a:t>11/7/2023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5906C4-339A-48E3-8368-C40F4FEE5ED2}" type="slidenum">
              <a:rPr lang="en-US" smtClean="0"/>
              <a:pPr/>
              <a:t>‹#›</a:t>
            </a:fld>
            <a:endParaRPr lang="en-US"/>
          </a:p>
        </p:txBody>
      </p:sp>
    </p:spTree>
    <p:extLst>
      <p:ext uri="{BB962C8B-B14F-4D97-AF65-F5344CB8AC3E}">
        <p14:creationId xmlns:p14="http://schemas.microsoft.com/office/powerpoint/2010/main" val="810782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78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16782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08013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4978398"/>
            <a:ext cx="7315200" cy="574635"/>
          </a:xfrm>
        </p:spPr>
        <p:txBody>
          <a:bodyPr anchor="b">
            <a:normAutofit/>
          </a:bodyPr>
          <a:lstStyle>
            <a:lvl1pPr algn="ctr">
              <a:defRPr sz="2800">
                <a:solidFill>
                  <a:schemeClr val="accent2"/>
                </a:solidFill>
              </a:defRPr>
            </a:lvl1pPr>
          </a:lstStyle>
          <a:p>
            <a:r>
              <a:rPr lang="ko-KR" altLang="en-US"/>
              <a:t>마스터 제목 스타일 편집</a:t>
            </a:r>
            <a:endParaRPr lang="en-US"/>
          </a:p>
        </p:txBody>
      </p:sp>
      <p:sp>
        <p:nvSpPr>
          <p:cNvPr id="3" name="Subtitle 2"/>
          <p:cNvSpPr>
            <a:spLocks noGrp="1"/>
          </p:cNvSpPr>
          <p:nvPr>
            <p:ph type="subTitle" idx="1"/>
          </p:nvPr>
        </p:nvSpPr>
        <p:spPr>
          <a:xfrm>
            <a:off x="2438400" y="5554166"/>
            <a:ext cx="7315200" cy="313485"/>
          </a:xfrm>
        </p:spPr>
        <p:txBody>
          <a:bodyPr>
            <a:normAutofit/>
          </a:bodyPr>
          <a:lstStyle>
            <a:lvl1pPr marL="0" indent="0" algn="ctr">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endParaRPr lang="en-US" dirty="0"/>
          </a:p>
        </p:txBody>
      </p:sp>
      <p:sp>
        <p:nvSpPr>
          <p:cNvPr id="5" name="Picture Placeholder 4"/>
          <p:cNvSpPr>
            <a:spLocks noGrp="1"/>
          </p:cNvSpPr>
          <p:nvPr>
            <p:ph type="pic" sz="quarter" idx="10"/>
          </p:nvPr>
        </p:nvSpPr>
        <p:spPr>
          <a:xfrm>
            <a:off x="2438400" y="1143000"/>
            <a:ext cx="7315200" cy="3757613"/>
          </a:xfrm>
          <a:prstGeom prst="roundRect">
            <a:avLst>
              <a:gd name="adj" fmla="val 8555"/>
            </a:avLst>
          </a:prstGeom>
          <a:solidFill>
            <a:schemeClr val="bg1"/>
          </a:solidFill>
          <a:ln w="19050">
            <a:noFill/>
          </a:ln>
        </p:spPr>
        <p:txBody>
          <a:bodyPr tIns="182880"/>
          <a:lstStyle>
            <a:lvl1pPr marL="0" indent="0" algn="ctr">
              <a:buNone/>
              <a:defRPr/>
            </a:lvl1pPr>
          </a:lstStyle>
          <a:p>
            <a:r>
              <a:rPr lang="ko-KR" altLang="en-US"/>
              <a:t>그림을 추가하려면 아이콘을 클릭하십시오</a:t>
            </a:r>
            <a:endParaRPr lang="en-US"/>
          </a:p>
        </p:txBody>
      </p:sp>
    </p:spTree>
    <p:extLst>
      <p:ext uri="{BB962C8B-B14F-4D97-AF65-F5344CB8AC3E}">
        <p14:creationId xmlns:p14="http://schemas.microsoft.com/office/powerpoint/2010/main" val="35637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03766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1497E-3E2C-4316-A318-5E79FDB96CB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A117C-9C66-49BB-B660-D712C86CEE73}"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78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196990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1497E-3E2C-4316-A318-5E79FDB96CB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300295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1497E-3E2C-4316-A318-5E79FDB96CB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92891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71497E-3E2C-4316-A318-5E79FDB96CB9}" type="datetimeFigureOut">
              <a:rPr lang="en-US" smtClean="0"/>
              <a:pPr/>
              <a:t>11/7/2023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240191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AA117C-9C66-49BB-B660-D712C86CEE73}" type="slidenum">
              <a:rPr lang="en-US" smtClean="0"/>
              <a:pPr/>
              <a:t>‹#›</a:t>
            </a:fld>
            <a:endParaRPr lang="en-US"/>
          </a:p>
        </p:txBody>
      </p:sp>
    </p:spTree>
    <p:extLst>
      <p:ext uri="{BB962C8B-B14F-4D97-AF65-F5344CB8AC3E}">
        <p14:creationId xmlns:p14="http://schemas.microsoft.com/office/powerpoint/2010/main" val="373871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71497E-3E2C-4316-A318-5E79FDB96CB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A117C-9C66-49BB-B660-D712C86CEE73}" type="slidenum">
              <a:rPr lang="en-US" smtClean="0"/>
              <a:pPr/>
              <a:t>‹#›</a:t>
            </a:fld>
            <a:endParaRPr lang="en-US"/>
          </a:p>
        </p:txBody>
      </p:sp>
    </p:spTree>
    <p:extLst>
      <p:ext uri="{BB962C8B-B14F-4D97-AF65-F5344CB8AC3E}">
        <p14:creationId xmlns:p14="http://schemas.microsoft.com/office/powerpoint/2010/main" val="82669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71497E-3E2C-4316-A318-5E79FDB96CB9}" type="datetimeFigureOut">
              <a:rPr lang="en-US" smtClean="0"/>
              <a:pPr/>
              <a:t>11/7/2023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AA117C-9C66-49BB-B660-D712C86CEE7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11711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LIL da 6 Punti - Centro Studi Socrate">
            <a:extLst>
              <a:ext uri="{FF2B5EF4-FFF2-40B4-BE49-F238E27FC236}">
                <a16:creationId xmlns:a16="http://schemas.microsoft.com/office/drawing/2014/main" id="{3B257783-4FB3-FA86-AE6F-854136BC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7"/>
            <a:ext cx="12178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2438400" y="5638800"/>
            <a:ext cx="7315200" cy="838451"/>
          </a:xfrm>
        </p:spPr>
        <p:txBody>
          <a:bodyPr>
            <a:normAutofit/>
          </a:bodyPr>
          <a:lstStyle/>
          <a:p>
            <a:r>
              <a:rPr lang="en-US" sz="1600" b="1" dirty="0"/>
              <a:t>Course Introduction</a:t>
            </a:r>
          </a:p>
        </p:txBody>
      </p:sp>
    </p:spTree>
    <p:extLst>
      <p:ext uri="{BB962C8B-B14F-4D97-AF65-F5344CB8AC3E}">
        <p14:creationId xmlns:p14="http://schemas.microsoft.com/office/powerpoint/2010/main" val="259282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15D66-1A9F-4DB8-90B5-DE567F333572}"/>
              </a:ext>
            </a:extLst>
          </p:cNvPr>
          <p:cNvSpPr>
            <a:spLocks noGrp="1"/>
          </p:cNvSpPr>
          <p:nvPr>
            <p:ph type="title" idx="4294967295"/>
          </p:nvPr>
        </p:nvSpPr>
        <p:spPr>
          <a:xfrm>
            <a:off x="0" y="517525"/>
            <a:ext cx="3962400" cy="5772150"/>
          </a:xfrm>
        </p:spPr>
        <p:txBody>
          <a:bodyPr anchor="ctr">
            <a:normAutofit/>
          </a:bodyPr>
          <a:lstStyle/>
          <a:p>
            <a:r>
              <a:rPr lang="en-US" sz="3600" dirty="0">
                <a:solidFill>
                  <a:schemeClr val="tx1"/>
                </a:solidFill>
              </a:rPr>
              <a:t>Course Overview</a:t>
            </a:r>
          </a:p>
        </p:txBody>
      </p:sp>
      <p:sp>
        <p:nvSpPr>
          <p:cNvPr id="3" name="Freeform: Shape 2">
            <a:extLst>
              <a:ext uri="{FF2B5EF4-FFF2-40B4-BE49-F238E27FC236}">
                <a16:creationId xmlns:a16="http://schemas.microsoft.com/office/drawing/2014/main" id="{21094517-C7A2-CB6D-0D6D-EEE205884866}"/>
              </a:ext>
            </a:extLst>
          </p:cNvPr>
          <p:cNvSpPr/>
          <p:nvPr/>
        </p:nvSpPr>
        <p:spPr>
          <a:xfrm>
            <a:off x="4574712" y="664794"/>
            <a:ext cx="6797675" cy="1338662"/>
          </a:xfrm>
          <a:custGeom>
            <a:avLst/>
            <a:gdLst>
              <a:gd name="connsiteX0" fmla="*/ 0 w 6797675"/>
              <a:gd name="connsiteY0" fmla="*/ 223115 h 1338662"/>
              <a:gd name="connsiteX1" fmla="*/ 223115 w 6797675"/>
              <a:gd name="connsiteY1" fmla="*/ 0 h 1338662"/>
              <a:gd name="connsiteX2" fmla="*/ 6574560 w 6797675"/>
              <a:gd name="connsiteY2" fmla="*/ 0 h 1338662"/>
              <a:gd name="connsiteX3" fmla="*/ 6797675 w 6797675"/>
              <a:gd name="connsiteY3" fmla="*/ 223115 h 1338662"/>
              <a:gd name="connsiteX4" fmla="*/ 6797675 w 6797675"/>
              <a:gd name="connsiteY4" fmla="*/ 1115547 h 1338662"/>
              <a:gd name="connsiteX5" fmla="*/ 6574560 w 6797675"/>
              <a:gd name="connsiteY5" fmla="*/ 1338662 h 1338662"/>
              <a:gd name="connsiteX6" fmla="*/ 223115 w 6797675"/>
              <a:gd name="connsiteY6" fmla="*/ 1338662 h 1338662"/>
              <a:gd name="connsiteX7" fmla="*/ 0 w 6797675"/>
              <a:gd name="connsiteY7" fmla="*/ 1115547 h 1338662"/>
              <a:gd name="connsiteX8" fmla="*/ 0 w 6797675"/>
              <a:gd name="connsiteY8" fmla="*/ 223115 h 133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675" h="1338662">
                <a:moveTo>
                  <a:pt x="0" y="223115"/>
                </a:moveTo>
                <a:cubicBezTo>
                  <a:pt x="0" y="99892"/>
                  <a:pt x="99892" y="0"/>
                  <a:pt x="223115" y="0"/>
                </a:cubicBezTo>
                <a:lnTo>
                  <a:pt x="6574560" y="0"/>
                </a:lnTo>
                <a:cubicBezTo>
                  <a:pt x="6697783" y="0"/>
                  <a:pt x="6797675" y="99892"/>
                  <a:pt x="6797675" y="223115"/>
                </a:cubicBezTo>
                <a:lnTo>
                  <a:pt x="6797675" y="1115547"/>
                </a:lnTo>
                <a:cubicBezTo>
                  <a:pt x="6797675" y="1238770"/>
                  <a:pt x="6697783" y="1338662"/>
                  <a:pt x="6574560" y="1338662"/>
                </a:cubicBezTo>
                <a:lnTo>
                  <a:pt x="223115" y="1338662"/>
                </a:lnTo>
                <a:cubicBezTo>
                  <a:pt x="99892" y="1338662"/>
                  <a:pt x="0" y="1238770"/>
                  <a:pt x="0" y="1115547"/>
                </a:cubicBezTo>
                <a:lnTo>
                  <a:pt x="0" y="22311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738" tIns="137738" rIns="137738" bIns="137738"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You will be introduced to the background and key features of CLIL while being pushed to critically reflect on the practicality of implementation in your teaching context.</a:t>
            </a:r>
            <a:endParaRPr lang="en-US" sz="1900" kern="1200" dirty="0">
              <a:solidFill>
                <a:schemeClr val="tx1"/>
              </a:solidFill>
            </a:endParaRPr>
          </a:p>
        </p:txBody>
      </p:sp>
      <p:sp>
        <p:nvSpPr>
          <p:cNvPr id="4" name="Freeform: Shape 3">
            <a:extLst>
              <a:ext uri="{FF2B5EF4-FFF2-40B4-BE49-F238E27FC236}">
                <a16:creationId xmlns:a16="http://schemas.microsoft.com/office/drawing/2014/main" id="{5D6D70DF-7E82-FC3F-E9D6-A13B9EF63CBB}"/>
              </a:ext>
            </a:extLst>
          </p:cNvPr>
          <p:cNvSpPr/>
          <p:nvPr/>
        </p:nvSpPr>
        <p:spPr>
          <a:xfrm>
            <a:off x="4566935" y="2733924"/>
            <a:ext cx="6797675" cy="1338662"/>
          </a:xfrm>
          <a:custGeom>
            <a:avLst/>
            <a:gdLst>
              <a:gd name="connsiteX0" fmla="*/ 0 w 6797675"/>
              <a:gd name="connsiteY0" fmla="*/ 223115 h 1338662"/>
              <a:gd name="connsiteX1" fmla="*/ 223115 w 6797675"/>
              <a:gd name="connsiteY1" fmla="*/ 0 h 1338662"/>
              <a:gd name="connsiteX2" fmla="*/ 6574560 w 6797675"/>
              <a:gd name="connsiteY2" fmla="*/ 0 h 1338662"/>
              <a:gd name="connsiteX3" fmla="*/ 6797675 w 6797675"/>
              <a:gd name="connsiteY3" fmla="*/ 223115 h 1338662"/>
              <a:gd name="connsiteX4" fmla="*/ 6797675 w 6797675"/>
              <a:gd name="connsiteY4" fmla="*/ 1115547 h 1338662"/>
              <a:gd name="connsiteX5" fmla="*/ 6574560 w 6797675"/>
              <a:gd name="connsiteY5" fmla="*/ 1338662 h 1338662"/>
              <a:gd name="connsiteX6" fmla="*/ 223115 w 6797675"/>
              <a:gd name="connsiteY6" fmla="*/ 1338662 h 1338662"/>
              <a:gd name="connsiteX7" fmla="*/ 0 w 6797675"/>
              <a:gd name="connsiteY7" fmla="*/ 1115547 h 1338662"/>
              <a:gd name="connsiteX8" fmla="*/ 0 w 6797675"/>
              <a:gd name="connsiteY8" fmla="*/ 223115 h 133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675" h="1338662">
                <a:moveTo>
                  <a:pt x="0" y="223115"/>
                </a:moveTo>
                <a:cubicBezTo>
                  <a:pt x="0" y="99892"/>
                  <a:pt x="99892" y="0"/>
                  <a:pt x="223115" y="0"/>
                </a:cubicBezTo>
                <a:lnTo>
                  <a:pt x="6574560" y="0"/>
                </a:lnTo>
                <a:cubicBezTo>
                  <a:pt x="6697783" y="0"/>
                  <a:pt x="6797675" y="99892"/>
                  <a:pt x="6797675" y="223115"/>
                </a:cubicBezTo>
                <a:lnTo>
                  <a:pt x="6797675" y="1115547"/>
                </a:lnTo>
                <a:cubicBezTo>
                  <a:pt x="6797675" y="1238770"/>
                  <a:pt x="6697783" y="1338662"/>
                  <a:pt x="6574560" y="1338662"/>
                </a:cubicBezTo>
                <a:lnTo>
                  <a:pt x="223115" y="1338662"/>
                </a:lnTo>
                <a:cubicBezTo>
                  <a:pt x="99892" y="1338662"/>
                  <a:pt x="0" y="1238770"/>
                  <a:pt x="0" y="1115547"/>
                </a:cubicBezTo>
                <a:lnTo>
                  <a:pt x="0" y="22311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738" tIns="137738" rIns="137738" bIns="137738" numCol="1" spcCol="1270" anchor="ctr" anchorCtr="0">
            <a:noAutofit/>
          </a:bodyPr>
          <a:lstStyle/>
          <a:p>
            <a:pPr defTabSz="844550">
              <a:lnSpc>
                <a:spcPct val="90000"/>
              </a:lnSpc>
              <a:spcBef>
                <a:spcPct val="0"/>
              </a:spcBef>
              <a:spcAft>
                <a:spcPct val="35000"/>
              </a:spcAft>
            </a:pPr>
            <a:r>
              <a:rPr lang="en-US" sz="1900" dirty="0">
                <a:solidFill>
                  <a:schemeClr val="tx1"/>
                </a:solidFill>
              </a:rPr>
              <a:t>In this section of the course, you will be engaged in informative lectures, class discussions, activities, and practical application tasks to help you build the base knowledge and skills to utilize CLIL in your teaching. </a:t>
            </a:r>
          </a:p>
        </p:txBody>
      </p:sp>
      <p:sp>
        <p:nvSpPr>
          <p:cNvPr id="6" name="Freeform: Shape 5">
            <a:extLst>
              <a:ext uri="{FF2B5EF4-FFF2-40B4-BE49-F238E27FC236}">
                <a16:creationId xmlns:a16="http://schemas.microsoft.com/office/drawing/2014/main" id="{14A60A60-EBC7-1613-53C2-4BEA5A4EE71D}"/>
              </a:ext>
            </a:extLst>
          </p:cNvPr>
          <p:cNvSpPr/>
          <p:nvPr/>
        </p:nvSpPr>
        <p:spPr>
          <a:xfrm>
            <a:off x="4566936" y="4854544"/>
            <a:ext cx="6797675" cy="1338662"/>
          </a:xfrm>
          <a:custGeom>
            <a:avLst/>
            <a:gdLst>
              <a:gd name="connsiteX0" fmla="*/ 0 w 6797675"/>
              <a:gd name="connsiteY0" fmla="*/ 223115 h 1338662"/>
              <a:gd name="connsiteX1" fmla="*/ 223115 w 6797675"/>
              <a:gd name="connsiteY1" fmla="*/ 0 h 1338662"/>
              <a:gd name="connsiteX2" fmla="*/ 6574560 w 6797675"/>
              <a:gd name="connsiteY2" fmla="*/ 0 h 1338662"/>
              <a:gd name="connsiteX3" fmla="*/ 6797675 w 6797675"/>
              <a:gd name="connsiteY3" fmla="*/ 223115 h 1338662"/>
              <a:gd name="connsiteX4" fmla="*/ 6797675 w 6797675"/>
              <a:gd name="connsiteY4" fmla="*/ 1115547 h 1338662"/>
              <a:gd name="connsiteX5" fmla="*/ 6574560 w 6797675"/>
              <a:gd name="connsiteY5" fmla="*/ 1338662 h 1338662"/>
              <a:gd name="connsiteX6" fmla="*/ 223115 w 6797675"/>
              <a:gd name="connsiteY6" fmla="*/ 1338662 h 1338662"/>
              <a:gd name="connsiteX7" fmla="*/ 0 w 6797675"/>
              <a:gd name="connsiteY7" fmla="*/ 1115547 h 1338662"/>
              <a:gd name="connsiteX8" fmla="*/ 0 w 6797675"/>
              <a:gd name="connsiteY8" fmla="*/ 223115 h 133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7675" h="1338662">
                <a:moveTo>
                  <a:pt x="0" y="223115"/>
                </a:moveTo>
                <a:cubicBezTo>
                  <a:pt x="0" y="99892"/>
                  <a:pt x="99892" y="0"/>
                  <a:pt x="223115" y="0"/>
                </a:cubicBezTo>
                <a:lnTo>
                  <a:pt x="6574560" y="0"/>
                </a:lnTo>
                <a:cubicBezTo>
                  <a:pt x="6697783" y="0"/>
                  <a:pt x="6797675" y="99892"/>
                  <a:pt x="6797675" y="223115"/>
                </a:cubicBezTo>
                <a:lnTo>
                  <a:pt x="6797675" y="1115547"/>
                </a:lnTo>
                <a:cubicBezTo>
                  <a:pt x="6797675" y="1238770"/>
                  <a:pt x="6697783" y="1338662"/>
                  <a:pt x="6574560" y="1338662"/>
                </a:cubicBezTo>
                <a:lnTo>
                  <a:pt x="223115" y="1338662"/>
                </a:lnTo>
                <a:cubicBezTo>
                  <a:pt x="99892" y="1338662"/>
                  <a:pt x="0" y="1238770"/>
                  <a:pt x="0" y="1115547"/>
                </a:cubicBezTo>
                <a:lnTo>
                  <a:pt x="0" y="22311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738" tIns="137738" rIns="137738" bIns="137738" numCol="1" spcCol="1270" anchor="ctr" anchorCtr="0">
            <a:noAutofit/>
          </a:bodyPr>
          <a:lstStyle/>
          <a:p>
            <a:pPr defTabSz="844550">
              <a:lnSpc>
                <a:spcPct val="90000"/>
              </a:lnSpc>
              <a:spcBef>
                <a:spcPct val="0"/>
              </a:spcBef>
              <a:spcAft>
                <a:spcPct val="35000"/>
              </a:spcAft>
            </a:pPr>
            <a:r>
              <a:rPr lang="en-US" sz="1900" dirty="0">
                <a:solidFill>
                  <a:schemeClr val="tx1"/>
                </a:solidFill>
              </a:rPr>
              <a:t>You will experience CLIL from both the learner’s perspective as well as the teacher’s perspective to provide you with real-life experiences with the teaching approach from different vantage points. </a:t>
            </a:r>
          </a:p>
        </p:txBody>
      </p:sp>
    </p:spTree>
    <p:extLst>
      <p:ext uri="{BB962C8B-B14F-4D97-AF65-F5344CB8AC3E}">
        <p14:creationId xmlns:p14="http://schemas.microsoft.com/office/powerpoint/2010/main" val="126078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9BA85-32F5-819D-BA8F-1C409A3D57D4}"/>
              </a:ext>
            </a:extLst>
          </p:cNvPr>
          <p:cNvPicPr>
            <a:picLocks noChangeAspect="1"/>
          </p:cNvPicPr>
          <p:nvPr/>
        </p:nvPicPr>
        <p:blipFill rotWithShape="1">
          <a:blip r:embed="rId2"/>
          <a:srcRect l="32963" t="16666" r="10742" b="20000"/>
          <a:stretch/>
        </p:blipFill>
        <p:spPr>
          <a:xfrm>
            <a:off x="6096000" y="481012"/>
            <a:ext cx="5791200" cy="4343400"/>
          </a:xfrm>
          <a:prstGeom prst="rect">
            <a:avLst/>
          </a:prstGeom>
        </p:spPr>
      </p:pic>
      <p:sp>
        <p:nvSpPr>
          <p:cNvPr id="5" name="TextBox 4">
            <a:extLst>
              <a:ext uri="{FF2B5EF4-FFF2-40B4-BE49-F238E27FC236}">
                <a16:creationId xmlns:a16="http://schemas.microsoft.com/office/drawing/2014/main" id="{5EBB7996-5576-BA43-E77E-42AF61D097A6}"/>
              </a:ext>
            </a:extLst>
          </p:cNvPr>
          <p:cNvSpPr txBox="1"/>
          <p:nvPr/>
        </p:nvSpPr>
        <p:spPr>
          <a:xfrm>
            <a:off x="152400" y="4953000"/>
            <a:ext cx="5257800" cy="923330"/>
          </a:xfrm>
          <a:prstGeom prst="rect">
            <a:avLst/>
          </a:prstGeom>
          <a:noFill/>
        </p:spPr>
        <p:txBody>
          <a:bodyPr wrap="square">
            <a:spAutoFit/>
          </a:bodyPr>
          <a:lstStyle/>
          <a:p>
            <a:r>
              <a:rPr lang="en-US" b="0" i="0">
                <a:solidFill>
                  <a:srgbClr val="000000"/>
                </a:solidFill>
                <a:effectLst/>
                <a:latin typeface="Georgia" panose="02040502050405020303" pitchFamily="18" charset="0"/>
              </a:rPr>
              <a:t>“Learning is the process whereby knowledge is created through the transformation of experience” (Kolb, 1984, p. </a:t>
            </a:r>
            <a:r>
              <a:rPr lang="en-US" b="0" i="0" dirty="0">
                <a:solidFill>
                  <a:srgbClr val="000000"/>
                </a:solidFill>
                <a:effectLst/>
                <a:latin typeface="Georgia" panose="02040502050405020303" pitchFamily="18" charset="0"/>
              </a:rPr>
              <a:t>38).</a:t>
            </a:r>
            <a:endParaRPr lang="en-US" dirty="0"/>
          </a:p>
        </p:txBody>
      </p:sp>
      <p:sp>
        <p:nvSpPr>
          <p:cNvPr id="6" name="AutoShape 2" descr="Kolb's Learning Cycle">
            <a:extLst>
              <a:ext uri="{FF2B5EF4-FFF2-40B4-BE49-F238E27FC236}">
                <a16:creationId xmlns:a16="http://schemas.microsoft.com/office/drawing/2014/main" id="{D4954729-34E9-A71D-3860-CE9368E183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B3B6AEEC-E721-FDBB-55F5-4A52CB9BAA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606" y="457200"/>
            <a:ext cx="4572000" cy="4572000"/>
          </a:xfrm>
          <a:prstGeom prst="rect">
            <a:avLst/>
          </a:prstGeom>
        </p:spPr>
      </p:pic>
      <p:sp>
        <p:nvSpPr>
          <p:cNvPr id="9" name="TextBox 8">
            <a:extLst>
              <a:ext uri="{FF2B5EF4-FFF2-40B4-BE49-F238E27FC236}">
                <a16:creationId xmlns:a16="http://schemas.microsoft.com/office/drawing/2014/main" id="{BFC7697C-E65B-EB9A-D42D-554330CAA3C5}"/>
              </a:ext>
            </a:extLst>
          </p:cNvPr>
          <p:cNvSpPr txBox="1"/>
          <p:nvPr/>
        </p:nvSpPr>
        <p:spPr>
          <a:xfrm>
            <a:off x="5790010" y="5168444"/>
            <a:ext cx="6097190" cy="707886"/>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Arslan, S., &amp; Whitehead, G. E. (2022). Fostering pre-service teachers’ perceived ability to implement dialogic teaching in Turkey: Examining the contributing factors of an intensive short-term teacher education program from the teacher-learners’ vantage point. </a:t>
            </a:r>
            <a:r>
              <a:rPr lang="en-US" sz="1000" b="0" i="1" dirty="0">
                <a:solidFill>
                  <a:srgbClr val="222222"/>
                </a:solidFill>
                <a:effectLst/>
                <a:latin typeface="Arial" panose="020B0604020202020204" pitchFamily="34" charset="0"/>
              </a:rPr>
              <a:t>Language Teaching Research</a:t>
            </a:r>
            <a:r>
              <a:rPr lang="en-US" sz="1000" b="0" i="0" dirty="0">
                <a:solidFill>
                  <a:srgbClr val="222222"/>
                </a:solidFill>
                <a:effectLst/>
                <a:latin typeface="Arial" panose="020B0604020202020204" pitchFamily="34" charset="0"/>
              </a:rPr>
              <a:t>, 13621688221093755.</a:t>
            </a:r>
            <a:endParaRPr lang="en-US" sz="1000" dirty="0"/>
          </a:p>
        </p:txBody>
      </p:sp>
    </p:spTree>
    <p:extLst>
      <p:ext uri="{BB962C8B-B14F-4D97-AF65-F5344CB8AC3E}">
        <p14:creationId xmlns:p14="http://schemas.microsoft.com/office/powerpoint/2010/main" val="318881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848" y="0"/>
            <a:ext cx="3888432" cy="944562"/>
          </a:xfrm>
        </p:spPr>
        <p:txBody>
          <a:bodyPr>
            <a:normAutofit/>
          </a:bodyPr>
          <a:lstStyle/>
          <a:p>
            <a:r>
              <a:rPr lang="en-US" dirty="0"/>
              <a:t>Course Aims</a:t>
            </a:r>
          </a:p>
        </p:txBody>
      </p:sp>
      <p:sp>
        <p:nvSpPr>
          <p:cNvPr id="3" name="Content Placeholder 2"/>
          <p:cNvSpPr>
            <a:spLocks noGrp="1"/>
          </p:cNvSpPr>
          <p:nvPr>
            <p:ph idx="1"/>
          </p:nvPr>
        </p:nvSpPr>
        <p:spPr>
          <a:xfrm>
            <a:off x="1919536" y="2060848"/>
            <a:ext cx="9577064" cy="4111352"/>
          </a:xfrm>
        </p:spPr>
        <p:txBody>
          <a:bodyPr>
            <a:normAutofit/>
          </a:bodyPr>
          <a:lstStyle/>
          <a:p>
            <a:r>
              <a:rPr lang="en-US" dirty="0"/>
              <a:t>This course is designed to help you:</a:t>
            </a:r>
          </a:p>
          <a:p>
            <a:endParaRPr lang="en-US" dirty="0"/>
          </a:p>
          <a:p>
            <a:pPr marL="544068" lvl="1" indent="-342900">
              <a:buFont typeface="+mj-lt"/>
              <a:buAutoNum type="arabicPeriod"/>
            </a:pPr>
            <a:r>
              <a:rPr lang="en-US" dirty="0"/>
              <a:t>Become familiar with the key principles of CLIL and what it looks like in action.</a:t>
            </a:r>
          </a:p>
          <a:p>
            <a:pPr marL="544068" lvl="1" indent="-342900">
              <a:buFont typeface="+mj-lt"/>
              <a:buAutoNum type="arabicPeriod"/>
            </a:pPr>
            <a:endParaRPr lang="en-CA" b="1" dirty="0"/>
          </a:p>
          <a:p>
            <a:pPr marL="544068" lvl="1" indent="-342900">
              <a:buFont typeface="+mj-lt"/>
              <a:buAutoNum type="arabicPeriod"/>
            </a:pPr>
            <a:r>
              <a:rPr lang="en-US" dirty="0"/>
              <a:t>Become comfortable and confident planning a CLIL lesson and materials.</a:t>
            </a:r>
          </a:p>
          <a:p>
            <a:pPr marL="544068" lvl="1" indent="-342900">
              <a:buFont typeface="+mj-lt"/>
              <a:buAutoNum type="arabicPeriod"/>
            </a:pPr>
            <a:endParaRPr lang="en-CA" b="1" dirty="0"/>
          </a:p>
          <a:p>
            <a:pPr marL="544068" lvl="1" indent="-342900">
              <a:buFont typeface="+mj-lt"/>
              <a:buAutoNum type="arabicPeriod"/>
            </a:pPr>
            <a:r>
              <a:rPr lang="en-US" dirty="0"/>
              <a:t>Develop your ability to implement CLIL lessons In your classroom.</a:t>
            </a:r>
          </a:p>
          <a:p>
            <a:pPr marL="544068" lvl="1" indent="-342900">
              <a:buFont typeface="+mj-lt"/>
              <a:buAutoNum type="arabicPeriod"/>
            </a:pPr>
            <a:endParaRPr lang="en-CA" b="1" dirty="0"/>
          </a:p>
          <a:p>
            <a:pPr marL="0" indent="0">
              <a:buNone/>
            </a:pPr>
            <a:r>
              <a:rPr lang="en-US" dirty="0"/>
              <a:t> </a:t>
            </a:r>
            <a:endParaRPr lang="en-CA" b="1" dirty="0"/>
          </a:p>
        </p:txBody>
      </p:sp>
      <p:pic>
        <p:nvPicPr>
          <p:cNvPr id="2050" name="Picture 2" descr="http://previews.123rf.com/images/lightwise/lightwise1109/lightwise110900289/10743679-Internet-Verbindungen-und-Netzwerke-rund-um-den-Globus-vertreten-durch-eine-globale-internationale-r-Lizenzfreie-Bilde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3137" y="-172645"/>
            <a:ext cx="2458263" cy="1968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reviews.123rf.com/images/lightwise/lightwise1109/lightwise110900289/10743679-Internet-Verbindungen-und-Netzwerke-rund-um-den-Globus-vertreten-durch-eine-globale-internationale-r-Lizenzfreie-Bilde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72645"/>
            <a:ext cx="2458263" cy="196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22F5E2-3D7D-4097-8EF3-7E2DE3614D78}"/>
              </a:ext>
            </a:extLst>
          </p:cNvPr>
          <p:cNvSpPr>
            <a:spLocks noGrp="1"/>
          </p:cNvSpPr>
          <p:nvPr>
            <p:ph type="title"/>
          </p:nvPr>
        </p:nvSpPr>
        <p:spPr>
          <a:xfrm>
            <a:off x="789676" y="516835"/>
            <a:ext cx="3325125" cy="1966169"/>
          </a:xfrm>
        </p:spPr>
        <p:txBody>
          <a:bodyPr>
            <a:normAutofit/>
          </a:bodyPr>
          <a:lstStyle/>
          <a:p>
            <a:r>
              <a:rPr lang="en-US" altLang="ko-KR" sz="3600" dirty="0">
                <a:solidFill>
                  <a:schemeClr val="accent2">
                    <a:lumMod val="75000"/>
                  </a:schemeClr>
                </a:solidFill>
              </a:rPr>
              <a:t>Part 2 – CLIL </a:t>
            </a:r>
            <a:endParaRPr lang="ko-KR" altLang="en-US" sz="3600" dirty="0">
              <a:solidFill>
                <a:schemeClr val="accent2">
                  <a:lumMod val="75000"/>
                </a:schemeClr>
              </a:solidFill>
            </a:endParaRPr>
          </a:p>
        </p:txBody>
      </p:sp>
      <p:sp>
        <p:nvSpPr>
          <p:cNvPr id="5" name="Content Placeholder 4">
            <a:extLst>
              <a:ext uri="{FF2B5EF4-FFF2-40B4-BE49-F238E27FC236}">
                <a16:creationId xmlns:a16="http://schemas.microsoft.com/office/drawing/2014/main" id="{B66C83C4-B2B1-9FCF-1422-F0AA05492584}"/>
              </a:ext>
            </a:extLst>
          </p:cNvPr>
          <p:cNvSpPr>
            <a:spLocks noGrp="1"/>
          </p:cNvSpPr>
          <p:nvPr>
            <p:ph idx="1"/>
          </p:nvPr>
        </p:nvSpPr>
        <p:spPr>
          <a:xfrm>
            <a:off x="789674" y="2516094"/>
            <a:ext cx="3325125" cy="3372877"/>
          </a:xfrm>
        </p:spPr>
        <p:txBody>
          <a:bodyPr>
            <a:normAutofit/>
          </a:bodyPr>
          <a:lstStyle/>
          <a:p>
            <a:endParaRPr lang="en-US" sz="1800" dirty="0">
              <a:solidFill>
                <a:srgbClr val="FFFFFF"/>
              </a:solidFill>
            </a:endParaRPr>
          </a:p>
        </p:txBody>
      </p:sp>
      <p:pic>
        <p:nvPicPr>
          <p:cNvPr id="8" name="Picture 7">
            <a:extLst>
              <a:ext uri="{FF2B5EF4-FFF2-40B4-BE49-F238E27FC236}">
                <a16:creationId xmlns:a16="http://schemas.microsoft.com/office/drawing/2014/main" id="{00CF45B3-C42B-A36F-D729-E023C1808EBF}"/>
              </a:ext>
            </a:extLst>
          </p:cNvPr>
          <p:cNvPicPr>
            <a:picLocks noChangeAspect="1"/>
          </p:cNvPicPr>
          <p:nvPr/>
        </p:nvPicPr>
        <p:blipFill rotWithShape="1">
          <a:blip r:embed="rId2"/>
          <a:srcRect l="35000" t="23333" r="25625" b="6666"/>
          <a:stretch/>
        </p:blipFill>
        <p:spPr>
          <a:xfrm>
            <a:off x="4628369" y="82704"/>
            <a:ext cx="7557945" cy="6775296"/>
          </a:xfrm>
          <a:prstGeom prst="rect">
            <a:avLst/>
          </a:prstGeom>
        </p:spPr>
      </p:pic>
    </p:spTree>
    <p:extLst>
      <p:ext uri="{BB962C8B-B14F-4D97-AF65-F5344CB8AC3E}">
        <p14:creationId xmlns:p14="http://schemas.microsoft.com/office/powerpoint/2010/main" val="152462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7257-FBF1-A641-D4B9-852663A170CC}"/>
              </a:ext>
            </a:extLst>
          </p:cNvPr>
          <p:cNvSpPr>
            <a:spLocks noGrp="1"/>
          </p:cNvSpPr>
          <p:nvPr>
            <p:ph type="title"/>
          </p:nvPr>
        </p:nvSpPr>
        <p:spPr>
          <a:xfrm>
            <a:off x="533400" y="286603"/>
            <a:ext cx="10896600" cy="1450757"/>
          </a:xfrm>
        </p:spPr>
        <p:txBody>
          <a:bodyPr/>
          <a:lstStyle/>
          <a:p>
            <a:r>
              <a:rPr lang="en-US" dirty="0"/>
              <a:t>Course Readings &amp; Supplementary Materials</a:t>
            </a:r>
            <a:endParaRPr lang="en-GB" dirty="0"/>
          </a:p>
        </p:txBody>
      </p:sp>
      <p:sp>
        <p:nvSpPr>
          <p:cNvPr id="3" name="Content Placeholder 2">
            <a:extLst>
              <a:ext uri="{FF2B5EF4-FFF2-40B4-BE49-F238E27FC236}">
                <a16:creationId xmlns:a16="http://schemas.microsoft.com/office/drawing/2014/main" id="{C5D2E7EB-1A70-BA4A-F615-62E95E483DE9}"/>
              </a:ext>
            </a:extLst>
          </p:cNvPr>
          <p:cNvSpPr>
            <a:spLocks noGrp="1"/>
          </p:cNvSpPr>
          <p:nvPr>
            <p:ph idx="1"/>
          </p:nvPr>
        </p:nvSpPr>
        <p:spPr/>
        <p:txBody>
          <a:bodyPr/>
          <a:lstStyle/>
          <a:p>
            <a:endParaRPr lang="en-US" dirty="0"/>
          </a:p>
          <a:p>
            <a:r>
              <a:rPr lang="en-GB" dirty="0"/>
              <a:t>A </a:t>
            </a:r>
            <a:r>
              <a:rPr lang="en-GB" b="1" dirty="0"/>
              <a:t>reading list </a:t>
            </a:r>
            <a:r>
              <a:rPr lang="en-GB" dirty="0"/>
              <a:t>has been </a:t>
            </a:r>
            <a:r>
              <a:rPr lang="en-GB" b="1" dirty="0"/>
              <a:t>uploaded to my website </a:t>
            </a:r>
            <a:r>
              <a:rPr lang="en-GB" dirty="0"/>
              <a:t>to supplement what you are learning in class. It is your job to complete the readings for a deeper understanding. </a:t>
            </a:r>
          </a:p>
          <a:p>
            <a:endParaRPr lang="en-GB" dirty="0"/>
          </a:p>
          <a:p>
            <a:r>
              <a:rPr lang="en-GB" dirty="0"/>
              <a:t>I have also posted various </a:t>
            </a:r>
            <a:r>
              <a:rPr lang="en-GB" b="1" dirty="0"/>
              <a:t>supplementary videos </a:t>
            </a:r>
            <a:r>
              <a:rPr lang="en-GB" dirty="0"/>
              <a:t>to assist your understanding. </a:t>
            </a:r>
            <a:r>
              <a:rPr lang="en-GB" b="1" dirty="0"/>
              <a:t>It is up to you to watch them</a:t>
            </a:r>
            <a:r>
              <a:rPr lang="en-GB" dirty="0"/>
              <a:t> if you feel you require further clarification of concepts covered in class. </a:t>
            </a:r>
          </a:p>
          <a:p>
            <a:endParaRPr lang="en-GB" dirty="0"/>
          </a:p>
          <a:p>
            <a:r>
              <a:rPr lang="en-GB" dirty="0"/>
              <a:t> Respecting your </a:t>
            </a:r>
            <a:r>
              <a:rPr lang="en-GB" b="1" dirty="0"/>
              <a:t>individual differences</a:t>
            </a:r>
            <a:r>
              <a:rPr lang="en-GB" dirty="0"/>
              <a:t>,  it is my policy that </a:t>
            </a:r>
            <a:r>
              <a:rPr lang="en-GB" b="1" dirty="0"/>
              <a:t>if you require more readings </a:t>
            </a:r>
            <a:r>
              <a:rPr lang="en-GB" dirty="0"/>
              <a:t>or content out of personal interest or to support your deeper understanding </a:t>
            </a:r>
            <a:r>
              <a:rPr lang="en-GB" b="1" dirty="0"/>
              <a:t>it is your job to come and ask me. </a:t>
            </a:r>
          </a:p>
        </p:txBody>
      </p:sp>
    </p:spTree>
    <p:extLst>
      <p:ext uri="{BB962C8B-B14F-4D97-AF65-F5344CB8AC3E}">
        <p14:creationId xmlns:p14="http://schemas.microsoft.com/office/powerpoint/2010/main" val="229308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7202-80C0-1DB0-3FBE-D6D1A046C0DB}"/>
              </a:ext>
            </a:extLst>
          </p:cNvPr>
          <p:cNvSpPr>
            <a:spLocks noGrp="1"/>
          </p:cNvSpPr>
          <p:nvPr>
            <p:ph type="title"/>
          </p:nvPr>
        </p:nvSpPr>
        <p:spPr/>
        <p:txBody>
          <a:bodyPr/>
          <a:lstStyle/>
          <a:p>
            <a:r>
              <a:rPr lang="en-US" dirty="0"/>
              <a:t>Course Readings </a:t>
            </a:r>
            <a:endParaRPr lang="en-GB" dirty="0"/>
          </a:p>
        </p:txBody>
      </p:sp>
      <p:sp>
        <p:nvSpPr>
          <p:cNvPr id="3" name="Content Placeholder 2">
            <a:extLst>
              <a:ext uri="{FF2B5EF4-FFF2-40B4-BE49-F238E27FC236}">
                <a16:creationId xmlns:a16="http://schemas.microsoft.com/office/drawing/2014/main" id="{EF13B60A-93FA-A44A-B445-A33ACE9D562D}"/>
              </a:ext>
            </a:extLst>
          </p:cNvPr>
          <p:cNvSpPr>
            <a:spLocks noGrp="1"/>
          </p:cNvSpPr>
          <p:nvPr>
            <p:ph idx="1"/>
          </p:nvPr>
        </p:nvSpPr>
        <p:spPr/>
        <p:txBody>
          <a:bodyPr/>
          <a:lstStyle/>
          <a:p>
            <a:r>
              <a:rPr lang="en-US" dirty="0"/>
              <a:t>The readings for this course are drawn from the following books:</a:t>
            </a:r>
          </a:p>
          <a:p>
            <a:endParaRPr lang="en-US" dirty="0"/>
          </a:p>
          <a:p>
            <a:endParaRPr lang="en-GB" dirty="0"/>
          </a:p>
        </p:txBody>
      </p:sp>
      <p:pic>
        <p:nvPicPr>
          <p:cNvPr id="1030" name="Picture 6" descr="CLIL Content and Language Integrated Learning David Marsh outlet w sklepie  TaniaKsiazka.pl">
            <a:extLst>
              <a:ext uri="{FF2B5EF4-FFF2-40B4-BE49-F238E27FC236}">
                <a16:creationId xmlns:a16="http://schemas.microsoft.com/office/drawing/2014/main" id="{04B6AC63-6EE2-18A6-D3EB-6DCEE17F9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7" r="12667"/>
          <a:stretch/>
        </p:blipFill>
        <p:spPr bwMode="auto">
          <a:xfrm>
            <a:off x="3262776" y="2667653"/>
            <a:ext cx="2431947" cy="31887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tting CLIL into Practice: Oxford Handbooks for Language Teachers eBook by  Phil Ball - EPUB | Rakuten Kobo Greece">
            <a:extLst>
              <a:ext uri="{FF2B5EF4-FFF2-40B4-BE49-F238E27FC236}">
                <a16:creationId xmlns:a16="http://schemas.microsoft.com/office/drawing/2014/main" id="{30396EE1-EAA8-E514-BF7E-605BF4D76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667653"/>
            <a:ext cx="2431947" cy="327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8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Contact </a:t>
            </a:r>
          </a:p>
        </p:txBody>
      </p:sp>
      <p:sp>
        <p:nvSpPr>
          <p:cNvPr id="5" name="Content Placeholder 4"/>
          <p:cNvSpPr>
            <a:spLocks noGrp="1"/>
          </p:cNvSpPr>
          <p:nvPr>
            <p:ph idx="1"/>
          </p:nvPr>
        </p:nvSpPr>
        <p:spPr/>
        <p:txBody>
          <a:bodyPr/>
          <a:lstStyle/>
          <a:p>
            <a:endParaRPr lang="en-CA" dirty="0"/>
          </a:p>
          <a:p>
            <a:endParaRPr lang="en-CA" dirty="0"/>
          </a:p>
          <a:p>
            <a:r>
              <a:rPr lang="en-CA" b="1" dirty="0"/>
              <a:t>Website</a:t>
            </a:r>
            <a:r>
              <a:rPr lang="en-CA" dirty="0"/>
              <a:t>: profgwhitehead.weebly.com</a:t>
            </a:r>
          </a:p>
          <a:p>
            <a:r>
              <a:rPr lang="en-CA" b="1" dirty="0"/>
              <a:t>Email</a:t>
            </a:r>
            <a:r>
              <a:rPr lang="en-CA" dirty="0"/>
              <a:t>: </a:t>
            </a:r>
            <a:r>
              <a:rPr lang="en-CA"/>
              <a:t>g.whitehead@ubc.ca</a:t>
            </a:r>
            <a:endParaRPr lang="en-CA" dirty="0"/>
          </a:p>
        </p:txBody>
      </p:sp>
      <p:pic>
        <p:nvPicPr>
          <p:cNvPr id="3074" name="Picture 2" descr="QR Tag for current URL open in your web brow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2057399"/>
            <a:ext cx="3925385"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3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Retro Wedding">
      <a:dk1>
        <a:srgbClr val="5B9B8A"/>
      </a:dk1>
      <a:lt1>
        <a:sysClr val="window" lastClr="FFFFFF"/>
      </a:lt1>
      <a:dk2>
        <a:srgbClr val="000000"/>
      </a:dk2>
      <a:lt2>
        <a:srgbClr val="B8D5CD"/>
      </a:lt2>
      <a:accent1>
        <a:srgbClr val="CF3C32"/>
      </a:accent1>
      <a:accent2>
        <a:srgbClr val="F06B47"/>
      </a:accent2>
      <a:accent3>
        <a:srgbClr val="F4C064"/>
      </a:accent3>
      <a:accent4>
        <a:srgbClr val="67DDC6"/>
      </a:accent4>
      <a:accent5>
        <a:srgbClr val="B9D7D0"/>
      </a:accent5>
      <a:accent6>
        <a:srgbClr val="563C21"/>
      </a:accent6>
      <a:hlink>
        <a:srgbClr val="CF3C32"/>
      </a:hlink>
      <a:folHlink>
        <a:srgbClr val="969696"/>
      </a:folHlink>
    </a:clrScheme>
    <a:fontScheme name="Segoe Script-Bookman Old Style">
      <a:majorFont>
        <a:latin typeface="Segoe Script"/>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tro Wedding">
      <a:dk1>
        <a:srgbClr val="5B9B8A"/>
      </a:dk1>
      <a:lt1>
        <a:sysClr val="window" lastClr="FFFFFF"/>
      </a:lt1>
      <a:dk2>
        <a:srgbClr val="000000"/>
      </a:dk2>
      <a:lt2>
        <a:srgbClr val="B8D5CD"/>
      </a:lt2>
      <a:accent1>
        <a:srgbClr val="CF3C32"/>
      </a:accent1>
      <a:accent2>
        <a:srgbClr val="F06B47"/>
      </a:accent2>
      <a:accent3>
        <a:srgbClr val="F4C064"/>
      </a:accent3>
      <a:accent4>
        <a:srgbClr val="67DDC6"/>
      </a:accent4>
      <a:accent5>
        <a:srgbClr val="B9D7D0"/>
      </a:accent5>
      <a:accent6>
        <a:srgbClr val="563C21"/>
      </a:accent6>
      <a:hlink>
        <a:srgbClr val="CF3C32"/>
      </a:hlink>
      <a:folHlink>
        <a:srgbClr val="969696"/>
      </a:folHlink>
    </a:clrScheme>
    <a:fontScheme name="Segoe Script-Bookman Old Style">
      <a:majorFont>
        <a:latin typeface="Segoe Script"/>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DC9208-FBE7-4E4A-AD44-2539E6461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368</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Calibri Light</vt:lpstr>
      <vt:lpstr>Georgia</vt:lpstr>
      <vt:lpstr>Retrospect</vt:lpstr>
      <vt:lpstr>PowerPoint Presentation</vt:lpstr>
      <vt:lpstr>Course Overview</vt:lpstr>
      <vt:lpstr>PowerPoint Presentation</vt:lpstr>
      <vt:lpstr>Course Aims</vt:lpstr>
      <vt:lpstr>Part 2 – CLIL </vt:lpstr>
      <vt:lpstr>Course Readings &amp; Supplementary Materials</vt:lpstr>
      <vt:lpstr>Course Readings </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2014-02-18T12:39:48Z</dcterms:created>
  <dcterms:modified xsi:type="dcterms:W3CDTF">2023-11-08T00:44:43Z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TC038958549991</vt:lpwstr>
  </property>
</Properties>
</file>