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74" r:id="rId4"/>
    <p:sldId id="273" r:id="rId5"/>
    <p:sldId id="269" r:id="rId6"/>
    <p:sldId id="261" r:id="rId7"/>
    <p:sldId id="262" r:id="rId8"/>
    <p:sldId id="263" r:id="rId9"/>
    <p:sldId id="270" r:id="rId10"/>
    <p:sldId id="267" r:id="rId11"/>
    <p:sldId id="275" r:id="rId12"/>
    <p:sldId id="260" r:id="rId13"/>
    <p:sldId id="259" r:id="rId14"/>
    <p:sldId id="266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63888E-3081-4276-BC25-376A3B274EB5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B85E71-6EB4-4E21-BB00-9075773B2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 and Concept Checking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Do you understand?</a:t>
            </a:r>
            <a:endParaRPr lang="en-US" dirty="0"/>
          </a:p>
        </p:txBody>
      </p:sp>
      <p:pic>
        <p:nvPicPr>
          <p:cNvPr id="2050" name="Picture 2" descr="C:\Users\ClassRoom-1\AppData\Local\Microsoft\Windows\Temporary Internet Files\Content.IE5\H8W5UEY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191000"/>
            <a:ext cx="1873250" cy="16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 with a partner and create at least 3 CCQs for each of the vocabulary items in your book.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CCQ Tips </a:t>
            </a:r>
            <a:r>
              <a:rPr lang="en-US" smtClean="0"/>
              <a:t>for Vocab.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Make sure you understand the concept you are teaching in the context that it is occurring! </a:t>
            </a:r>
          </a:p>
          <a:p>
            <a:endParaRPr lang="en-US" dirty="0"/>
          </a:p>
          <a:p>
            <a:r>
              <a:rPr lang="en-US" dirty="0" smtClean="0"/>
              <a:t>Be sure to check English to English dictionary first, then check English to Korean to compare. </a:t>
            </a:r>
          </a:p>
          <a:p>
            <a:endParaRPr lang="en-US" dirty="0" smtClean="0"/>
          </a:p>
          <a:p>
            <a:r>
              <a:rPr lang="en-US" dirty="0"/>
              <a:t>Remember to use CCQs as  a tool, not as a habit.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363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Teacher Talk </a:t>
            </a:r>
            <a:r>
              <a:rPr lang="en-US" dirty="0" smtClean="0"/>
              <a:t>and ICQs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2000" dirty="0" smtClean="0"/>
              <a:t>1. Note the key point(s) that you want to check.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1282446" lvl="3" indent="-514350"/>
            <a:r>
              <a:rPr lang="en-US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Please work with your partner and finish the puzzle.  When you have finished put your hand up. </a:t>
            </a:r>
          </a:p>
          <a:p>
            <a:pPr marL="1282446" lvl="3" indent="-514350">
              <a:buAutoNum type="arabicPeriod"/>
            </a:pPr>
            <a:endParaRPr lang="en-US" sz="1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1282446" lvl="3" indent="-514350"/>
            <a:r>
              <a:rPr lang="en-US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Groups one and two please stand at the back of the class, groups 3 and 4 please stand at the front of the class.</a:t>
            </a:r>
          </a:p>
          <a:p>
            <a:pPr marL="998982" lvl="2" indent="-514350">
              <a:buNone/>
            </a:pPr>
            <a:endParaRPr lang="en-US" sz="2000" dirty="0" smtClean="0"/>
          </a:p>
          <a:p>
            <a:pPr marL="505206" indent="-514350">
              <a:buAutoNum type="arabicPeriod" startAt="2"/>
            </a:pPr>
            <a:r>
              <a:rPr lang="en-US" sz="2000" dirty="0" smtClean="0"/>
              <a:t>Focus your ICQs on those key points!</a:t>
            </a:r>
          </a:p>
          <a:p>
            <a:pPr marL="505206" indent="-514350">
              <a:buAutoNum type="arabicPeriod" startAt="2"/>
            </a:pPr>
            <a:endParaRPr lang="en-US" sz="2000" dirty="0" smtClean="0"/>
          </a:p>
          <a:p>
            <a:pPr marL="505206" indent="-514350">
              <a:buNone/>
            </a:pPr>
            <a:r>
              <a:rPr lang="en-US" sz="2000" dirty="0" smtClean="0">
                <a:solidFill>
                  <a:srgbClr val="92D050"/>
                </a:solidFill>
              </a:rPr>
              <a:t>(TIP: Break your instructions into steps!  ICQ =.. Step one??  Step 2??)</a:t>
            </a:r>
          </a:p>
          <a:p>
            <a:pPr marL="505206" lvl="0" indent="-514350">
              <a:buNone/>
            </a:pPr>
            <a:r>
              <a:rPr lang="en-US" sz="2000" dirty="0" smtClean="0">
                <a:solidFill>
                  <a:srgbClr val="92D050"/>
                </a:solidFill>
              </a:rPr>
              <a:t>(TIP: What do you do first….AND THEN?)</a:t>
            </a:r>
          </a:p>
          <a:p>
            <a:pPr marL="505206" indent="-51435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8894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Practice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Look at the following examples.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Put a circle next to good ICQs and an X next to bad ICQs.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dirty="0" smtClean="0"/>
              <a:t>Write a short paragraph about what you did over the weekend.</a:t>
            </a:r>
            <a:endParaRPr lang="en-US" sz="16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Are you going to write a short paragraph about what you did </a:t>
            </a:r>
            <a:r>
              <a:rPr lang="en-US" sz="1600" dirty="0" smtClean="0"/>
              <a:t>over </a:t>
            </a:r>
            <a:r>
              <a:rPr lang="en-US" sz="1600" dirty="0" smtClean="0"/>
              <a:t>the weekend?</a:t>
            </a:r>
            <a:endParaRPr lang="en-US" sz="14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What are you going to write?</a:t>
            </a:r>
            <a:endParaRPr lang="en-US" sz="14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Are you going to read the paragraph?</a:t>
            </a:r>
            <a:endParaRPr lang="en-US" sz="14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Are you going to write about today?</a:t>
            </a:r>
            <a:endParaRPr lang="en-US" sz="1400" dirty="0" smtClean="0"/>
          </a:p>
          <a:p>
            <a:pPr marL="342900" indent="-342900">
              <a:buNone/>
            </a:pPr>
            <a:endParaRPr lang="en-US" sz="1600" dirty="0" smtClean="0"/>
          </a:p>
          <a:p>
            <a:pPr marL="342900" lvl="0" indent="-342900">
              <a:buFont typeface="+mj-lt"/>
              <a:buAutoNum type="arabicPeriod" startAt="2"/>
            </a:pPr>
            <a:r>
              <a:rPr lang="en-US" sz="1800" dirty="0" smtClean="0"/>
              <a:t>In your group, make a list of 10 sports. You have 2 minutes.</a:t>
            </a:r>
            <a:endParaRPr lang="en-US" sz="16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Are you going to make a list of 5 sports?</a:t>
            </a:r>
            <a:endParaRPr lang="en-US" sz="14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Are you going to do this alone?</a:t>
            </a:r>
            <a:endParaRPr lang="en-US" sz="14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Are you going to do this quickly or slowly?</a:t>
            </a:r>
            <a:endParaRPr lang="en-US" sz="1400" dirty="0" smtClean="0"/>
          </a:p>
          <a:p>
            <a:pPr marL="754380" lvl="1" indent="-342900">
              <a:buFont typeface="+mj-lt"/>
              <a:buAutoNum type="alphaLcPeriod"/>
            </a:pPr>
            <a:r>
              <a:rPr lang="en-US" sz="1600" dirty="0" smtClean="0"/>
              <a:t>How many sports?</a:t>
            </a:r>
            <a:endParaRPr lang="en-US" sz="24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8894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Practice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None/>
            </a:pPr>
            <a:endParaRPr lang="en-US" sz="1800" b="1" u="sng" dirty="0" smtClean="0"/>
          </a:p>
          <a:p>
            <a:pPr marL="514350" indent="-514350">
              <a:buNone/>
            </a:pPr>
            <a:r>
              <a:rPr lang="en-US" sz="1800" b="1" u="sng" dirty="0" smtClean="0"/>
              <a:t>Try to create 3 ICQs for the following instructions.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1. Read page 43 and answer the questions on page 44.</a:t>
            </a:r>
          </a:p>
          <a:p>
            <a:pPr lvl="0"/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2.Work with the person sitting next to you and create a dialogue using the words on the whiteboard.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marL="514350" indent="-514350">
              <a:buNone/>
            </a:pPr>
            <a:endParaRPr lang="en-US" sz="1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ICQ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Work with your partner and create at least 2 ICQs for each of the instruction samples in your textbook. 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Don’t answer your own CCQs/ICQs</a:t>
            </a:r>
          </a:p>
          <a:p>
            <a:endParaRPr lang="en-CA" smtClean="0"/>
          </a:p>
          <a:p>
            <a:endParaRPr lang="en-CA" dirty="0" smtClean="0"/>
          </a:p>
          <a:p>
            <a:r>
              <a:rPr lang="en-CA" dirty="0" smtClean="0"/>
              <a:t>Break up your instructions with ICQs (do not give long instructions one shot and then try to ICQ all of them!)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Checking Questions</a:t>
            </a:r>
            <a:endParaRPr lang="en-US" dirty="0"/>
          </a:p>
        </p:txBody>
      </p:sp>
      <p:sp>
        <p:nvSpPr>
          <p:cNvPr id="3" name="Wave 2"/>
          <p:cNvSpPr/>
          <p:nvPr/>
        </p:nvSpPr>
        <p:spPr>
          <a:xfrm>
            <a:off x="1295400" y="2895600"/>
            <a:ext cx="7010400" cy="2057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Purpose: to check if students have understood key concepts in vocabulary/ grammar / instructions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09800" y="1676400"/>
            <a:ext cx="4648200" cy="441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362200"/>
            <a:ext cx="3657600" cy="3200400"/>
          </a:xfrm>
          <a:prstGeom prst="ellipse">
            <a:avLst/>
          </a:prstGeom>
          <a:solidFill>
            <a:srgbClr val="00B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2971800"/>
            <a:ext cx="2438400" cy="2133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CCQs and ICQs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200" y="3657600"/>
            <a:ext cx="12192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396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ICQs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CCQs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Eliciting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905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977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27" y="193963"/>
            <a:ext cx="9220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these questions are good to check students understanding?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b="1" u="sng" dirty="0" smtClean="0"/>
          </a:p>
          <a:p>
            <a:endParaRPr lang="en-US" sz="2000" dirty="0" smtClean="0"/>
          </a:p>
          <a:p>
            <a:pPr lvl="2"/>
            <a:endParaRPr lang="en-US" dirty="0" smtClean="0"/>
          </a:p>
        </p:txBody>
      </p:sp>
      <p:sp>
        <p:nvSpPr>
          <p:cNvPr id="8" name="Rounded Rectangular Callout 7"/>
          <p:cNvSpPr/>
          <p:nvPr/>
        </p:nvSpPr>
        <p:spPr>
          <a:xfrm rot="20573064">
            <a:off x="1295400" y="1752600"/>
            <a:ext cx="2209800" cy="1181100"/>
          </a:xfrm>
          <a:prstGeom prst="wedgeRoundRectCallout">
            <a:avLst>
              <a:gd name="adj1" fmla="val -47792"/>
              <a:gd name="adj2" fmla="val 87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understand?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 rot="20287311">
            <a:off x="910935" y="4267197"/>
            <a:ext cx="2209800" cy="1156855"/>
          </a:xfrm>
          <a:prstGeom prst="wedgeRoundRectCallout">
            <a:avLst>
              <a:gd name="adj1" fmla="val -47792"/>
              <a:gd name="adj2" fmla="val 87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알았어</a:t>
            </a:r>
            <a:r>
              <a:rPr lang="en-US" altLang="ko-KR" dirty="0" smtClean="0"/>
              <a:t>?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 rot="912119">
            <a:off x="4304695" y="1640998"/>
            <a:ext cx="2209800" cy="1162050"/>
          </a:xfrm>
          <a:prstGeom prst="wedgeRoundRectCallout">
            <a:avLst>
              <a:gd name="adj1" fmla="val -47792"/>
              <a:gd name="adj2" fmla="val 87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OK?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 rot="1229452">
            <a:off x="3664527" y="3671455"/>
            <a:ext cx="2209800" cy="1174171"/>
          </a:xfrm>
          <a:prstGeom prst="wedgeRoundRectCallout">
            <a:avLst>
              <a:gd name="adj1" fmla="val 5070"/>
              <a:gd name="adj2" fmla="val 929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you do that?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 rot="19876177">
            <a:off x="6172200" y="2793423"/>
            <a:ext cx="2209800" cy="1125682"/>
          </a:xfrm>
          <a:prstGeom prst="wedgeRoundRectCallout">
            <a:avLst>
              <a:gd name="adj1" fmla="val 41236"/>
              <a:gd name="adj2" fmla="val 885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Got it?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 rot="20287311">
            <a:off x="6308165" y="4555863"/>
            <a:ext cx="2209800" cy="1156855"/>
          </a:xfrm>
          <a:prstGeom prst="wedgeRoundRectCallout">
            <a:avLst>
              <a:gd name="adj1" fmla="val -47792"/>
              <a:gd name="adj2" fmla="val 877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이해했지</a:t>
            </a:r>
            <a:r>
              <a:rPr lang="en-US" altLang="ko-K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5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CCQs and ICQs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The checking of concepts usually occurs in vocabulary and grammar teaching. ( iceberg below the surface)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400" dirty="0"/>
          </a:p>
          <a:p>
            <a:r>
              <a:rPr lang="en-US" sz="2400" dirty="0" smtClean="0"/>
              <a:t>The checking of instructions usually comes after a teacher gives instructions and wants to check if students have understood what to do.</a:t>
            </a:r>
          </a:p>
          <a:p>
            <a:endParaRPr lang="en-US" dirty="0" smtClean="0"/>
          </a:p>
          <a:p>
            <a:r>
              <a:rPr lang="en-US" dirty="0" smtClean="0"/>
              <a:t>REMEMBER: ICQs are under the umbrella of CCQs but are specifically focusing on instructions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Concept Checking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Identify the key concept/ meaning of the word in context                                                                       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CAREFUL some words have more than one meaning but you should only teach the one in the context if occurs in your lesson</a:t>
            </a:r>
          </a:p>
          <a:p>
            <a:pPr marL="0" indent="0" algn="ctr">
              <a:buNone/>
            </a:pPr>
            <a:endParaRPr lang="en-US" sz="28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Check an English to </a:t>
            </a:r>
            <a:r>
              <a:rPr lang="en-US" sz="2800" smtClean="0">
                <a:solidFill>
                  <a:srgbClr val="92D050"/>
                </a:solidFill>
              </a:rPr>
              <a:t>English dictionary! </a:t>
            </a:r>
            <a:endParaRPr lang="en-US" sz="2800" dirty="0" smtClean="0">
              <a:solidFill>
                <a:srgbClr val="92D050"/>
              </a:solidFill>
            </a:endParaRP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Create questions that focus on the key concept/meaning.</a:t>
            </a:r>
          </a:p>
          <a:p>
            <a:pPr marL="514350" indent="-514350">
              <a:buAutoNum type="arabicPeriod" startAt="2"/>
            </a:pPr>
            <a:endParaRPr lang="en-US" sz="2800" dirty="0" smtClean="0"/>
          </a:p>
          <a:p>
            <a:pPr marL="514350" indent="-514350">
              <a:buFont typeface="Wingdings 2"/>
              <a:buAutoNum type="arabicPeriod" startAt="2"/>
            </a:pPr>
            <a:r>
              <a:rPr lang="en-US" sz="2800" dirty="0" smtClean="0"/>
              <a:t>REMEMBER: You can use gestures and visual aids to support your concept checking!</a:t>
            </a:r>
          </a:p>
          <a:p>
            <a:pPr marL="514350" indent="-514350">
              <a:buNone/>
            </a:pPr>
            <a:endParaRPr lang="en-CA" dirty="0" smtClean="0">
              <a:solidFill>
                <a:srgbClr val="92D050"/>
              </a:solidFill>
            </a:endParaRPr>
          </a:p>
          <a:p>
            <a:pPr marL="514350" indent="-514350">
              <a:buNone/>
            </a:pPr>
            <a:r>
              <a:rPr lang="en-CA" sz="2800" dirty="0" smtClean="0">
                <a:solidFill>
                  <a:srgbClr val="92D050"/>
                </a:solidFill>
              </a:rPr>
              <a:t>CAREFUL</a:t>
            </a:r>
          </a:p>
          <a:p>
            <a:pPr marL="514350" indent="-514350">
              <a:buNone/>
            </a:pPr>
            <a:endParaRPr lang="en-US" sz="2800" dirty="0" smtClean="0">
              <a:solidFill>
                <a:srgbClr val="92D050"/>
              </a:solidFill>
            </a:endParaRPr>
          </a:p>
          <a:p>
            <a:pPr marL="514350" indent="-514350"/>
            <a:r>
              <a:rPr lang="en-US" sz="2800" dirty="0" smtClean="0">
                <a:solidFill>
                  <a:srgbClr val="92D050"/>
                </a:solidFill>
              </a:rPr>
              <a:t>Make sure the questions are NOT more difficult than the point you are trying to check.  (Remember your teacher talk… KISS!)</a:t>
            </a:r>
          </a:p>
          <a:p>
            <a:pPr marL="514350" indent="-514350">
              <a:buFont typeface="Wingdings 2"/>
              <a:buAutoNum type="arabicPeriod"/>
            </a:pPr>
            <a:endParaRPr lang="en-US" sz="2100" dirty="0" smtClean="0"/>
          </a:p>
        </p:txBody>
      </p:sp>
      <p:pic>
        <p:nvPicPr>
          <p:cNvPr id="1026" name="Picture 2" descr="https://lh3.ggpht.com/UCh1dwKriRYCjVUyukmsmrLCnRRxH9TUQeLDysBMR4uD4MC_H4_vZgOzEH_rDAuFaNk=w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14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553200" y="3124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62800" y="3505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www.dictionary.com</a:t>
            </a:r>
            <a:endParaRPr lang="en-US" sz="1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CCQs for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sharp (adj.)</a:t>
            </a:r>
          </a:p>
          <a:p>
            <a:pPr marL="982980" lvl="2" indent="-342900"/>
            <a:r>
              <a:rPr lang="en-US" dirty="0" smtClean="0"/>
              <a:t>The knife is </a:t>
            </a:r>
            <a:r>
              <a:rPr lang="en-US" b="1" i="1" u="sng" dirty="0" smtClean="0"/>
              <a:t>sharp!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1228090" lvl="3" indent="-514350">
              <a:buAutoNum type="arabicPeriod"/>
            </a:pPr>
            <a:r>
              <a:rPr lang="en-US" dirty="0" smtClean="0"/>
              <a:t>Is a spoon sharp?</a:t>
            </a:r>
          </a:p>
          <a:p>
            <a:pPr marL="1228090" lvl="3" indent="-514350">
              <a:buAutoNum type="arabicPeriod"/>
            </a:pPr>
            <a:r>
              <a:rPr lang="en-US" dirty="0" smtClean="0"/>
              <a:t>Is a pen sharp?</a:t>
            </a:r>
          </a:p>
          <a:p>
            <a:pPr marL="1228090" lvl="3" indent="-514350">
              <a:buAutoNum type="arabicPeriod"/>
            </a:pPr>
            <a:r>
              <a:rPr lang="en-US" dirty="0" smtClean="0"/>
              <a:t>Is a knife sharp?</a:t>
            </a:r>
          </a:p>
          <a:p>
            <a:pPr marL="1228090" lvl="3" indent="-514350">
              <a:buAutoNum type="arabicPeriod"/>
            </a:pPr>
            <a:r>
              <a:rPr lang="en-US" dirty="0" smtClean="0"/>
              <a:t>Tell me some things that are sharp.</a:t>
            </a:r>
            <a:endParaRPr lang="en-CA" dirty="0" smtClean="0"/>
          </a:p>
          <a:p>
            <a:pPr marL="1228090" lvl="3" indent="-514350">
              <a:buNone/>
            </a:pPr>
            <a:endParaRPr lang="en-CA" dirty="0"/>
          </a:p>
          <a:p>
            <a:pPr marL="1228090" lvl="3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BEGINNER RECIPE: </a:t>
            </a:r>
          </a:p>
          <a:p>
            <a:pPr marL="1228090" lvl="3" indent="-514350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1228090" lvl="3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1. NO</a:t>
            </a:r>
          </a:p>
          <a:p>
            <a:pPr marL="1228090" lvl="3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2. NO</a:t>
            </a:r>
          </a:p>
          <a:p>
            <a:pPr marL="1228090" lvl="3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3.YES</a:t>
            </a:r>
          </a:p>
          <a:p>
            <a:pPr marL="1228090" lvl="3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4. WHAT?</a:t>
            </a:r>
          </a:p>
          <a:p>
            <a:pPr marL="1228090" lvl="3" indent="-514350">
              <a:buNone/>
            </a:pPr>
            <a:endParaRPr lang="en-CA" dirty="0" smtClean="0"/>
          </a:p>
        </p:txBody>
      </p:sp>
      <p:pic>
        <p:nvPicPr>
          <p:cNvPr id="1026" name="Picture 2" descr="http://files.abovetopsecret.com/files/img/ba50dc486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266" y="1600200"/>
            <a:ext cx="31750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Time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Look at the following examples.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Put a circle next to good CCQs and an X next to bad CCQs.</a:t>
            </a:r>
          </a:p>
          <a:p>
            <a:pPr>
              <a:buNone/>
            </a:pP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1.	Bakery (N)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Is Baskin Robbins a bakery?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What can you buy in a bakery?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Does a baker work at a bakery?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Tell me some bakeries in Korea!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Do you like bakeries?</a:t>
            </a:r>
          </a:p>
          <a:p>
            <a:pPr marL="514350" indent="-514350">
              <a:buNone/>
            </a:pPr>
            <a:r>
              <a:rPr lang="en-US" dirty="0" smtClean="0"/>
              <a:t> </a:t>
            </a:r>
          </a:p>
          <a:p>
            <a:pPr marL="514350" lvl="0" indent="-514350">
              <a:buNone/>
            </a:pPr>
            <a:r>
              <a:rPr lang="en-US" dirty="0" smtClean="0"/>
              <a:t>2.	Heavy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 Is an elephant heavy?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Are you heavy?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What is heavier… a chicken or a horse?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How do you say “heavy” in Korean?</a:t>
            </a:r>
          </a:p>
          <a:p>
            <a:pPr marL="925830" lvl="1" indent="-514350">
              <a:buFont typeface="+mj-lt"/>
              <a:buAutoNum type="alphaLcPeriod"/>
            </a:pPr>
            <a:r>
              <a:rPr lang="en-US" sz="2800" dirty="0" smtClean="0"/>
              <a:t>What else is heavy?</a:t>
            </a:r>
          </a:p>
          <a:p>
            <a:pPr marL="925830" lvl="1" indent="-51435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CCQ RECIPES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Is a noun + adjective? Ex. Is a knife </a:t>
            </a:r>
            <a:r>
              <a:rPr lang="en-US" dirty="0" smtClean="0">
                <a:solidFill>
                  <a:srgbClr val="00B0F0"/>
                </a:solidFill>
              </a:rPr>
              <a:t>sharp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CA" dirty="0" smtClean="0"/>
              <a:t>Can a noun + verb? Ex. Can a penguin </a:t>
            </a:r>
            <a:r>
              <a:rPr lang="en-CA" dirty="0" smtClean="0">
                <a:solidFill>
                  <a:srgbClr val="00B0F0"/>
                </a:solidFill>
              </a:rPr>
              <a:t>fly</a:t>
            </a:r>
            <a:r>
              <a:rPr lang="en-CA" dirty="0" smtClean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Tell me things that are/can_______?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Give me </a:t>
            </a:r>
            <a:r>
              <a:rPr lang="en-US" smtClean="0"/>
              <a:t>an example!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How do you say ___ in Korean?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No, No, Yes, What?</a:t>
            </a:r>
          </a:p>
          <a:p>
            <a:pPr lvl="1"/>
            <a:endParaRPr lang="en-US" dirty="0" smtClean="0"/>
          </a:p>
          <a:p>
            <a:pPr lvl="1"/>
            <a:endParaRPr lang="en-CA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1597</TotalTime>
  <Words>638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Thatch</vt:lpstr>
      <vt:lpstr>Instruction and Concept Checking Questions</vt:lpstr>
      <vt:lpstr>Concept Checking Questions</vt:lpstr>
      <vt:lpstr>CCQs and ICQs</vt:lpstr>
      <vt:lpstr>Which of these questions are good to check students understanding?</vt:lpstr>
      <vt:lpstr>CCQs and ICQs</vt:lpstr>
      <vt:lpstr>Concept Checking Vocabulary</vt:lpstr>
      <vt:lpstr>Example CCQs for Vocabulary</vt:lpstr>
      <vt:lpstr>Time to practice</vt:lpstr>
      <vt:lpstr>MORE CCQ RECIPES</vt:lpstr>
      <vt:lpstr>More Practice </vt:lpstr>
      <vt:lpstr>CCQ Tips for Vocab. </vt:lpstr>
      <vt:lpstr>Teacher Talk and ICQs</vt:lpstr>
      <vt:lpstr>     Practice 1</vt:lpstr>
      <vt:lpstr>     Practice 2</vt:lpstr>
      <vt:lpstr>ICQ Practice</vt:lpstr>
      <vt:lpstr>TIP</vt:lpstr>
    </vt:vector>
  </TitlesOfParts>
  <Company>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P201</cp:lastModifiedBy>
  <cp:revision>99</cp:revision>
  <dcterms:created xsi:type="dcterms:W3CDTF">2010-10-20T02:38:24Z</dcterms:created>
  <dcterms:modified xsi:type="dcterms:W3CDTF">2014-06-10T04:15:36Z</dcterms:modified>
</cp:coreProperties>
</file>