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256" r:id="rId5"/>
    <p:sldId id="273" r:id="rId6"/>
    <p:sldId id="353" r:id="rId7"/>
    <p:sldId id="305" r:id="rId8"/>
    <p:sldId id="276" r:id="rId9"/>
    <p:sldId id="277" r:id="rId10"/>
    <p:sldId id="281" r:id="rId11"/>
    <p:sldId id="280" r:id="rId12"/>
    <p:sldId id="282" r:id="rId13"/>
    <p:sldId id="304" r:id="rId14"/>
    <p:sldId id="357" r:id="rId15"/>
    <p:sldId id="279" r:id="rId16"/>
    <p:sldId id="278" r:id="rId17"/>
    <p:sldId id="283" r:id="rId18"/>
    <p:sldId id="298" r:id="rId19"/>
    <p:sldId id="309" r:id="rId20"/>
    <p:sldId id="306" r:id="rId21"/>
    <p:sldId id="275" r:id="rId22"/>
    <p:sldId id="285" r:id="rId23"/>
    <p:sldId id="307" r:id="rId24"/>
    <p:sldId id="287" r:id="rId25"/>
    <p:sldId id="284" r:id="rId26"/>
    <p:sldId id="358" r:id="rId27"/>
    <p:sldId id="289" r:id="rId28"/>
    <p:sldId id="288" r:id="rId29"/>
    <p:sldId id="290" r:id="rId30"/>
    <p:sldId id="286" r:id="rId31"/>
    <p:sldId id="291" r:id="rId32"/>
    <p:sldId id="364" r:id="rId33"/>
    <p:sldId id="274" r:id="rId34"/>
    <p:sldId id="355" r:id="rId35"/>
    <p:sldId id="354" r:id="rId36"/>
    <p:sldId id="356" r:id="rId37"/>
    <p:sldId id="257" r:id="rId38"/>
    <p:sldId id="270" r:id="rId39"/>
    <p:sldId id="271" r:id="rId40"/>
    <p:sldId id="272" r:id="rId41"/>
    <p:sldId id="350" r:id="rId42"/>
    <p:sldId id="351" r:id="rId43"/>
    <p:sldId id="352" r:id="rId44"/>
    <p:sldId id="359" r:id="rId45"/>
    <p:sldId id="308" r:id="rId46"/>
    <p:sldId id="360" r:id="rId47"/>
    <p:sldId id="361" r:id="rId48"/>
    <p:sldId id="29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82374" autoAdjust="0"/>
  </p:normalViewPr>
  <p:slideViewPr>
    <p:cSldViewPr snapToGrid="0" showGuides="1">
      <p:cViewPr varScale="1">
        <p:scale>
          <a:sx n="62" d="100"/>
          <a:sy n="62" d="100"/>
        </p:scale>
        <p:origin x="100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10/17/2023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10/17/2023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bi.nlm.nih.gov/pmc/articles/PMC3723803/#pone.0069172-Penfield1"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ncbi.nlm.nih.gov/pmc/articles/PMC3723803/#pone.0069172-Singleton1" TargetMode="External"/><Relationship Id="rId4" Type="http://schemas.openxmlformats.org/officeDocument/2006/relationships/hyperlink" Target="https://www.ncbi.nlm.nih.gov/pmc/articles/PMC3723803/#pone.0069172-Lenneberg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Willing to communicate, not afraid to make mistakes, confidence</a:t>
            </a:r>
          </a:p>
          <a:p>
            <a:r>
              <a:rPr lang="en-CA" dirty="0"/>
              <a:t>Motivation – self motivation, willingness to learn</a:t>
            </a:r>
          </a:p>
          <a:p>
            <a:r>
              <a:rPr lang="en-CA" dirty="0"/>
              <a:t>Diligent </a:t>
            </a:r>
          </a:p>
          <a:p>
            <a:r>
              <a:rPr lang="en-CA" dirty="0"/>
              <a:t>Autonomous – self directed</a:t>
            </a:r>
          </a:p>
          <a:p>
            <a:r>
              <a:rPr lang="en-CA" dirty="0"/>
              <a:t>Curiosity</a:t>
            </a:r>
          </a:p>
          <a:p>
            <a:r>
              <a:rPr lang="en-CA" dirty="0"/>
              <a:t>Aptitude – natural abilities</a:t>
            </a:r>
          </a:p>
          <a:p>
            <a:r>
              <a:rPr lang="en-CA" dirty="0"/>
              <a:t>Language learners know their own proficiency</a:t>
            </a:r>
          </a:p>
          <a:p>
            <a:r>
              <a:rPr lang="en-CA" dirty="0"/>
              <a:t>Young learners whose age is 7-9, who go abroad to learn English </a:t>
            </a:r>
            <a:r>
              <a:rPr lang="en-CA" altLang="ko-KR" dirty="0"/>
              <a:t>as</a:t>
            </a:r>
            <a:r>
              <a:rPr lang="ko-KR" altLang="en-US" dirty="0"/>
              <a:t> </a:t>
            </a:r>
            <a:r>
              <a:rPr lang="en-CA" altLang="ko-KR" dirty="0"/>
              <a:t>a second language context</a:t>
            </a:r>
          </a:p>
          <a:p>
            <a:r>
              <a:rPr lang="en-CA"/>
              <a:t>Knows their intelligences or learning style</a:t>
            </a:r>
          </a:p>
          <a:p>
            <a:endParaRPr lang="en-CA"/>
          </a:p>
        </p:txBody>
      </p:sp>
      <p:sp>
        <p:nvSpPr>
          <p:cNvPr id="4" name="Slide Number Placeholder 3"/>
          <p:cNvSpPr>
            <a:spLocks noGrp="1"/>
          </p:cNvSpPr>
          <p:nvPr>
            <p:ph type="sldNum" sz="quarter" idx="5"/>
          </p:nvPr>
        </p:nvSpPr>
        <p:spPr/>
        <p:txBody>
          <a:bodyPr/>
          <a:lstStyle/>
          <a:p>
            <a:fld id="{0A3C37BE-C303-496D-B5CD-85F2937540FC}" type="slidenum">
              <a:rPr lang="en-CA" smtClean="0"/>
              <a:t>4</a:t>
            </a:fld>
            <a:endParaRPr lang="en-CA"/>
          </a:p>
        </p:txBody>
      </p:sp>
    </p:spTree>
    <p:extLst>
      <p:ext uri="{BB962C8B-B14F-4D97-AF65-F5344CB8AC3E}">
        <p14:creationId xmlns:p14="http://schemas.microsoft.com/office/powerpoint/2010/main" val="18087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err="1">
                <a:solidFill>
                  <a:schemeClr val="tx1"/>
                </a:solidFill>
                <a:effectLst/>
                <a:latin typeface="+mn-lt"/>
                <a:ea typeface="+mn-ea"/>
                <a:cs typeface="+mn-cs"/>
              </a:rPr>
              <a:t>Lethaby</a:t>
            </a:r>
            <a:r>
              <a:rPr lang="en-CA" sz="1200" b="0" i="0" kern="1200" dirty="0">
                <a:solidFill>
                  <a:schemeClr val="tx1"/>
                </a:solidFill>
                <a:effectLst/>
                <a:latin typeface="+mn-lt"/>
                <a:ea typeface="+mn-ea"/>
                <a:cs typeface="+mn-cs"/>
              </a:rPr>
              <a:t>, C. and Harries, P. (2016). ‘Learning styles and teacher training: are we perpetuating neuromyths’? ELT Journal. 70/1. 16-27.</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https://www.youtube.com/watch?v=4bfMXKGhcSQ</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Derived from biology, the </a:t>
            </a:r>
            <a:r>
              <a:rPr lang="en-CA" sz="1200" b="0" i="0" kern="1200" cap="small" dirty="0">
                <a:solidFill>
                  <a:schemeClr val="tx1"/>
                </a:solidFill>
                <a:effectLst/>
                <a:latin typeface="+mn-lt"/>
                <a:ea typeface="+mn-ea"/>
                <a:cs typeface="+mn-cs"/>
              </a:rPr>
              <a:t>cp</a:t>
            </a:r>
            <a:r>
              <a:rPr lang="en-CA" sz="1200" b="0" i="0" kern="1200" dirty="0">
                <a:solidFill>
                  <a:schemeClr val="tx1"/>
                </a:solidFill>
                <a:effectLst/>
                <a:latin typeface="+mn-lt"/>
                <a:ea typeface="+mn-ea"/>
                <a:cs typeface="+mn-cs"/>
              </a:rPr>
              <a:t> concept was famously introduced into the field of language acquisition by Penfield and Roberts in 1959 </a:t>
            </a:r>
            <a:r>
              <a:rPr lang="en-CA" sz="1200" b="0" i="0" kern="1200" dirty="0">
                <a:solidFill>
                  <a:schemeClr val="tx1"/>
                </a:solidFill>
                <a:effectLst/>
                <a:latin typeface="+mn-lt"/>
                <a:ea typeface="+mn-ea"/>
                <a:cs typeface="+mn-cs"/>
                <a:hlinkClick r:id="rId3"/>
              </a:rPr>
              <a:t>[1]</a:t>
            </a:r>
            <a:r>
              <a:rPr lang="en-CA" sz="1200" b="0" i="0" kern="1200" dirty="0">
                <a:solidFill>
                  <a:schemeClr val="tx1"/>
                </a:solidFill>
                <a:effectLst/>
                <a:latin typeface="+mn-lt"/>
                <a:ea typeface="+mn-ea"/>
                <a:cs typeface="+mn-cs"/>
              </a:rPr>
              <a:t> and was refined by Lenneberg eight years later </a:t>
            </a:r>
            <a:r>
              <a:rPr lang="en-CA" sz="1200" b="0" i="0" kern="1200" dirty="0">
                <a:solidFill>
                  <a:schemeClr val="tx1"/>
                </a:solidFill>
                <a:effectLst/>
                <a:latin typeface="+mn-lt"/>
                <a:ea typeface="+mn-ea"/>
                <a:cs typeface="+mn-cs"/>
                <a:hlinkClick r:id="rId4"/>
              </a:rPr>
              <a:t>[2]</a:t>
            </a:r>
            <a:r>
              <a:rPr lang="en-CA" sz="1200" b="0" i="0" kern="1200" dirty="0">
                <a:solidFill>
                  <a:schemeClr val="tx1"/>
                </a:solidFill>
                <a:effectLst/>
                <a:latin typeface="+mn-lt"/>
                <a:ea typeface="+mn-ea"/>
                <a:cs typeface="+mn-cs"/>
              </a:rPr>
              <a:t>. Lenneberg argued that language acquisition needed to take place between age two and puberty – a period which he believed to coincide with the lateralisation process of the brain. (More recent neurological research suggests that different time frames exist for the lateralisation process of different language functions. Most, however, close before puberty </a:t>
            </a:r>
            <a:r>
              <a:rPr lang="en-CA" sz="1200" b="0" i="0" kern="1200" dirty="0">
                <a:solidFill>
                  <a:schemeClr val="tx1"/>
                </a:solidFill>
                <a:effectLst/>
                <a:latin typeface="+mn-lt"/>
                <a:ea typeface="+mn-ea"/>
                <a:cs typeface="+mn-cs"/>
                <a:hlinkClick r:id="rId5"/>
              </a:rPr>
              <a:t>[3]</a:t>
            </a:r>
            <a:r>
              <a:rPr lang="en-CA" sz="1200" b="0" i="0" kern="1200" dirty="0">
                <a:solidFill>
                  <a:schemeClr val="tx1"/>
                </a:solidFill>
                <a:effectLst/>
                <a:latin typeface="+mn-lt"/>
                <a:ea typeface="+mn-ea"/>
                <a:cs typeface="+mn-cs"/>
              </a:rPr>
              <a:t>.) However, Lenneberg mostly drew on findings pertaining to first language development in deaf children, feral children or children with serious cognitive impairments in order to back up his claims. For him, the critical period concept was concerned </a:t>
            </a:r>
            <a:r>
              <a:rPr lang="en-CA" sz="1200" b="0" i="0" kern="1200" dirty="0">
                <a:solidFill>
                  <a:schemeClr val="tx1"/>
                </a:solidFill>
                <a:effectLst/>
                <a:highlight>
                  <a:srgbClr val="FFFF00"/>
                </a:highlight>
                <a:latin typeface="+mn-lt"/>
                <a:ea typeface="+mn-ea"/>
                <a:cs typeface="+mn-cs"/>
              </a:rPr>
              <a:t>with the implicit “automatic acquisition” [2, p. 176] in immersion contexts and does not preclude the possibility of learning a foreign language after puberty, albeit with much conscious effort and typically less success.</a:t>
            </a:r>
          </a:p>
          <a:p>
            <a:endParaRPr lang="en-CA" sz="1200" b="0" i="0" kern="1200" dirty="0">
              <a:solidFill>
                <a:schemeClr val="tx1"/>
              </a:solidFill>
              <a:effectLst/>
              <a:highlight>
                <a:srgbClr val="FFFF00"/>
              </a:highlight>
              <a:latin typeface="+mn-lt"/>
              <a:ea typeface="+mn-ea"/>
              <a:cs typeface="+mn-cs"/>
            </a:endParaRPr>
          </a:p>
          <a:p>
            <a:r>
              <a:rPr lang="en-CA" dirty="0"/>
              <a:t>https://www.ncbi.nlm.nih.gov/pmc/articles/PMC3723803/#:~:text=In%20second%20language%20acquisition%20research,language%20input%20is%20non%2Dlinear.</a:t>
            </a:r>
            <a:endParaRPr lang="en-CA" dirty="0">
              <a:highlight>
                <a:srgbClr val="FFFF00"/>
              </a:highlight>
            </a:endParaRPr>
          </a:p>
        </p:txBody>
      </p:sp>
      <p:sp>
        <p:nvSpPr>
          <p:cNvPr id="4" name="Slide Number Placeholder 3"/>
          <p:cNvSpPr>
            <a:spLocks noGrp="1"/>
          </p:cNvSpPr>
          <p:nvPr>
            <p:ph type="sldNum" sz="quarter" idx="5"/>
          </p:nvPr>
        </p:nvSpPr>
        <p:spPr/>
        <p:txBody>
          <a:bodyPr/>
          <a:lstStyle/>
          <a:p>
            <a:fld id="{0A3C37BE-C303-496D-B5CD-85F2937540FC}" type="slidenum">
              <a:rPr lang="en-CA" smtClean="0"/>
              <a:t>12</a:t>
            </a:fld>
            <a:endParaRPr lang="en-CA"/>
          </a:p>
        </p:txBody>
      </p:sp>
    </p:spTree>
    <p:extLst>
      <p:ext uri="{BB962C8B-B14F-4D97-AF65-F5344CB8AC3E}">
        <p14:creationId xmlns:p14="http://schemas.microsoft.com/office/powerpoint/2010/main" val="3023135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The </a:t>
            </a:r>
            <a:r>
              <a:rPr lang="en-CA" sz="1200" b="1" i="0" kern="1200" dirty="0">
                <a:solidFill>
                  <a:schemeClr val="tx1"/>
                </a:solidFill>
                <a:effectLst/>
                <a:latin typeface="+mn-lt"/>
                <a:ea typeface="+mn-ea"/>
                <a:cs typeface="+mn-cs"/>
              </a:rPr>
              <a:t>Affective Filter</a:t>
            </a:r>
            <a:r>
              <a:rPr lang="en-CA" sz="1200" b="0" i="0" kern="1200" dirty="0">
                <a:solidFill>
                  <a:schemeClr val="tx1"/>
                </a:solidFill>
                <a:effectLst/>
                <a:latin typeface="+mn-lt"/>
                <a:ea typeface="+mn-ea"/>
                <a:cs typeface="+mn-cs"/>
              </a:rPr>
              <a:t> hypothesis embodies Krashen's view that a number of 'affective variables' play a facilitative, but non-causal, role in second language acquisition. These variables include: motivation, self-confidence, anxiety and personality traits. Krashen claims that learners with high motivation, self-confidence, a good self-image, a low level of anxiety and extroversion are better equipped for success in second language acquisition. Low motivation, low self-esteem, anxiety, introversion and inhibition can raise the affective filter and form a 'mental block' that prevents comprehensible input from being used for acquisition. In other words, when the filter is 'up' it impedes language acquisition. On the other hand, positive affect is necessary, but not sufficient on its own, for acquisition to take place.</a:t>
            </a:r>
            <a:endParaRPr lang="en-CA" dirty="0"/>
          </a:p>
        </p:txBody>
      </p:sp>
      <p:sp>
        <p:nvSpPr>
          <p:cNvPr id="4" name="Slide Number Placeholder 3"/>
          <p:cNvSpPr>
            <a:spLocks noGrp="1"/>
          </p:cNvSpPr>
          <p:nvPr>
            <p:ph type="sldNum" sz="quarter" idx="5"/>
          </p:nvPr>
        </p:nvSpPr>
        <p:spPr/>
        <p:txBody>
          <a:bodyPr/>
          <a:lstStyle/>
          <a:p>
            <a:fld id="{0A3C37BE-C303-496D-B5CD-85F2937540FC}" type="slidenum">
              <a:rPr lang="en-CA" smtClean="0"/>
              <a:t>21</a:t>
            </a:fld>
            <a:endParaRPr lang="en-CA"/>
          </a:p>
        </p:txBody>
      </p:sp>
    </p:spTree>
    <p:extLst>
      <p:ext uri="{BB962C8B-B14F-4D97-AF65-F5344CB8AC3E}">
        <p14:creationId xmlns:p14="http://schemas.microsoft.com/office/powerpoint/2010/main" val="176312444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10/17/2023</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10/17/2023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10/17/2023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10/17/2023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10/17/2023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10/17/2023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10/17/2023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10/17/2023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10/17/2023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10/17/2023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10/17/2023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10/17/2023</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a:t>Getting Started</a:t>
            </a:r>
          </a:p>
        </p:txBody>
      </p:sp>
      <p:sp>
        <p:nvSpPr>
          <p:cNvPr id="7" name="Subtitle 6"/>
          <p:cNvSpPr>
            <a:spLocks noGrp="1"/>
          </p:cNvSpPr>
          <p:nvPr>
            <p:ph type="subTitle" idx="1"/>
          </p:nvPr>
        </p:nvSpPr>
        <p:spPr>
          <a:xfrm>
            <a:off x="266700" y="4511784"/>
            <a:ext cx="6572250" cy="955565"/>
          </a:xfrm>
        </p:spPr>
        <p:txBody>
          <a:bodyPr/>
          <a:lstStyle/>
          <a:p>
            <a:r>
              <a:rPr lang="en-US" dirty="0"/>
              <a:t>Basic principles: Students, teacher, classroom environment</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C4864-A146-4333-89F6-4AB25DC61D62}"/>
              </a:ext>
            </a:extLst>
          </p:cNvPr>
          <p:cNvSpPr>
            <a:spLocks noGrp="1"/>
          </p:cNvSpPr>
          <p:nvPr>
            <p:ph type="title"/>
          </p:nvPr>
        </p:nvSpPr>
        <p:spPr/>
        <p:txBody>
          <a:bodyPr/>
          <a:lstStyle/>
          <a:p>
            <a:r>
              <a:rPr lang="en-CA" dirty="0"/>
              <a:t>Thinking time…</a:t>
            </a:r>
          </a:p>
        </p:txBody>
      </p:sp>
      <p:sp>
        <p:nvSpPr>
          <p:cNvPr id="3" name="Content Placeholder 2">
            <a:extLst>
              <a:ext uri="{FF2B5EF4-FFF2-40B4-BE49-F238E27FC236}">
                <a16:creationId xmlns:a16="http://schemas.microsoft.com/office/drawing/2014/main" id="{24C3D62B-AEF3-4784-8240-367CEFAA7E50}"/>
              </a:ext>
            </a:extLst>
          </p:cNvPr>
          <p:cNvSpPr>
            <a:spLocks noGrp="1"/>
          </p:cNvSpPr>
          <p:nvPr>
            <p:ph idx="1"/>
          </p:nvPr>
        </p:nvSpPr>
        <p:spPr/>
        <p:txBody>
          <a:bodyPr/>
          <a:lstStyle/>
          <a:p>
            <a:r>
              <a:rPr lang="en-CA" dirty="0"/>
              <a:t>What kind of individual differences can you think of that may affect students’ learning and development?</a:t>
            </a:r>
          </a:p>
        </p:txBody>
      </p:sp>
    </p:spTree>
    <p:extLst>
      <p:ext uri="{BB962C8B-B14F-4D97-AF65-F5344CB8AC3E}">
        <p14:creationId xmlns:p14="http://schemas.microsoft.com/office/powerpoint/2010/main" val="368149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7A61-7CF8-E9FF-69C8-ACF2F9DEFA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AA953C-F7BC-8493-B9E8-C0B977A2A8E6}"/>
              </a:ext>
            </a:extLst>
          </p:cNvPr>
          <p:cNvSpPr>
            <a:spLocks noGrp="1"/>
          </p:cNvSpPr>
          <p:nvPr>
            <p:ph idx="1"/>
          </p:nvPr>
        </p:nvSpPr>
        <p:spPr/>
        <p:txBody>
          <a:bodyPr/>
          <a:lstStyle/>
          <a:p>
            <a:endParaRPr lang="en-US"/>
          </a:p>
        </p:txBody>
      </p:sp>
      <p:pic>
        <p:nvPicPr>
          <p:cNvPr id="2050" name="Picture 2" descr="Individual Differences and Second Language Learning | Multiʻōlelo">
            <a:extLst>
              <a:ext uri="{FF2B5EF4-FFF2-40B4-BE49-F238E27FC236}">
                <a16:creationId xmlns:a16="http://schemas.microsoft.com/office/drawing/2014/main" id="{8AFDB824-5FB6-5766-CB72-C421E4080B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756"/>
          <a:stretch/>
        </p:blipFill>
        <p:spPr bwMode="auto">
          <a:xfrm>
            <a:off x="1195437" y="401699"/>
            <a:ext cx="9890145" cy="605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9AC6C-EA90-44A3-BADC-00FAB40A6D1A}"/>
              </a:ext>
            </a:extLst>
          </p:cNvPr>
          <p:cNvSpPr>
            <a:spLocks noGrp="1"/>
          </p:cNvSpPr>
          <p:nvPr>
            <p:ph type="title"/>
          </p:nvPr>
        </p:nvSpPr>
        <p:spPr/>
        <p:txBody>
          <a:bodyPr/>
          <a:lstStyle/>
          <a:p>
            <a:r>
              <a:rPr lang="en-CA" dirty="0"/>
              <a:t>Individual differences in second language learning</a:t>
            </a:r>
          </a:p>
        </p:txBody>
      </p:sp>
      <p:sp>
        <p:nvSpPr>
          <p:cNvPr id="3" name="Content Placeholder 2">
            <a:extLst>
              <a:ext uri="{FF2B5EF4-FFF2-40B4-BE49-F238E27FC236}">
                <a16:creationId xmlns:a16="http://schemas.microsoft.com/office/drawing/2014/main" id="{3B5F59C4-565E-4DB6-BA86-0898AEE9768F}"/>
              </a:ext>
            </a:extLst>
          </p:cNvPr>
          <p:cNvSpPr>
            <a:spLocks noGrp="1"/>
          </p:cNvSpPr>
          <p:nvPr>
            <p:ph idx="1"/>
          </p:nvPr>
        </p:nvSpPr>
        <p:spPr/>
        <p:txBody>
          <a:bodyPr/>
          <a:lstStyle/>
          <a:p>
            <a:r>
              <a:rPr lang="en-CA" dirty="0"/>
              <a:t>Intelligence</a:t>
            </a:r>
          </a:p>
          <a:p>
            <a:r>
              <a:rPr lang="en-CA" dirty="0"/>
              <a:t>Aptitude ( ability to learn/ perform different skills)</a:t>
            </a:r>
          </a:p>
          <a:p>
            <a:r>
              <a:rPr lang="en-CA" dirty="0"/>
              <a:t>Individual learning techniques and preferences (*caution: learning styles)</a:t>
            </a:r>
          </a:p>
          <a:p>
            <a:r>
              <a:rPr lang="en-CA" dirty="0"/>
              <a:t>Personality (emotion, empathy, confidence, introvert/extrovert etc.)</a:t>
            </a:r>
          </a:p>
          <a:p>
            <a:r>
              <a:rPr lang="en-CA" dirty="0"/>
              <a:t>Motivation</a:t>
            </a:r>
          </a:p>
          <a:p>
            <a:r>
              <a:rPr lang="en-CA" dirty="0"/>
              <a:t>Attitude</a:t>
            </a:r>
          </a:p>
          <a:p>
            <a:r>
              <a:rPr lang="en-CA" dirty="0"/>
              <a:t>Age (Critical period? Periods?)</a:t>
            </a:r>
          </a:p>
          <a:p>
            <a:r>
              <a:rPr lang="en-CA" dirty="0"/>
              <a:t>Social factors</a:t>
            </a:r>
          </a:p>
          <a:p>
            <a:endParaRPr lang="en-CA" dirty="0"/>
          </a:p>
        </p:txBody>
      </p:sp>
    </p:spTree>
    <p:extLst>
      <p:ext uri="{BB962C8B-B14F-4D97-AF65-F5344CB8AC3E}">
        <p14:creationId xmlns:p14="http://schemas.microsoft.com/office/powerpoint/2010/main" val="162445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518A-BA46-40AA-8E28-69A6F65058A1}"/>
              </a:ext>
            </a:extLst>
          </p:cNvPr>
          <p:cNvSpPr>
            <a:spLocks noGrp="1"/>
          </p:cNvSpPr>
          <p:nvPr>
            <p:ph type="title"/>
          </p:nvPr>
        </p:nvSpPr>
        <p:spPr/>
        <p:txBody>
          <a:bodyPr/>
          <a:lstStyle/>
          <a:p>
            <a:r>
              <a:rPr lang="en-CA" dirty="0"/>
              <a:t>Individual differences</a:t>
            </a:r>
          </a:p>
        </p:txBody>
      </p:sp>
      <p:sp>
        <p:nvSpPr>
          <p:cNvPr id="3" name="Content Placeholder 2">
            <a:extLst>
              <a:ext uri="{FF2B5EF4-FFF2-40B4-BE49-F238E27FC236}">
                <a16:creationId xmlns:a16="http://schemas.microsoft.com/office/drawing/2014/main" id="{8B61D873-9546-483B-A8B9-4FB5778BBED1}"/>
              </a:ext>
            </a:extLst>
          </p:cNvPr>
          <p:cNvSpPr>
            <a:spLocks noGrp="1"/>
          </p:cNvSpPr>
          <p:nvPr>
            <p:ph idx="1"/>
          </p:nvPr>
        </p:nvSpPr>
        <p:spPr/>
        <p:txBody>
          <a:bodyPr/>
          <a:lstStyle/>
          <a:p>
            <a:endParaRPr lang="en-CA" dirty="0"/>
          </a:p>
          <a:p>
            <a:r>
              <a:rPr lang="en-CA" dirty="0"/>
              <a:t> It is important for a teacher to be aware of and sensitive to learners’ individual differences. </a:t>
            </a:r>
          </a:p>
          <a:p>
            <a:endParaRPr lang="en-CA" dirty="0"/>
          </a:p>
          <a:p>
            <a:r>
              <a:rPr lang="en-CA" dirty="0"/>
              <a:t>Learning is most effective when a teacher takes into account learners’ differences.</a:t>
            </a:r>
          </a:p>
          <a:p>
            <a:endParaRPr lang="en-CA" dirty="0"/>
          </a:p>
          <a:p>
            <a:r>
              <a:rPr lang="en-CA" dirty="0"/>
              <a:t> A teacher’s challenge is to acknowledge and celebrate the differences among learners and work to maximize the growth in each learner.</a:t>
            </a:r>
          </a:p>
        </p:txBody>
      </p:sp>
    </p:spTree>
    <p:extLst>
      <p:ext uri="{BB962C8B-B14F-4D97-AF65-F5344CB8AC3E}">
        <p14:creationId xmlns:p14="http://schemas.microsoft.com/office/powerpoint/2010/main" val="52377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4FDC5-6CB5-4012-B891-CD3C442F48A2}"/>
              </a:ext>
            </a:extLst>
          </p:cNvPr>
          <p:cNvSpPr>
            <a:spLocks noGrp="1"/>
          </p:cNvSpPr>
          <p:nvPr>
            <p:ph type="title"/>
          </p:nvPr>
        </p:nvSpPr>
        <p:spPr/>
        <p:txBody>
          <a:bodyPr/>
          <a:lstStyle/>
          <a:p>
            <a:r>
              <a:rPr lang="en-CA" dirty="0"/>
              <a:t>What it means for you</a:t>
            </a:r>
          </a:p>
        </p:txBody>
      </p:sp>
      <p:sp>
        <p:nvSpPr>
          <p:cNvPr id="3" name="Content Placeholder 2">
            <a:extLst>
              <a:ext uri="{FF2B5EF4-FFF2-40B4-BE49-F238E27FC236}">
                <a16:creationId xmlns:a16="http://schemas.microsoft.com/office/drawing/2014/main" id="{0EF9C47D-D121-4B78-9DB1-B76CE6E1BB94}"/>
              </a:ext>
            </a:extLst>
          </p:cNvPr>
          <p:cNvSpPr>
            <a:spLocks noGrp="1"/>
          </p:cNvSpPr>
          <p:nvPr>
            <p:ph idx="1"/>
          </p:nvPr>
        </p:nvSpPr>
        <p:spPr>
          <a:xfrm>
            <a:off x="1104900" y="1600200"/>
            <a:ext cx="7284956" cy="4572000"/>
          </a:xfrm>
        </p:spPr>
        <p:txBody>
          <a:bodyPr>
            <a:normAutofit fontScale="92500" lnSpcReduction="10000"/>
          </a:bodyPr>
          <a:lstStyle/>
          <a:p>
            <a:endParaRPr lang="en-CA" dirty="0"/>
          </a:p>
          <a:p>
            <a:r>
              <a:rPr lang="en-CA" dirty="0"/>
              <a:t>As a teacher, get to know your students.  </a:t>
            </a:r>
          </a:p>
          <a:p>
            <a:endParaRPr lang="en-CA" dirty="0"/>
          </a:p>
          <a:p>
            <a:r>
              <a:rPr lang="en-CA" dirty="0"/>
              <a:t>Understand their individual differences as much as possible. </a:t>
            </a:r>
          </a:p>
          <a:p>
            <a:endParaRPr lang="en-CA" dirty="0"/>
          </a:p>
          <a:p>
            <a:r>
              <a:rPr lang="en-CA" dirty="0"/>
              <a:t>Whenever possible take these into consideration in your teaching and interaction practices. </a:t>
            </a:r>
          </a:p>
          <a:p>
            <a:endParaRPr lang="en-CA" dirty="0"/>
          </a:p>
          <a:p>
            <a:r>
              <a:rPr lang="en-CA" dirty="0"/>
              <a:t>Remember the teaching and learning relationship is non-linear. Just because you teach it does not mean students will learn it and students may learn things from your lessons that you did not expect. </a:t>
            </a:r>
          </a:p>
        </p:txBody>
      </p:sp>
      <p:pic>
        <p:nvPicPr>
          <p:cNvPr id="3074" name="Picture 2" descr="messy arrow Icon - Free PNG &amp; SVG 3905711 - Noun Project">
            <a:extLst>
              <a:ext uri="{FF2B5EF4-FFF2-40B4-BE49-F238E27FC236}">
                <a16:creationId xmlns:a16="http://schemas.microsoft.com/office/drawing/2014/main" id="{C48DD250-E23A-AAA4-E01D-09F1AA4D2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268" y="4371287"/>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n illustration of students learning online with masks">
            <a:extLst>
              <a:ext uri="{FF2B5EF4-FFF2-40B4-BE49-F238E27FC236}">
                <a16:creationId xmlns:a16="http://schemas.microsoft.com/office/drawing/2014/main" id="{CEE1657D-1112-B0D1-D631-055AA49D2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648" y="1847655"/>
            <a:ext cx="3002241" cy="217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33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E15A-6BE8-4807-8889-2FB5A4E6F2B1}"/>
              </a:ext>
            </a:extLst>
          </p:cNvPr>
          <p:cNvSpPr>
            <a:spLocks noGrp="1"/>
          </p:cNvSpPr>
          <p:nvPr>
            <p:ph type="title"/>
          </p:nvPr>
        </p:nvSpPr>
        <p:spPr>
          <a:xfrm>
            <a:off x="1009650" y="372492"/>
            <a:ext cx="6466650" cy="667319"/>
          </a:xfrm>
        </p:spPr>
        <p:txBody>
          <a:bodyPr/>
          <a:lstStyle/>
          <a:p>
            <a:r>
              <a:rPr lang="en-CA" dirty="0"/>
              <a:t>Overall, remember this…</a:t>
            </a:r>
          </a:p>
        </p:txBody>
      </p:sp>
      <p:sp>
        <p:nvSpPr>
          <p:cNvPr id="3" name="Content Placeholder 2">
            <a:extLst>
              <a:ext uri="{FF2B5EF4-FFF2-40B4-BE49-F238E27FC236}">
                <a16:creationId xmlns:a16="http://schemas.microsoft.com/office/drawing/2014/main" id="{9B7B8975-9A38-444A-A1BC-9D9217518D64}"/>
              </a:ext>
            </a:extLst>
          </p:cNvPr>
          <p:cNvSpPr>
            <a:spLocks noGrp="1"/>
          </p:cNvSpPr>
          <p:nvPr>
            <p:ph idx="1"/>
          </p:nvPr>
        </p:nvSpPr>
        <p:spPr/>
        <p:txBody>
          <a:bodyPr/>
          <a:lstStyle/>
          <a:p>
            <a:endParaRPr lang="en-CA"/>
          </a:p>
        </p:txBody>
      </p:sp>
      <p:pic>
        <p:nvPicPr>
          <p:cNvPr id="10242" name="Picture 2" descr="Related image">
            <a:extLst>
              <a:ext uri="{FF2B5EF4-FFF2-40B4-BE49-F238E27FC236}">
                <a16:creationId xmlns:a16="http://schemas.microsoft.com/office/drawing/2014/main" id="{24B5C094-B839-4298-81D2-36103FE04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290" y="1644977"/>
            <a:ext cx="5924550" cy="444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6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3B8F-A5DD-428A-8226-369A0DD7EE0A}"/>
              </a:ext>
            </a:extLst>
          </p:cNvPr>
          <p:cNvSpPr>
            <a:spLocks noGrp="1"/>
          </p:cNvSpPr>
          <p:nvPr>
            <p:ph type="title"/>
          </p:nvPr>
        </p:nvSpPr>
        <p:spPr/>
        <p:txBody>
          <a:bodyPr/>
          <a:lstStyle/>
          <a:p>
            <a:r>
              <a:rPr lang="en-US" dirty="0"/>
              <a:t>Also remember teachers also have individual differences </a:t>
            </a:r>
            <a:endParaRPr lang="en-CA" dirty="0"/>
          </a:p>
        </p:txBody>
      </p:sp>
      <p:sp>
        <p:nvSpPr>
          <p:cNvPr id="3" name="Content Placeholder 2">
            <a:extLst>
              <a:ext uri="{FF2B5EF4-FFF2-40B4-BE49-F238E27FC236}">
                <a16:creationId xmlns:a16="http://schemas.microsoft.com/office/drawing/2014/main" id="{63CA1D76-13E4-4D44-9BA0-734592F36958}"/>
              </a:ext>
            </a:extLst>
          </p:cNvPr>
          <p:cNvSpPr>
            <a:spLocks noGrp="1"/>
          </p:cNvSpPr>
          <p:nvPr>
            <p:ph idx="1"/>
          </p:nvPr>
        </p:nvSpPr>
        <p:spPr/>
        <p:txBody>
          <a:bodyPr/>
          <a:lstStyle/>
          <a:p>
            <a:endParaRPr lang="en-US" dirty="0"/>
          </a:p>
          <a:p>
            <a:endParaRPr lang="en-CA" dirty="0"/>
          </a:p>
          <a:p>
            <a:r>
              <a:rPr lang="en-CA" dirty="0"/>
              <a:t>There is no recipe that works for every teacher</a:t>
            </a:r>
          </a:p>
          <a:p>
            <a:r>
              <a:rPr lang="en-CA" dirty="0"/>
              <a:t>Different teachers have different strengths and weaknesses</a:t>
            </a:r>
          </a:p>
          <a:p>
            <a:r>
              <a:rPr lang="en-CA" dirty="0"/>
              <a:t>Being a great teacher requires great understanding of yourself</a:t>
            </a:r>
          </a:p>
          <a:p>
            <a:r>
              <a:rPr lang="en-CA" dirty="0"/>
              <a:t>Develop what works best for you rather than copying what other people do</a:t>
            </a:r>
          </a:p>
        </p:txBody>
      </p:sp>
    </p:spTree>
    <p:extLst>
      <p:ext uri="{BB962C8B-B14F-4D97-AF65-F5344CB8AC3E}">
        <p14:creationId xmlns:p14="http://schemas.microsoft.com/office/powerpoint/2010/main" val="19861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D5A6C-5271-4CF2-8BE0-667C6010C4E5}"/>
              </a:ext>
            </a:extLst>
          </p:cNvPr>
          <p:cNvSpPr>
            <a:spLocks noGrp="1"/>
          </p:cNvSpPr>
          <p:nvPr>
            <p:ph type="title"/>
          </p:nvPr>
        </p:nvSpPr>
        <p:spPr/>
        <p:txBody>
          <a:bodyPr/>
          <a:lstStyle/>
          <a:p>
            <a:r>
              <a:rPr lang="en-CA" dirty="0"/>
              <a:t>Reflection</a:t>
            </a:r>
          </a:p>
        </p:txBody>
      </p:sp>
      <p:sp>
        <p:nvSpPr>
          <p:cNvPr id="3" name="Content Placeholder 2">
            <a:extLst>
              <a:ext uri="{FF2B5EF4-FFF2-40B4-BE49-F238E27FC236}">
                <a16:creationId xmlns:a16="http://schemas.microsoft.com/office/drawing/2014/main" id="{D6E3709E-1FA3-4EEC-884A-913D08D4D53E}"/>
              </a:ext>
            </a:extLst>
          </p:cNvPr>
          <p:cNvSpPr>
            <a:spLocks noGrp="1"/>
          </p:cNvSpPr>
          <p:nvPr>
            <p:ph idx="1"/>
          </p:nvPr>
        </p:nvSpPr>
        <p:spPr/>
        <p:txBody>
          <a:bodyPr>
            <a:normAutofit lnSpcReduction="10000"/>
          </a:bodyPr>
          <a:lstStyle/>
          <a:p>
            <a:r>
              <a:rPr lang="en-CA" dirty="0"/>
              <a:t>Think about what we have discussed so far regarding students’ individual differences.</a:t>
            </a:r>
          </a:p>
          <a:p>
            <a:endParaRPr lang="en-CA" dirty="0"/>
          </a:p>
          <a:p>
            <a:r>
              <a:rPr lang="en-CA" dirty="0"/>
              <a:t>What are some of the key points you have learned?</a:t>
            </a:r>
          </a:p>
          <a:p>
            <a:endParaRPr lang="en-CA" dirty="0"/>
          </a:p>
          <a:p>
            <a:r>
              <a:rPr lang="en-CA" dirty="0"/>
              <a:t>How can what you learned be applied in your own teaching?</a:t>
            </a:r>
          </a:p>
          <a:p>
            <a:pPr marL="0" indent="0">
              <a:buNone/>
            </a:pPr>
            <a:endParaRPr lang="en-CA" dirty="0"/>
          </a:p>
          <a:p>
            <a:r>
              <a:rPr lang="en-CA" dirty="0"/>
              <a:t>What obstacles stand in your way?</a:t>
            </a:r>
          </a:p>
          <a:p>
            <a:endParaRPr lang="en-CA" dirty="0"/>
          </a:p>
          <a:p>
            <a:r>
              <a:rPr lang="en-CA" dirty="0"/>
              <a:t>How might you overcome such obstacles?</a:t>
            </a:r>
          </a:p>
        </p:txBody>
      </p:sp>
    </p:spTree>
    <p:extLst>
      <p:ext uri="{BB962C8B-B14F-4D97-AF65-F5344CB8AC3E}">
        <p14:creationId xmlns:p14="http://schemas.microsoft.com/office/powerpoint/2010/main" val="411977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11ECAF-4985-4F05-866C-6B23D4DA8E07}"/>
              </a:ext>
            </a:extLst>
          </p:cNvPr>
          <p:cNvSpPr>
            <a:spLocks noGrp="1"/>
          </p:cNvSpPr>
          <p:nvPr>
            <p:ph type="ctrTitle"/>
          </p:nvPr>
        </p:nvSpPr>
        <p:spPr/>
        <p:txBody>
          <a:bodyPr/>
          <a:lstStyle/>
          <a:p>
            <a:r>
              <a:rPr lang="en-CA" dirty="0"/>
              <a:t>The environment</a:t>
            </a:r>
          </a:p>
        </p:txBody>
      </p:sp>
      <p:sp>
        <p:nvSpPr>
          <p:cNvPr id="5" name="Subtitle 4">
            <a:extLst>
              <a:ext uri="{FF2B5EF4-FFF2-40B4-BE49-F238E27FC236}">
                <a16:creationId xmlns:a16="http://schemas.microsoft.com/office/drawing/2014/main" id="{53D62E59-A925-49FB-B92A-426042B47EB3}"/>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23843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A331-FC04-4088-85CE-7274B39D3574}"/>
              </a:ext>
            </a:extLst>
          </p:cNvPr>
          <p:cNvSpPr>
            <a:spLocks noGrp="1"/>
          </p:cNvSpPr>
          <p:nvPr>
            <p:ph type="title"/>
          </p:nvPr>
        </p:nvSpPr>
        <p:spPr/>
        <p:txBody>
          <a:bodyPr/>
          <a:lstStyle/>
          <a:p>
            <a:r>
              <a:rPr lang="en-CA" dirty="0"/>
              <a:t>Creating and environment supportive of language learning</a:t>
            </a:r>
          </a:p>
        </p:txBody>
      </p:sp>
      <p:sp>
        <p:nvSpPr>
          <p:cNvPr id="3" name="Content Placeholder 2">
            <a:extLst>
              <a:ext uri="{FF2B5EF4-FFF2-40B4-BE49-F238E27FC236}">
                <a16:creationId xmlns:a16="http://schemas.microsoft.com/office/drawing/2014/main" id="{E3707665-8902-4D07-B28B-BA011A7E14E7}"/>
              </a:ext>
            </a:extLst>
          </p:cNvPr>
          <p:cNvSpPr>
            <a:spLocks noGrp="1"/>
          </p:cNvSpPr>
          <p:nvPr>
            <p:ph idx="1"/>
          </p:nvPr>
        </p:nvSpPr>
        <p:spPr>
          <a:xfrm>
            <a:off x="1103382" y="1267300"/>
            <a:ext cx="9982200" cy="1818799"/>
          </a:xfrm>
        </p:spPr>
        <p:txBody>
          <a:bodyPr>
            <a:normAutofit fontScale="92500" lnSpcReduction="20000"/>
          </a:bodyPr>
          <a:lstStyle/>
          <a:p>
            <a:endParaRPr lang="en-CA" dirty="0"/>
          </a:p>
          <a:p>
            <a:pPr marL="0" indent="0">
              <a:buNone/>
            </a:pPr>
            <a:endParaRPr lang="en-CA" dirty="0"/>
          </a:p>
          <a:p>
            <a:r>
              <a:rPr lang="en-CA" dirty="0"/>
              <a:t>Take a moment and draw a picture of a language classroom that you feel is supportive of </a:t>
            </a:r>
            <a:r>
              <a:rPr lang="en-CA" b="1" u="sng" dirty="0"/>
              <a:t>language learning</a:t>
            </a:r>
            <a:r>
              <a:rPr lang="en-CA" dirty="0"/>
              <a:t>. Think of desk arrangement. Where the whiteboard or other classroom tools are located (e.g., screen, TV, shelves). Also, identify where the teacher is located.</a:t>
            </a:r>
          </a:p>
        </p:txBody>
      </p:sp>
      <p:pic>
        <p:nvPicPr>
          <p:cNvPr id="4098" name="Picture 2" descr="2 Lecture lab at a typical school The drawing at the top is a plan... |  Download Scientific Diagram">
            <a:extLst>
              <a:ext uri="{FF2B5EF4-FFF2-40B4-BE49-F238E27FC236}">
                <a16:creationId xmlns:a16="http://schemas.microsoft.com/office/drawing/2014/main" id="{96FDB2DE-D30F-2C3C-372A-5A4B3AC84D69}"/>
              </a:ext>
            </a:extLst>
          </p:cNvPr>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b="44706"/>
          <a:stretch/>
        </p:blipFill>
        <p:spPr bwMode="auto">
          <a:xfrm>
            <a:off x="1714231" y="3428999"/>
            <a:ext cx="3571292" cy="28322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BF6626A-4F29-7CD6-7A31-195A1A8655A7}"/>
              </a:ext>
            </a:extLst>
          </p:cNvPr>
          <p:cNvPicPr>
            <a:picLocks noChangeAspect="1" noChangeArrowheads="1"/>
          </p:cNvPicPr>
          <p:nvPr/>
        </p:nvPicPr>
        <p:blipFill>
          <a:blip r:embed="rId3"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7031945" y="3690257"/>
            <a:ext cx="2661331" cy="244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99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01251C-D734-4519-9399-9706CE7443E9}"/>
              </a:ext>
            </a:extLst>
          </p:cNvPr>
          <p:cNvSpPr>
            <a:spLocks noGrp="1"/>
          </p:cNvSpPr>
          <p:nvPr>
            <p:ph type="ctrTitle"/>
          </p:nvPr>
        </p:nvSpPr>
        <p:spPr>
          <a:xfrm>
            <a:off x="1104898" y="2243533"/>
            <a:ext cx="6027174" cy="2219691"/>
          </a:xfrm>
        </p:spPr>
        <p:txBody>
          <a:bodyPr/>
          <a:lstStyle/>
          <a:p>
            <a:pPr algn="ctr"/>
            <a:r>
              <a:rPr lang="en-CA" dirty="0"/>
              <a:t>The students </a:t>
            </a:r>
            <a:br>
              <a:rPr lang="en-CA" dirty="0"/>
            </a:br>
            <a:r>
              <a:rPr lang="en-CA" dirty="0"/>
              <a:t>and </a:t>
            </a:r>
            <a:br>
              <a:rPr lang="en-CA" dirty="0"/>
            </a:br>
            <a:r>
              <a:rPr lang="en-CA" dirty="0"/>
              <a:t>Teacher</a:t>
            </a:r>
          </a:p>
        </p:txBody>
      </p:sp>
      <p:sp>
        <p:nvSpPr>
          <p:cNvPr id="6" name="Subtitle 5">
            <a:extLst>
              <a:ext uri="{FF2B5EF4-FFF2-40B4-BE49-F238E27FC236}">
                <a16:creationId xmlns:a16="http://schemas.microsoft.com/office/drawing/2014/main" id="{1FAB50F0-666C-46F6-B378-A7258B980E3C}"/>
              </a:ext>
            </a:extLst>
          </p:cNvPr>
          <p:cNvSpPr>
            <a:spLocks noGrp="1"/>
          </p:cNvSpPr>
          <p:nvPr>
            <p:ph type="subTitle" idx="1"/>
          </p:nvPr>
        </p:nvSpPr>
        <p:spPr/>
        <p:txBody>
          <a:bodyPr/>
          <a:lstStyle/>
          <a:p>
            <a:endParaRPr lang="en-CA"/>
          </a:p>
        </p:txBody>
      </p:sp>
      <p:pic>
        <p:nvPicPr>
          <p:cNvPr id="5122" name="Picture 2" descr="Image result for korean students">
            <a:extLst>
              <a:ext uri="{FF2B5EF4-FFF2-40B4-BE49-F238E27FC236}">
                <a16:creationId xmlns:a16="http://schemas.microsoft.com/office/drawing/2014/main" id="{1A8B276D-338A-41FE-B946-E107CC622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722" y="1098038"/>
            <a:ext cx="4491278" cy="245818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a:extLst>
              <a:ext uri="{FF2B5EF4-FFF2-40B4-BE49-F238E27FC236}">
                <a16:creationId xmlns:a16="http://schemas.microsoft.com/office/drawing/2014/main" id="{7998370E-8966-4645-81FC-BB1063A51C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1" y="3486150"/>
            <a:ext cx="4495800" cy="2219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83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5E2E-4F59-4FBE-A1CE-66DAF1AE268C}"/>
              </a:ext>
            </a:extLst>
          </p:cNvPr>
          <p:cNvSpPr>
            <a:spLocks noGrp="1"/>
          </p:cNvSpPr>
          <p:nvPr>
            <p:ph type="title"/>
          </p:nvPr>
        </p:nvSpPr>
        <p:spPr/>
        <p:txBody>
          <a:bodyPr/>
          <a:lstStyle/>
          <a:p>
            <a:r>
              <a:rPr lang="en-CA" dirty="0"/>
              <a:t>Compare and Discuss</a:t>
            </a:r>
          </a:p>
        </p:txBody>
      </p:sp>
      <p:sp>
        <p:nvSpPr>
          <p:cNvPr id="3" name="Content Placeholder 2">
            <a:extLst>
              <a:ext uri="{FF2B5EF4-FFF2-40B4-BE49-F238E27FC236}">
                <a16:creationId xmlns:a16="http://schemas.microsoft.com/office/drawing/2014/main" id="{4C900855-C4B9-4502-9681-A628C4BEDED8}"/>
              </a:ext>
            </a:extLst>
          </p:cNvPr>
          <p:cNvSpPr>
            <a:spLocks noGrp="1"/>
          </p:cNvSpPr>
          <p:nvPr>
            <p:ph idx="1"/>
          </p:nvPr>
        </p:nvSpPr>
        <p:spPr/>
        <p:txBody>
          <a:bodyPr/>
          <a:lstStyle/>
          <a:p>
            <a:r>
              <a:rPr lang="en-CA" dirty="0"/>
              <a:t>Compare and discuss your pictures </a:t>
            </a:r>
          </a:p>
          <a:p>
            <a:pPr marL="0" indent="0">
              <a:buNone/>
            </a:pPr>
            <a:endParaRPr lang="en-CA" dirty="0"/>
          </a:p>
          <a:p>
            <a:r>
              <a:rPr lang="en-CA" dirty="0"/>
              <a:t>Explain the different aspects of a supportive learning environment that you have included in your drawing.  Why is this setup good for language learning? Are there any drawbacks to this arrangement?</a:t>
            </a:r>
          </a:p>
          <a:p>
            <a:endParaRPr lang="en-CA" dirty="0"/>
          </a:p>
          <a:p>
            <a:r>
              <a:rPr lang="en-CA" dirty="0"/>
              <a:t>After comparing, make a list of key things that your group feels are crucial in setting up and running a supportive language learning environment.</a:t>
            </a:r>
          </a:p>
        </p:txBody>
      </p:sp>
    </p:spTree>
    <p:extLst>
      <p:ext uri="{BB962C8B-B14F-4D97-AF65-F5344CB8AC3E}">
        <p14:creationId xmlns:p14="http://schemas.microsoft.com/office/powerpoint/2010/main" val="256943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C076-9ADE-4216-AC23-927BDF2BBDB2}"/>
              </a:ext>
            </a:extLst>
          </p:cNvPr>
          <p:cNvSpPr>
            <a:spLocks noGrp="1"/>
          </p:cNvSpPr>
          <p:nvPr>
            <p:ph type="title"/>
          </p:nvPr>
        </p:nvSpPr>
        <p:spPr/>
        <p:txBody>
          <a:bodyPr/>
          <a:lstStyle/>
          <a:p>
            <a:r>
              <a:rPr lang="en-CA" dirty="0"/>
              <a:t>The importance of a positive learning environment</a:t>
            </a:r>
          </a:p>
        </p:txBody>
      </p:sp>
      <p:sp>
        <p:nvSpPr>
          <p:cNvPr id="3" name="Content Placeholder 2">
            <a:extLst>
              <a:ext uri="{FF2B5EF4-FFF2-40B4-BE49-F238E27FC236}">
                <a16:creationId xmlns:a16="http://schemas.microsoft.com/office/drawing/2014/main" id="{E3C17EA1-A93E-4EDE-A95E-7FB385F2803F}"/>
              </a:ext>
            </a:extLst>
          </p:cNvPr>
          <p:cNvSpPr>
            <a:spLocks noGrp="1"/>
          </p:cNvSpPr>
          <p:nvPr>
            <p:ph idx="1"/>
          </p:nvPr>
        </p:nvSpPr>
        <p:spPr>
          <a:xfrm>
            <a:off x="1104900" y="1943100"/>
            <a:ext cx="9982200" cy="4572000"/>
          </a:xfrm>
        </p:spPr>
        <p:txBody>
          <a:bodyPr/>
          <a:lstStyle/>
          <a:p>
            <a:r>
              <a:rPr lang="en-CA" dirty="0"/>
              <a:t>Classroom environment is one of the most important factors affecting student learning. </a:t>
            </a:r>
          </a:p>
          <a:p>
            <a:endParaRPr lang="en-CA" dirty="0"/>
          </a:p>
          <a:p>
            <a:r>
              <a:rPr lang="en-CA" dirty="0"/>
              <a:t>Simply put, students learn better when they view the learning environment as positive and supportive (Dorman, Aldridge, &amp; Fraser, 2006). </a:t>
            </a:r>
          </a:p>
          <a:p>
            <a:endParaRPr lang="en-CA" dirty="0"/>
          </a:p>
          <a:p>
            <a:r>
              <a:rPr lang="en-CA" dirty="0"/>
              <a:t>A positive environment is one in which students feel a sense of belonging, trust others, and feel encouraged to tackle challenges, take risks, and ask questions (</a:t>
            </a:r>
            <a:r>
              <a:rPr lang="en-CA" dirty="0" err="1"/>
              <a:t>Sheffler</a:t>
            </a:r>
            <a:r>
              <a:rPr lang="en-CA" dirty="0"/>
              <a:t>, 2009)</a:t>
            </a:r>
          </a:p>
          <a:p>
            <a:endParaRPr lang="en-CA" dirty="0"/>
          </a:p>
          <a:p>
            <a:r>
              <a:rPr lang="en-CA" dirty="0"/>
              <a:t>Related to Krashen’s (1987) ‘Affective Filter Hypothesis</a:t>
            </a:r>
          </a:p>
        </p:txBody>
      </p:sp>
    </p:spTree>
    <p:extLst>
      <p:ext uri="{BB962C8B-B14F-4D97-AF65-F5344CB8AC3E}">
        <p14:creationId xmlns:p14="http://schemas.microsoft.com/office/powerpoint/2010/main" val="29801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9CEF-D033-4D4E-B100-479C5103DE63}"/>
              </a:ext>
            </a:extLst>
          </p:cNvPr>
          <p:cNvSpPr>
            <a:spLocks noGrp="1"/>
          </p:cNvSpPr>
          <p:nvPr>
            <p:ph type="title"/>
          </p:nvPr>
        </p:nvSpPr>
        <p:spPr/>
        <p:txBody>
          <a:bodyPr/>
          <a:lstStyle/>
          <a:p>
            <a:r>
              <a:rPr lang="en-CA" dirty="0"/>
              <a:t>Which of these classroom arrangements are the most supportive of language learning? Worst? Why?</a:t>
            </a:r>
          </a:p>
        </p:txBody>
      </p:sp>
      <p:pic>
        <p:nvPicPr>
          <p:cNvPr id="2050" name="Picture 2" descr="Image result for seating arrangements">
            <a:extLst>
              <a:ext uri="{FF2B5EF4-FFF2-40B4-BE49-F238E27FC236}">
                <a16:creationId xmlns:a16="http://schemas.microsoft.com/office/drawing/2014/main" id="{4BA5ABA5-B69F-43D2-A9A0-3705E6A9C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460" y="2732713"/>
            <a:ext cx="3614809" cy="47720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ADCBC163-72A3-4377-8853-328E52626A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
          <a:stretch/>
        </p:blipFill>
        <p:spPr bwMode="auto">
          <a:xfrm>
            <a:off x="-4430571" y="2397452"/>
            <a:ext cx="3614810" cy="362146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Real Teachr: Classroom Seating Arrangement | Classroom arrangement, Classroom  seating, Classroom seating arrangements">
            <a:extLst>
              <a:ext uri="{FF2B5EF4-FFF2-40B4-BE49-F238E27FC236}">
                <a16:creationId xmlns:a16="http://schemas.microsoft.com/office/drawing/2014/main" id="{6A4E52B6-56FA-D6BA-3B3B-C3378D3A0F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9783" b="67925"/>
          <a:stretch/>
        </p:blipFill>
        <p:spPr bwMode="auto">
          <a:xfrm>
            <a:off x="5285063" y="4587740"/>
            <a:ext cx="2171732" cy="13602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he Real Teachr: Classroom Seating Arrangement | Classroom arrangement, Classroom  seating, Classroom seating arrangements">
            <a:extLst>
              <a:ext uri="{FF2B5EF4-FFF2-40B4-BE49-F238E27FC236}">
                <a16:creationId xmlns:a16="http://schemas.microsoft.com/office/drawing/2014/main" id="{168D0D23-A3E6-44E1-A8A5-29C610B1D3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0" t="35577" r="51252" b="32348"/>
          <a:stretch/>
        </p:blipFill>
        <p:spPr bwMode="auto">
          <a:xfrm>
            <a:off x="1104900" y="4658646"/>
            <a:ext cx="2087842" cy="13602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Real Teachr: Classroom Seating Arrangement | Classroom arrangement, Classroom  seating, Classroom seating arrangements">
            <a:extLst>
              <a:ext uri="{FF2B5EF4-FFF2-40B4-BE49-F238E27FC236}">
                <a16:creationId xmlns:a16="http://schemas.microsoft.com/office/drawing/2014/main" id="{46A64FA9-D328-24CE-C1FF-7C4A71C193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6" t="73323" r="50189" b="-5398"/>
          <a:stretch/>
        </p:blipFill>
        <p:spPr bwMode="auto">
          <a:xfrm>
            <a:off x="886883" y="2405653"/>
            <a:ext cx="2314345" cy="13602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Real Teachr: Classroom Seating Arrangement | Classroom arrangement, Classroom  seating, Classroom seating arrangements">
            <a:extLst>
              <a:ext uri="{FF2B5EF4-FFF2-40B4-BE49-F238E27FC236}">
                <a16:creationId xmlns:a16="http://schemas.microsoft.com/office/drawing/2014/main" id="{4B3AA430-C4D3-AAFF-1C72-ADE5B85E28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033" t="73323" r="1996" b="-5398"/>
          <a:stretch/>
        </p:blipFill>
        <p:spPr bwMode="auto">
          <a:xfrm>
            <a:off x="5285063" y="2397452"/>
            <a:ext cx="2053643" cy="13602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Real Teachr: Classroom Seating Arrangement | Classroom arrangement, Classroom  seating, Classroom seating arrangements">
            <a:extLst>
              <a:ext uri="{FF2B5EF4-FFF2-40B4-BE49-F238E27FC236}">
                <a16:creationId xmlns:a16="http://schemas.microsoft.com/office/drawing/2014/main" id="{062BB8A6-B8BB-5544-E839-81AECD1D2B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783" b="67925"/>
          <a:stretch/>
        </p:blipFill>
        <p:spPr bwMode="auto">
          <a:xfrm>
            <a:off x="8913850" y="2231767"/>
            <a:ext cx="2171732" cy="13602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he Real Teachr: Classroom Seating Arrangement | Classroom arrangement, Classroom  seating, Classroom seating arrangements">
            <a:extLst>
              <a:ext uri="{FF2B5EF4-FFF2-40B4-BE49-F238E27FC236}">
                <a16:creationId xmlns:a16="http://schemas.microsoft.com/office/drawing/2014/main" id="{9EB0F9DD-5C70-F166-8271-8CB903583B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253" t="35577" r="-470" b="32348"/>
          <a:stretch/>
        </p:blipFill>
        <p:spPr bwMode="auto">
          <a:xfrm>
            <a:off x="8999260" y="4587740"/>
            <a:ext cx="2171732" cy="13602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FE91145-F32C-A92E-EC36-0D0950FFFD14}"/>
              </a:ext>
            </a:extLst>
          </p:cNvPr>
          <p:cNvSpPr txBox="1"/>
          <p:nvPr/>
        </p:nvSpPr>
        <p:spPr>
          <a:xfrm>
            <a:off x="1004329" y="1885717"/>
            <a:ext cx="514078" cy="371311"/>
          </a:xfrm>
          <a:prstGeom prst="rect">
            <a:avLst/>
          </a:prstGeom>
          <a:noFill/>
        </p:spPr>
        <p:txBody>
          <a:bodyPr wrap="square" rtlCol="0">
            <a:spAutoFit/>
          </a:bodyPr>
          <a:lstStyle/>
          <a:p>
            <a:r>
              <a:rPr lang="en-US" dirty="0"/>
              <a:t>A</a:t>
            </a:r>
          </a:p>
        </p:txBody>
      </p:sp>
      <p:sp>
        <p:nvSpPr>
          <p:cNvPr id="10" name="TextBox 9">
            <a:extLst>
              <a:ext uri="{FF2B5EF4-FFF2-40B4-BE49-F238E27FC236}">
                <a16:creationId xmlns:a16="http://schemas.microsoft.com/office/drawing/2014/main" id="{3156F506-919D-6E48-2865-740A518E8B7C}"/>
              </a:ext>
            </a:extLst>
          </p:cNvPr>
          <p:cNvSpPr txBox="1"/>
          <p:nvPr/>
        </p:nvSpPr>
        <p:spPr>
          <a:xfrm>
            <a:off x="8961611" y="4218624"/>
            <a:ext cx="514078" cy="371311"/>
          </a:xfrm>
          <a:prstGeom prst="rect">
            <a:avLst/>
          </a:prstGeom>
          <a:noFill/>
        </p:spPr>
        <p:txBody>
          <a:bodyPr wrap="square" rtlCol="0">
            <a:spAutoFit/>
          </a:bodyPr>
          <a:lstStyle/>
          <a:p>
            <a:r>
              <a:rPr lang="en-US" dirty="0"/>
              <a:t>F</a:t>
            </a:r>
          </a:p>
        </p:txBody>
      </p:sp>
      <p:sp>
        <p:nvSpPr>
          <p:cNvPr id="11" name="TextBox 10">
            <a:extLst>
              <a:ext uri="{FF2B5EF4-FFF2-40B4-BE49-F238E27FC236}">
                <a16:creationId xmlns:a16="http://schemas.microsoft.com/office/drawing/2014/main" id="{8A6D0FE3-3EBF-B0E6-642E-DB8D5D2D34B6}"/>
              </a:ext>
            </a:extLst>
          </p:cNvPr>
          <p:cNvSpPr txBox="1"/>
          <p:nvPr/>
        </p:nvSpPr>
        <p:spPr>
          <a:xfrm>
            <a:off x="5285063" y="4121175"/>
            <a:ext cx="514078" cy="371311"/>
          </a:xfrm>
          <a:prstGeom prst="rect">
            <a:avLst/>
          </a:prstGeom>
          <a:noFill/>
        </p:spPr>
        <p:txBody>
          <a:bodyPr wrap="square" rtlCol="0">
            <a:spAutoFit/>
          </a:bodyPr>
          <a:lstStyle/>
          <a:p>
            <a:r>
              <a:rPr lang="en-US" dirty="0"/>
              <a:t>E</a:t>
            </a:r>
          </a:p>
        </p:txBody>
      </p:sp>
      <p:sp>
        <p:nvSpPr>
          <p:cNvPr id="12" name="TextBox 11">
            <a:extLst>
              <a:ext uri="{FF2B5EF4-FFF2-40B4-BE49-F238E27FC236}">
                <a16:creationId xmlns:a16="http://schemas.microsoft.com/office/drawing/2014/main" id="{9B342035-C969-1D8F-94C5-2723D38293C3}"/>
              </a:ext>
            </a:extLst>
          </p:cNvPr>
          <p:cNvSpPr txBox="1"/>
          <p:nvPr/>
        </p:nvSpPr>
        <p:spPr>
          <a:xfrm>
            <a:off x="8961611" y="1887617"/>
            <a:ext cx="514078" cy="371311"/>
          </a:xfrm>
          <a:prstGeom prst="rect">
            <a:avLst/>
          </a:prstGeom>
          <a:noFill/>
        </p:spPr>
        <p:txBody>
          <a:bodyPr wrap="square" rtlCol="0">
            <a:spAutoFit/>
          </a:bodyPr>
          <a:lstStyle/>
          <a:p>
            <a:r>
              <a:rPr lang="en-US" dirty="0"/>
              <a:t>C</a:t>
            </a:r>
          </a:p>
        </p:txBody>
      </p:sp>
      <p:sp>
        <p:nvSpPr>
          <p:cNvPr id="13" name="TextBox 12">
            <a:extLst>
              <a:ext uri="{FF2B5EF4-FFF2-40B4-BE49-F238E27FC236}">
                <a16:creationId xmlns:a16="http://schemas.microsoft.com/office/drawing/2014/main" id="{96097BA9-6EA4-14BF-0164-860F7DB3828F}"/>
              </a:ext>
            </a:extLst>
          </p:cNvPr>
          <p:cNvSpPr txBox="1"/>
          <p:nvPr/>
        </p:nvSpPr>
        <p:spPr>
          <a:xfrm>
            <a:off x="5196078" y="1994204"/>
            <a:ext cx="514078" cy="371311"/>
          </a:xfrm>
          <a:prstGeom prst="rect">
            <a:avLst/>
          </a:prstGeom>
          <a:noFill/>
        </p:spPr>
        <p:txBody>
          <a:bodyPr wrap="square" rtlCol="0">
            <a:spAutoFit/>
          </a:bodyPr>
          <a:lstStyle/>
          <a:p>
            <a:r>
              <a:rPr lang="en-US" dirty="0"/>
              <a:t>B</a:t>
            </a:r>
          </a:p>
        </p:txBody>
      </p:sp>
      <p:sp>
        <p:nvSpPr>
          <p:cNvPr id="14" name="TextBox 13">
            <a:extLst>
              <a:ext uri="{FF2B5EF4-FFF2-40B4-BE49-F238E27FC236}">
                <a16:creationId xmlns:a16="http://schemas.microsoft.com/office/drawing/2014/main" id="{4F3CC0F8-98EF-EDCB-C0FD-A98AB2156AF3}"/>
              </a:ext>
            </a:extLst>
          </p:cNvPr>
          <p:cNvSpPr txBox="1"/>
          <p:nvPr/>
        </p:nvSpPr>
        <p:spPr>
          <a:xfrm>
            <a:off x="1117644" y="4216429"/>
            <a:ext cx="514078" cy="371311"/>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156148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7C34-4031-98CF-BDED-DD03FDC3DDD4}"/>
              </a:ext>
            </a:extLst>
          </p:cNvPr>
          <p:cNvSpPr>
            <a:spLocks noGrp="1"/>
          </p:cNvSpPr>
          <p:nvPr>
            <p:ph type="title"/>
          </p:nvPr>
        </p:nvSpPr>
        <p:spPr/>
        <p:txBody>
          <a:bodyPr/>
          <a:lstStyle/>
          <a:p>
            <a:r>
              <a:rPr lang="en-US" dirty="0"/>
              <a:t>Dynamic Arrangements to Fit the Needs/ Aims of the Class</a:t>
            </a:r>
          </a:p>
        </p:txBody>
      </p:sp>
      <p:sp>
        <p:nvSpPr>
          <p:cNvPr id="3" name="Content Placeholder 2">
            <a:extLst>
              <a:ext uri="{FF2B5EF4-FFF2-40B4-BE49-F238E27FC236}">
                <a16:creationId xmlns:a16="http://schemas.microsoft.com/office/drawing/2014/main" id="{69E136CE-DD7B-8928-AD40-4AA54504D202}"/>
              </a:ext>
            </a:extLst>
          </p:cNvPr>
          <p:cNvSpPr>
            <a:spLocks noGrp="1"/>
          </p:cNvSpPr>
          <p:nvPr>
            <p:ph idx="1"/>
          </p:nvPr>
        </p:nvSpPr>
        <p:spPr/>
        <p:txBody>
          <a:bodyPr/>
          <a:lstStyle/>
          <a:p>
            <a:endParaRPr lang="en-US"/>
          </a:p>
        </p:txBody>
      </p:sp>
      <p:pic>
        <p:nvPicPr>
          <p:cNvPr id="4" name="Picture 2" descr="Image result for seating arrangements">
            <a:extLst>
              <a:ext uri="{FF2B5EF4-FFF2-40B4-BE49-F238E27FC236}">
                <a16:creationId xmlns:a16="http://schemas.microsoft.com/office/drawing/2014/main" id="{6FBDF1B6-F194-12F1-8A05-F087A1A68F2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9067" y="1500187"/>
            <a:ext cx="3614809" cy="4772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a:extLst>
              <a:ext uri="{FF2B5EF4-FFF2-40B4-BE49-F238E27FC236}">
                <a16:creationId xmlns:a16="http://schemas.microsoft.com/office/drawing/2014/main" id="{05C6F883-8AFE-E63F-E455-FAEB9448884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6"/>
          <a:stretch/>
        </p:blipFill>
        <p:spPr bwMode="auto">
          <a:xfrm>
            <a:off x="5777535" y="1500187"/>
            <a:ext cx="4761632" cy="477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64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E685-40F8-4910-BA76-28BAE8C76F3D}"/>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4EF91128-23F0-45F3-9979-159AA288B437}"/>
              </a:ext>
            </a:extLst>
          </p:cNvPr>
          <p:cNvSpPr>
            <a:spLocks noGrp="1"/>
          </p:cNvSpPr>
          <p:nvPr>
            <p:ph idx="1"/>
          </p:nvPr>
        </p:nvSpPr>
        <p:spPr/>
        <p:txBody>
          <a:bodyPr/>
          <a:lstStyle/>
          <a:p>
            <a:endParaRPr lang="en-CA"/>
          </a:p>
        </p:txBody>
      </p:sp>
      <p:pic>
        <p:nvPicPr>
          <p:cNvPr id="4" name="Picture 2" descr="Image result for positive language learning classroom">
            <a:extLst>
              <a:ext uri="{FF2B5EF4-FFF2-40B4-BE49-F238E27FC236}">
                <a16:creationId xmlns:a16="http://schemas.microsoft.com/office/drawing/2014/main" id="{B0D9B2B0-F94A-49A3-B73C-82D419BDE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638935"/>
            <a:ext cx="12439651" cy="749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73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E685-40F8-4910-BA76-28BAE8C76F3D}"/>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4EF91128-23F0-45F3-9979-159AA288B437}"/>
              </a:ext>
            </a:extLst>
          </p:cNvPr>
          <p:cNvSpPr>
            <a:spLocks noGrp="1"/>
          </p:cNvSpPr>
          <p:nvPr>
            <p:ph idx="1"/>
          </p:nvPr>
        </p:nvSpPr>
        <p:spPr/>
        <p:txBody>
          <a:bodyPr/>
          <a:lstStyle/>
          <a:p>
            <a:endParaRPr lang="en-CA"/>
          </a:p>
        </p:txBody>
      </p:sp>
      <p:pic>
        <p:nvPicPr>
          <p:cNvPr id="4" name="Picture 8" descr="Image result for storytelling kids class">
            <a:extLst>
              <a:ext uri="{FF2B5EF4-FFF2-40B4-BE49-F238E27FC236}">
                <a16:creationId xmlns:a16="http://schemas.microsoft.com/office/drawing/2014/main" id="{3573115B-CE4C-4B45-8779-B2480BB4D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53" y="76200"/>
            <a:ext cx="12710106"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9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E685-40F8-4910-BA76-28BAE8C76F3D}"/>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4EF91128-23F0-45F3-9979-159AA288B437}"/>
              </a:ext>
            </a:extLst>
          </p:cNvPr>
          <p:cNvSpPr>
            <a:spLocks noGrp="1"/>
          </p:cNvSpPr>
          <p:nvPr>
            <p:ph idx="1"/>
          </p:nvPr>
        </p:nvSpPr>
        <p:spPr/>
        <p:txBody>
          <a:bodyPr/>
          <a:lstStyle/>
          <a:p>
            <a:endParaRPr lang="en-CA"/>
          </a:p>
        </p:txBody>
      </p:sp>
      <p:pic>
        <p:nvPicPr>
          <p:cNvPr id="4" name="Picture 10" descr="Image result for mingle activity classroom">
            <a:extLst>
              <a:ext uri="{FF2B5EF4-FFF2-40B4-BE49-F238E27FC236}">
                <a16:creationId xmlns:a16="http://schemas.microsoft.com/office/drawing/2014/main" id="{B4E2F144-027E-4616-A336-E9667BAD0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649200" cy="748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6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9384-91D9-4A2D-9FA9-423E6F87B0FD}"/>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CABE8998-F63A-4394-9AF6-3C5CACA9AEB9}"/>
              </a:ext>
            </a:extLst>
          </p:cNvPr>
          <p:cNvSpPr>
            <a:spLocks noGrp="1"/>
          </p:cNvSpPr>
          <p:nvPr>
            <p:ph idx="1"/>
          </p:nvPr>
        </p:nvSpPr>
        <p:spPr/>
        <p:txBody>
          <a:bodyPr/>
          <a:lstStyle/>
          <a:p>
            <a:endParaRPr lang="en-CA" dirty="0"/>
          </a:p>
        </p:txBody>
      </p:sp>
      <p:sp>
        <p:nvSpPr>
          <p:cNvPr id="4" name="AutoShape 4" descr="https://bn1303files.storage.live.com/y4pgcLDGqFY4aryWZjh5uvKrp8w-8jz-SlJ6DAk9aubiYCR2Xkjt3BY_YYqvaEtoZXm2bHFkypLkELNgHkb4LLFWGqaUmiI45yMQsOWyKZqylfwYNKsH7wgKcPPrSn2MQt-wYwI3uWSgrjtHy_oLfbLg7XvyEfyCbEG_32JloSrPh0gZ99yXn3tf2sB_mRhW_JP/20161129_134425.jpg?psid=1&amp;width=1171&amp;height=659">
            <a:extLst>
              <a:ext uri="{FF2B5EF4-FFF2-40B4-BE49-F238E27FC236}">
                <a16:creationId xmlns:a16="http://schemas.microsoft.com/office/drawing/2014/main" id="{A0435F2D-8607-4005-90AD-F90500A1B9B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6" name="Picture 5">
            <a:extLst>
              <a:ext uri="{FF2B5EF4-FFF2-40B4-BE49-F238E27FC236}">
                <a16:creationId xmlns:a16="http://schemas.microsoft.com/office/drawing/2014/main" id="{D04F4407-F3BD-4D0E-B93D-C15401247B92}"/>
              </a:ext>
            </a:extLst>
          </p:cNvPr>
          <p:cNvPicPr>
            <a:picLocks noChangeAspect="1"/>
          </p:cNvPicPr>
          <p:nvPr/>
        </p:nvPicPr>
        <p:blipFill rotWithShape="1">
          <a:blip r:embed="rId2"/>
          <a:srcRect l="10183" t="11239" r="10344" b="11239"/>
          <a:stretch/>
        </p:blipFill>
        <p:spPr>
          <a:xfrm>
            <a:off x="-590549" y="0"/>
            <a:ext cx="12782550" cy="6881659"/>
          </a:xfrm>
          <a:prstGeom prst="rect">
            <a:avLst/>
          </a:prstGeom>
        </p:spPr>
      </p:pic>
    </p:spTree>
    <p:extLst>
      <p:ext uri="{BB962C8B-B14F-4D97-AF65-F5344CB8AC3E}">
        <p14:creationId xmlns:p14="http://schemas.microsoft.com/office/powerpoint/2010/main" val="232886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8314-2F8D-4D3C-9AF2-BDBE4BCAF275}"/>
              </a:ext>
            </a:extLst>
          </p:cNvPr>
          <p:cNvSpPr>
            <a:spLocks noGrp="1"/>
          </p:cNvSpPr>
          <p:nvPr>
            <p:ph type="title"/>
          </p:nvPr>
        </p:nvSpPr>
        <p:spPr/>
        <p:txBody>
          <a:bodyPr/>
          <a:lstStyle/>
          <a:p>
            <a:r>
              <a:rPr lang="en-CA" dirty="0"/>
              <a:t>Key points</a:t>
            </a:r>
          </a:p>
        </p:txBody>
      </p:sp>
      <p:sp>
        <p:nvSpPr>
          <p:cNvPr id="3" name="Content Placeholder 2">
            <a:extLst>
              <a:ext uri="{FF2B5EF4-FFF2-40B4-BE49-F238E27FC236}">
                <a16:creationId xmlns:a16="http://schemas.microsoft.com/office/drawing/2014/main" id="{1289A458-EE1A-4BF7-AE4D-444B53E53DFF}"/>
              </a:ext>
            </a:extLst>
          </p:cNvPr>
          <p:cNvSpPr>
            <a:spLocks noGrp="1"/>
          </p:cNvSpPr>
          <p:nvPr>
            <p:ph idx="1"/>
          </p:nvPr>
        </p:nvSpPr>
        <p:spPr/>
        <p:txBody>
          <a:bodyPr/>
          <a:lstStyle/>
          <a:p>
            <a:endParaRPr lang="en-CA" dirty="0"/>
          </a:p>
          <a:p>
            <a:r>
              <a:rPr lang="en-CA" dirty="0"/>
              <a:t>Positive low-stakes environment (lower affective filter)</a:t>
            </a:r>
          </a:p>
          <a:p>
            <a:r>
              <a:rPr lang="en-CA" dirty="0"/>
              <a:t>Flexes with the needs of the lesson and learners</a:t>
            </a:r>
          </a:p>
          <a:p>
            <a:r>
              <a:rPr lang="en-CA" dirty="0"/>
              <a:t>Multiple arrangements can be used within a single class</a:t>
            </a:r>
          </a:p>
          <a:p>
            <a:r>
              <a:rPr lang="en-CA" dirty="0"/>
              <a:t>It is not only the arrangement but the teacher's attitude that affects how comfortable students feel in the classroom</a:t>
            </a:r>
          </a:p>
          <a:p>
            <a:r>
              <a:rPr lang="en-CA" dirty="0"/>
              <a:t>Just because the environment is comfortable doesn’t mean the students shouldn’t work hard (actually the opposite)</a:t>
            </a:r>
          </a:p>
          <a:p>
            <a:endParaRPr lang="en-CA" dirty="0"/>
          </a:p>
          <a:p>
            <a:endParaRPr lang="en-CA" dirty="0"/>
          </a:p>
        </p:txBody>
      </p:sp>
    </p:spTree>
    <p:extLst>
      <p:ext uri="{BB962C8B-B14F-4D97-AF65-F5344CB8AC3E}">
        <p14:creationId xmlns:p14="http://schemas.microsoft.com/office/powerpoint/2010/main" val="4131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D5A6C-5271-4CF2-8BE0-667C6010C4E5}"/>
              </a:ext>
            </a:extLst>
          </p:cNvPr>
          <p:cNvSpPr>
            <a:spLocks noGrp="1"/>
          </p:cNvSpPr>
          <p:nvPr>
            <p:ph type="title"/>
          </p:nvPr>
        </p:nvSpPr>
        <p:spPr/>
        <p:txBody>
          <a:bodyPr/>
          <a:lstStyle/>
          <a:p>
            <a:r>
              <a:rPr lang="en-CA" dirty="0"/>
              <a:t>Reflection</a:t>
            </a:r>
          </a:p>
        </p:txBody>
      </p:sp>
      <p:sp>
        <p:nvSpPr>
          <p:cNvPr id="3" name="Content Placeholder 2">
            <a:extLst>
              <a:ext uri="{FF2B5EF4-FFF2-40B4-BE49-F238E27FC236}">
                <a16:creationId xmlns:a16="http://schemas.microsoft.com/office/drawing/2014/main" id="{D6E3709E-1FA3-4EEC-884A-913D08D4D53E}"/>
              </a:ext>
            </a:extLst>
          </p:cNvPr>
          <p:cNvSpPr>
            <a:spLocks noGrp="1"/>
          </p:cNvSpPr>
          <p:nvPr>
            <p:ph idx="1"/>
          </p:nvPr>
        </p:nvSpPr>
        <p:spPr/>
        <p:txBody>
          <a:bodyPr>
            <a:normAutofit fontScale="92500" lnSpcReduction="10000"/>
          </a:bodyPr>
          <a:lstStyle/>
          <a:p>
            <a:r>
              <a:rPr lang="en-CA" dirty="0"/>
              <a:t>Think about what we have discussed so far regarding the language learning environment/ classroom?</a:t>
            </a:r>
          </a:p>
          <a:p>
            <a:endParaRPr lang="en-CA" dirty="0"/>
          </a:p>
          <a:p>
            <a:r>
              <a:rPr lang="en-CA" dirty="0"/>
              <a:t>What are some of the key points you have learned?</a:t>
            </a:r>
          </a:p>
          <a:p>
            <a:endParaRPr lang="en-CA" dirty="0"/>
          </a:p>
          <a:p>
            <a:r>
              <a:rPr lang="en-CA" dirty="0"/>
              <a:t>How can what you learned be applied in your own teaching? How can you improve the teaching environment you provide to your students?</a:t>
            </a:r>
          </a:p>
          <a:p>
            <a:pPr marL="0" indent="0">
              <a:buNone/>
            </a:pPr>
            <a:endParaRPr lang="en-CA" dirty="0"/>
          </a:p>
          <a:p>
            <a:r>
              <a:rPr lang="en-CA" dirty="0"/>
              <a:t>What obstacles stand in your way?</a:t>
            </a:r>
          </a:p>
          <a:p>
            <a:endParaRPr lang="en-CA" dirty="0"/>
          </a:p>
          <a:p>
            <a:r>
              <a:rPr lang="en-CA" dirty="0"/>
              <a:t>How might you overcome such obstacles?</a:t>
            </a:r>
          </a:p>
        </p:txBody>
      </p:sp>
    </p:spTree>
    <p:extLst>
      <p:ext uri="{BB962C8B-B14F-4D97-AF65-F5344CB8AC3E}">
        <p14:creationId xmlns:p14="http://schemas.microsoft.com/office/powerpoint/2010/main" val="129590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a:extLst>
              <a:ext uri="{FF2B5EF4-FFF2-40B4-BE49-F238E27FC236}">
                <a16:creationId xmlns:a16="http://schemas.microsoft.com/office/drawing/2014/main" id="{A50018B2-2E58-4D9C-8267-2E10823662F2}"/>
              </a:ext>
            </a:extLst>
          </p:cNvPr>
          <p:cNvSpPr>
            <a:spLocks noGrp="1"/>
          </p:cNvSpPr>
          <p:nvPr>
            <p:ph type="title"/>
          </p:nvPr>
        </p:nvSpPr>
        <p:spPr/>
        <p:txBody>
          <a:bodyPr/>
          <a:lstStyle/>
          <a:p>
            <a:r>
              <a:rPr lang="en-US" altLang="ko-KR" dirty="0"/>
              <a:t>Your thoughts…</a:t>
            </a:r>
            <a:endParaRPr lang="ko-KR" altLang="en-US" dirty="0"/>
          </a:p>
        </p:txBody>
      </p:sp>
      <p:sp>
        <p:nvSpPr>
          <p:cNvPr id="6" name="내용 개체 틀 5">
            <a:extLst>
              <a:ext uri="{FF2B5EF4-FFF2-40B4-BE49-F238E27FC236}">
                <a16:creationId xmlns:a16="http://schemas.microsoft.com/office/drawing/2014/main" id="{D5AF8DCF-4B28-4752-8AF1-4321C0111418}"/>
              </a:ext>
            </a:extLst>
          </p:cNvPr>
          <p:cNvSpPr>
            <a:spLocks noGrp="1"/>
          </p:cNvSpPr>
          <p:nvPr>
            <p:ph idx="1"/>
          </p:nvPr>
        </p:nvSpPr>
        <p:spPr/>
        <p:txBody>
          <a:bodyPr/>
          <a:lstStyle/>
          <a:p>
            <a:r>
              <a:rPr lang="en-US" altLang="ko-KR" dirty="0"/>
              <a:t>Is it good to compare students work when grading them?</a:t>
            </a:r>
          </a:p>
          <a:p>
            <a:endParaRPr lang="en-US" altLang="ko-KR" dirty="0"/>
          </a:p>
          <a:p>
            <a:r>
              <a:rPr lang="en-US" altLang="ko-KR" dirty="0"/>
              <a:t>Should students all be expected to produce the same quality of work?</a:t>
            </a:r>
          </a:p>
          <a:p>
            <a:pPr lvl="1"/>
            <a:r>
              <a:rPr lang="en-US" altLang="ko-KR" dirty="0"/>
              <a:t>Why or why not?</a:t>
            </a:r>
          </a:p>
          <a:p>
            <a:pPr lvl="1"/>
            <a:endParaRPr lang="en-US" altLang="ko-KR" dirty="0"/>
          </a:p>
          <a:p>
            <a:r>
              <a:rPr lang="en-US" altLang="ko-KR" dirty="0"/>
              <a:t>Do all students progress at the same rate?</a:t>
            </a:r>
          </a:p>
          <a:p>
            <a:endParaRPr lang="en-US" altLang="ko-KR" dirty="0"/>
          </a:p>
          <a:p>
            <a:r>
              <a:rPr lang="en-US" altLang="ko-KR" dirty="0"/>
              <a:t>Do all students develop in </a:t>
            </a:r>
            <a:r>
              <a:rPr lang="en-US" altLang="ko-KR"/>
              <a:t>the same way</a:t>
            </a:r>
            <a:r>
              <a:rPr lang="en-US" altLang="ko-KR" dirty="0"/>
              <a:t>?</a:t>
            </a:r>
          </a:p>
          <a:p>
            <a:pPr marL="0" indent="0">
              <a:buNone/>
            </a:pPr>
            <a:endParaRPr lang="en-US" altLang="ko-KR" dirty="0"/>
          </a:p>
          <a:p>
            <a:endParaRPr lang="ko-KR" altLang="en-US" dirty="0"/>
          </a:p>
        </p:txBody>
      </p:sp>
    </p:spTree>
    <p:extLst>
      <p:ext uri="{BB962C8B-B14F-4D97-AF65-F5344CB8AC3E}">
        <p14:creationId xmlns:p14="http://schemas.microsoft.com/office/powerpoint/2010/main" val="264641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11ECAF-4985-4F05-866C-6B23D4DA8E07}"/>
              </a:ext>
            </a:extLst>
          </p:cNvPr>
          <p:cNvSpPr>
            <a:spLocks noGrp="1"/>
          </p:cNvSpPr>
          <p:nvPr>
            <p:ph type="ctrTitle"/>
          </p:nvPr>
        </p:nvSpPr>
        <p:spPr/>
        <p:txBody>
          <a:bodyPr/>
          <a:lstStyle/>
          <a:p>
            <a:r>
              <a:rPr lang="en-CA" dirty="0"/>
              <a:t>The language teacher</a:t>
            </a:r>
          </a:p>
        </p:txBody>
      </p:sp>
      <p:sp>
        <p:nvSpPr>
          <p:cNvPr id="5" name="Subtitle 4">
            <a:extLst>
              <a:ext uri="{FF2B5EF4-FFF2-40B4-BE49-F238E27FC236}">
                <a16:creationId xmlns:a16="http://schemas.microsoft.com/office/drawing/2014/main" id="{53D62E59-A925-49FB-B92A-426042B47EB3}"/>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40072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41250BA-8865-46DF-94B1-AE87BE97AD87}"/>
              </a:ext>
            </a:extLst>
          </p:cNvPr>
          <p:cNvSpPr>
            <a:spLocks noGrp="1"/>
          </p:cNvSpPr>
          <p:nvPr>
            <p:ph type="title"/>
          </p:nvPr>
        </p:nvSpPr>
        <p:spPr/>
        <p:txBody>
          <a:bodyPr/>
          <a:lstStyle/>
          <a:p>
            <a:r>
              <a:rPr lang="en-US" altLang="ko-KR" dirty="0"/>
              <a:t>What are your natural characteristics?</a:t>
            </a:r>
            <a:endParaRPr lang="ko-KR" altLang="en-US" dirty="0"/>
          </a:p>
        </p:txBody>
      </p:sp>
      <p:sp>
        <p:nvSpPr>
          <p:cNvPr id="3" name="내용 개체 틀 2">
            <a:extLst>
              <a:ext uri="{FF2B5EF4-FFF2-40B4-BE49-F238E27FC236}">
                <a16:creationId xmlns:a16="http://schemas.microsoft.com/office/drawing/2014/main" id="{0E8AC8D6-5EA2-4AE4-B709-BC584894E856}"/>
              </a:ext>
            </a:extLst>
          </p:cNvPr>
          <p:cNvSpPr>
            <a:spLocks noGrp="1"/>
          </p:cNvSpPr>
          <p:nvPr>
            <p:ph idx="1"/>
          </p:nvPr>
        </p:nvSpPr>
        <p:spPr/>
        <p:txBody>
          <a:bodyPr/>
          <a:lstStyle/>
          <a:p>
            <a:r>
              <a:rPr lang="en-US" altLang="ko-KR" dirty="0"/>
              <a:t>Write down your most positive traits/characteristics</a:t>
            </a:r>
          </a:p>
          <a:p>
            <a:endParaRPr lang="en-US" altLang="ko-KR" dirty="0"/>
          </a:p>
          <a:p>
            <a:r>
              <a:rPr lang="en-US" altLang="ko-KR" dirty="0"/>
              <a:t>How would you describe your personality?</a:t>
            </a:r>
          </a:p>
          <a:p>
            <a:pPr marL="0" indent="0">
              <a:buNone/>
            </a:pPr>
            <a:endParaRPr lang="en-US" altLang="ko-KR" dirty="0"/>
          </a:p>
        </p:txBody>
      </p:sp>
    </p:spTree>
    <p:extLst>
      <p:ext uri="{BB962C8B-B14F-4D97-AF65-F5344CB8AC3E}">
        <p14:creationId xmlns:p14="http://schemas.microsoft.com/office/powerpoint/2010/main" val="225579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2140F48-1E65-49D2-AB8B-93109D17C107}"/>
              </a:ext>
            </a:extLst>
          </p:cNvPr>
          <p:cNvSpPr>
            <a:spLocks noGrp="1"/>
          </p:cNvSpPr>
          <p:nvPr>
            <p:ph type="title"/>
          </p:nvPr>
        </p:nvSpPr>
        <p:spPr/>
        <p:txBody>
          <a:bodyPr/>
          <a:lstStyle/>
          <a:p>
            <a:r>
              <a:rPr lang="en-US" altLang="ko-KR" dirty="0"/>
              <a:t>Good and Bad language teachers</a:t>
            </a:r>
            <a:endParaRPr lang="ko-KR" altLang="en-US" dirty="0"/>
          </a:p>
        </p:txBody>
      </p:sp>
      <p:sp>
        <p:nvSpPr>
          <p:cNvPr id="3" name="내용 개체 틀 2">
            <a:extLst>
              <a:ext uri="{FF2B5EF4-FFF2-40B4-BE49-F238E27FC236}">
                <a16:creationId xmlns:a16="http://schemas.microsoft.com/office/drawing/2014/main" id="{B52ACF1B-F8F6-41A9-8EC0-B40AA13F58B1}"/>
              </a:ext>
            </a:extLst>
          </p:cNvPr>
          <p:cNvSpPr>
            <a:spLocks noGrp="1"/>
          </p:cNvSpPr>
          <p:nvPr>
            <p:ph idx="1"/>
          </p:nvPr>
        </p:nvSpPr>
        <p:spPr/>
        <p:txBody>
          <a:bodyPr/>
          <a:lstStyle/>
          <a:p>
            <a:endParaRPr lang="en-US" altLang="ko-KR" dirty="0"/>
          </a:p>
          <a:p>
            <a:endParaRPr lang="en-US" altLang="ko-KR" dirty="0"/>
          </a:p>
          <a:p>
            <a:r>
              <a:rPr lang="en-US" altLang="ko-KR" dirty="0"/>
              <a:t>Describe a good language teacher. What characteristics and skills should they have?</a:t>
            </a:r>
          </a:p>
          <a:p>
            <a:endParaRPr lang="en-US" altLang="ko-KR" dirty="0"/>
          </a:p>
          <a:p>
            <a:r>
              <a:rPr lang="en-US" altLang="ko-KR" dirty="0"/>
              <a:t>Describe a bad language teacher. How would you describe them?</a:t>
            </a:r>
            <a:endParaRPr lang="ko-KR" altLang="en-US" dirty="0"/>
          </a:p>
        </p:txBody>
      </p:sp>
    </p:spTree>
    <p:extLst>
      <p:ext uri="{BB962C8B-B14F-4D97-AF65-F5344CB8AC3E}">
        <p14:creationId xmlns:p14="http://schemas.microsoft.com/office/powerpoint/2010/main" val="383846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3B8F-A5DD-428A-8226-369A0DD7EE0A}"/>
              </a:ext>
            </a:extLst>
          </p:cNvPr>
          <p:cNvSpPr>
            <a:spLocks noGrp="1"/>
          </p:cNvSpPr>
          <p:nvPr>
            <p:ph type="title"/>
          </p:nvPr>
        </p:nvSpPr>
        <p:spPr/>
        <p:txBody>
          <a:bodyPr/>
          <a:lstStyle/>
          <a:p>
            <a:r>
              <a:rPr lang="en-US" dirty="0"/>
              <a:t>Also remember teachers also have individual differences </a:t>
            </a:r>
            <a:endParaRPr lang="en-CA" dirty="0"/>
          </a:p>
        </p:txBody>
      </p:sp>
      <p:sp>
        <p:nvSpPr>
          <p:cNvPr id="3" name="Content Placeholder 2">
            <a:extLst>
              <a:ext uri="{FF2B5EF4-FFF2-40B4-BE49-F238E27FC236}">
                <a16:creationId xmlns:a16="http://schemas.microsoft.com/office/drawing/2014/main" id="{63CA1D76-13E4-4D44-9BA0-734592F36958}"/>
              </a:ext>
            </a:extLst>
          </p:cNvPr>
          <p:cNvSpPr>
            <a:spLocks noGrp="1"/>
          </p:cNvSpPr>
          <p:nvPr>
            <p:ph idx="1"/>
          </p:nvPr>
        </p:nvSpPr>
        <p:spPr/>
        <p:txBody>
          <a:bodyPr/>
          <a:lstStyle/>
          <a:p>
            <a:endParaRPr lang="en-US" dirty="0"/>
          </a:p>
          <a:p>
            <a:endParaRPr lang="en-CA" dirty="0"/>
          </a:p>
          <a:p>
            <a:r>
              <a:rPr lang="en-CA" dirty="0"/>
              <a:t>There is no recipe that works for every teacher</a:t>
            </a:r>
          </a:p>
          <a:p>
            <a:r>
              <a:rPr lang="en-CA" dirty="0"/>
              <a:t>Different teachers have different strengths and weaknesses</a:t>
            </a:r>
          </a:p>
          <a:p>
            <a:r>
              <a:rPr lang="en-CA" dirty="0"/>
              <a:t>Being a great teacher requires great understanding of yourself</a:t>
            </a:r>
          </a:p>
          <a:p>
            <a:r>
              <a:rPr lang="en-CA" dirty="0"/>
              <a:t>Develop what works best for you rather than copying what other people do</a:t>
            </a:r>
          </a:p>
        </p:txBody>
      </p:sp>
    </p:spTree>
    <p:extLst>
      <p:ext uri="{BB962C8B-B14F-4D97-AF65-F5344CB8AC3E}">
        <p14:creationId xmlns:p14="http://schemas.microsoft.com/office/powerpoint/2010/main" val="8542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 language teacher</a:t>
            </a:r>
          </a:p>
        </p:txBody>
      </p:sp>
      <p:sp>
        <p:nvSpPr>
          <p:cNvPr id="14" name="Content Placeholder 13"/>
          <p:cNvSpPr>
            <a:spLocks noGrp="1"/>
          </p:cNvSpPr>
          <p:nvPr>
            <p:ph idx="1"/>
          </p:nvPr>
        </p:nvSpPr>
        <p:spPr/>
        <p:txBody>
          <a:bodyPr/>
          <a:lstStyle/>
          <a:p>
            <a:endParaRPr lang="en-US" dirty="0"/>
          </a:p>
          <a:p>
            <a:endParaRPr lang="en-US" dirty="0"/>
          </a:p>
          <a:p>
            <a:endParaRPr lang="en-US" dirty="0"/>
          </a:p>
          <a:p>
            <a:r>
              <a:rPr lang="en-US" dirty="0"/>
              <a:t>What is the job of a language teacher? What is their purpose?</a:t>
            </a:r>
          </a:p>
          <a:p>
            <a:pPr marL="0" indent="0">
              <a:buNone/>
            </a:pP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20C60-7608-4C19-9CE3-182CA07BCF8D}"/>
              </a:ext>
            </a:extLst>
          </p:cNvPr>
          <p:cNvSpPr>
            <a:spLocks noGrp="1"/>
          </p:cNvSpPr>
          <p:nvPr>
            <p:ph type="title"/>
          </p:nvPr>
        </p:nvSpPr>
        <p:spPr/>
        <p:txBody>
          <a:bodyPr/>
          <a:lstStyle/>
          <a:p>
            <a:r>
              <a:rPr lang="en-CA" dirty="0"/>
              <a:t>The job of a language teacher</a:t>
            </a:r>
          </a:p>
        </p:txBody>
      </p:sp>
      <p:sp>
        <p:nvSpPr>
          <p:cNvPr id="3" name="Content Placeholder 2">
            <a:extLst>
              <a:ext uri="{FF2B5EF4-FFF2-40B4-BE49-F238E27FC236}">
                <a16:creationId xmlns:a16="http://schemas.microsoft.com/office/drawing/2014/main" id="{C3001628-803E-4A80-94CA-F4E3C897501F}"/>
              </a:ext>
            </a:extLst>
          </p:cNvPr>
          <p:cNvSpPr>
            <a:spLocks noGrp="1"/>
          </p:cNvSpPr>
          <p:nvPr>
            <p:ph idx="1"/>
          </p:nvPr>
        </p:nvSpPr>
        <p:spPr>
          <a:xfrm>
            <a:off x="1104900" y="1600200"/>
            <a:ext cx="9982200" cy="5092700"/>
          </a:xfrm>
        </p:spPr>
        <p:txBody>
          <a:bodyPr>
            <a:normAutofit lnSpcReduction="10000"/>
          </a:bodyPr>
          <a:lstStyle/>
          <a:p>
            <a:pPr marL="0" indent="0">
              <a:buNone/>
            </a:pPr>
            <a:endParaRPr lang="en-CA" dirty="0"/>
          </a:p>
          <a:p>
            <a:r>
              <a:rPr lang="en-CA" dirty="0"/>
              <a:t>Goes beyond just teaching language.</a:t>
            </a:r>
          </a:p>
          <a:p>
            <a:endParaRPr lang="en-CA" dirty="0"/>
          </a:p>
          <a:p>
            <a:r>
              <a:rPr lang="en-CA" dirty="0"/>
              <a:t>Building communicative bridges and understanding between people of different languages and cultures.</a:t>
            </a:r>
          </a:p>
          <a:p>
            <a:endParaRPr lang="en-CA" dirty="0"/>
          </a:p>
          <a:p>
            <a:r>
              <a:rPr lang="en-CA" dirty="0"/>
              <a:t>Fostering global citizens. </a:t>
            </a:r>
          </a:p>
          <a:p>
            <a:endParaRPr lang="en-CA" dirty="0"/>
          </a:p>
          <a:p>
            <a:r>
              <a:rPr lang="en-CA" dirty="0"/>
              <a:t>Inspiring/motivating students to be autonomous learners. </a:t>
            </a:r>
          </a:p>
          <a:p>
            <a:endParaRPr lang="en-CA" dirty="0"/>
          </a:p>
          <a:p>
            <a:r>
              <a:rPr lang="en-CA" dirty="0"/>
              <a:t>Building students confidence. </a:t>
            </a:r>
          </a:p>
          <a:p>
            <a:endParaRPr lang="en-CA" dirty="0"/>
          </a:p>
        </p:txBody>
      </p:sp>
    </p:spTree>
    <p:extLst>
      <p:ext uri="{BB962C8B-B14F-4D97-AF65-F5344CB8AC3E}">
        <p14:creationId xmlns:p14="http://schemas.microsoft.com/office/powerpoint/2010/main" val="378182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8BE27-76A8-4260-9839-872FA9B85DCC}"/>
              </a:ext>
            </a:extLst>
          </p:cNvPr>
          <p:cNvSpPr>
            <a:spLocks noGrp="1"/>
          </p:cNvSpPr>
          <p:nvPr>
            <p:ph type="title"/>
          </p:nvPr>
        </p:nvSpPr>
        <p:spPr/>
        <p:txBody>
          <a:bodyPr/>
          <a:lstStyle/>
          <a:p>
            <a:r>
              <a:rPr lang="en-CA" dirty="0"/>
              <a:t>The reality of a language teacher  </a:t>
            </a:r>
          </a:p>
        </p:txBody>
      </p:sp>
      <p:sp>
        <p:nvSpPr>
          <p:cNvPr id="3" name="Content Placeholder 2">
            <a:extLst>
              <a:ext uri="{FF2B5EF4-FFF2-40B4-BE49-F238E27FC236}">
                <a16:creationId xmlns:a16="http://schemas.microsoft.com/office/drawing/2014/main" id="{986815E0-A7E8-46B1-B4AE-B42284F52826}"/>
              </a:ext>
            </a:extLst>
          </p:cNvPr>
          <p:cNvSpPr>
            <a:spLocks noGrp="1"/>
          </p:cNvSpPr>
          <p:nvPr>
            <p:ph idx="1"/>
          </p:nvPr>
        </p:nvSpPr>
        <p:spPr/>
        <p:txBody>
          <a:bodyPr/>
          <a:lstStyle/>
          <a:p>
            <a:pPr marL="0" indent="0">
              <a:buNone/>
            </a:pPr>
            <a:endParaRPr lang="en-CA" dirty="0"/>
          </a:p>
          <a:p>
            <a:r>
              <a:rPr lang="en-CA" dirty="0"/>
              <a:t>Often focuses on test scores.</a:t>
            </a:r>
          </a:p>
          <a:p>
            <a:endParaRPr lang="en-CA" dirty="0"/>
          </a:p>
          <a:p>
            <a:r>
              <a:rPr lang="en-CA" dirty="0"/>
              <a:t>Involves additional work outside of the language classroom i.e., administrative duties, paperwork, counseling parents etc. </a:t>
            </a:r>
          </a:p>
          <a:p>
            <a:endParaRPr lang="en-CA" dirty="0"/>
          </a:p>
          <a:p>
            <a:r>
              <a:rPr lang="en-CA" dirty="0"/>
              <a:t>In the public setting teachers report 30% of their work is English teaching and 70% is administrative work (i.e., homeroom duties, paperwork, etc.) </a:t>
            </a:r>
          </a:p>
        </p:txBody>
      </p:sp>
    </p:spTree>
    <p:extLst>
      <p:ext uri="{BB962C8B-B14F-4D97-AF65-F5344CB8AC3E}">
        <p14:creationId xmlns:p14="http://schemas.microsoft.com/office/powerpoint/2010/main" val="89792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380E-D980-4AB4-B697-61A48FD862AF}"/>
              </a:ext>
            </a:extLst>
          </p:cNvPr>
          <p:cNvSpPr>
            <a:spLocks noGrp="1"/>
          </p:cNvSpPr>
          <p:nvPr>
            <p:ph type="title"/>
          </p:nvPr>
        </p:nvSpPr>
        <p:spPr/>
        <p:txBody>
          <a:bodyPr/>
          <a:lstStyle/>
          <a:p>
            <a:r>
              <a:rPr lang="en-CA" dirty="0"/>
              <a:t>Some essential things teachers need to succeed</a:t>
            </a:r>
          </a:p>
        </p:txBody>
      </p:sp>
      <p:sp>
        <p:nvSpPr>
          <p:cNvPr id="3" name="Content Placeholder 2">
            <a:extLst>
              <a:ext uri="{FF2B5EF4-FFF2-40B4-BE49-F238E27FC236}">
                <a16:creationId xmlns:a16="http://schemas.microsoft.com/office/drawing/2014/main" id="{C41FF5F2-4B46-47F0-B1C8-DFCAAC023ABF}"/>
              </a:ext>
            </a:extLst>
          </p:cNvPr>
          <p:cNvSpPr>
            <a:spLocks noGrp="1"/>
          </p:cNvSpPr>
          <p:nvPr>
            <p:ph idx="1"/>
          </p:nvPr>
        </p:nvSpPr>
        <p:spPr/>
        <p:txBody>
          <a:bodyPr>
            <a:normAutofit fontScale="85000" lnSpcReduction="20000"/>
          </a:bodyPr>
          <a:lstStyle/>
          <a:p>
            <a:r>
              <a:rPr lang="en-CA" dirty="0"/>
              <a:t>Language proficiency</a:t>
            </a:r>
          </a:p>
          <a:p>
            <a:r>
              <a:rPr lang="en-CA" dirty="0"/>
              <a:t>Linguistic knowledge</a:t>
            </a:r>
          </a:p>
          <a:p>
            <a:r>
              <a:rPr lang="en-CA" dirty="0"/>
              <a:t>Knowledge of the content they are teaching</a:t>
            </a:r>
          </a:p>
          <a:p>
            <a:r>
              <a:rPr lang="en-CA" dirty="0"/>
              <a:t>Knowledge of stakeholders’ learning aims</a:t>
            </a:r>
          </a:p>
          <a:p>
            <a:r>
              <a:rPr lang="en-CA" dirty="0"/>
              <a:t>Classroom management and motivation skills</a:t>
            </a:r>
          </a:p>
          <a:p>
            <a:r>
              <a:rPr lang="en-CA" dirty="0"/>
              <a:t>Ability to present things in a clear and accurate way to learners</a:t>
            </a:r>
          </a:p>
          <a:p>
            <a:r>
              <a:rPr lang="en-CA" dirty="0"/>
              <a:t>Rapport building skills</a:t>
            </a:r>
          </a:p>
          <a:p>
            <a:r>
              <a:rPr lang="en-CA" dirty="0"/>
              <a:t>Ability to set up and manage a supportive learning environment in line with the aims of the class</a:t>
            </a:r>
          </a:p>
          <a:p>
            <a:r>
              <a:rPr lang="en-CA" dirty="0"/>
              <a:t>Ability to monitor and manage individual students learning and progress</a:t>
            </a:r>
          </a:p>
          <a:p>
            <a:r>
              <a:rPr lang="en-CA" dirty="0"/>
              <a:t>Ability to adapt to different learners and different teaching situations</a:t>
            </a:r>
          </a:p>
          <a:p>
            <a:r>
              <a:rPr lang="en-CA" dirty="0"/>
              <a:t>Ability to deal with the stress of the job</a:t>
            </a:r>
          </a:p>
        </p:txBody>
      </p:sp>
    </p:spTree>
    <p:extLst>
      <p:ext uri="{BB962C8B-B14F-4D97-AF65-F5344CB8AC3E}">
        <p14:creationId xmlns:p14="http://schemas.microsoft.com/office/powerpoint/2010/main" val="318417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C0F8-ECF2-4FAD-9AD5-B924D37C221C}"/>
              </a:ext>
            </a:extLst>
          </p:cNvPr>
          <p:cNvSpPr>
            <a:spLocks noGrp="1"/>
          </p:cNvSpPr>
          <p:nvPr>
            <p:ph type="title"/>
          </p:nvPr>
        </p:nvSpPr>
        <p:spPr/>
        <p:txBody>
          <a:bodyPr/>
          <a:lstStyle/>
          <a:p>
            <a:r>
              <a:rPr lang="en-CA" dirty="0"/>
              <a:t>Interrelated components</a:t>
            </a:r>
          </a:p>
        </p:txBody>
      </p:sp>
      <p:sp>
        <p:nvSpPr>
          <p:cNvPr id="3" name="Content Placeholder 2">
            <a:extLst>
              <a:ext uri="{FF2B5EF4-FFF2-40B4-BE49-F238E27FC236}">
                <a16:creationId xmlns:a16="http://schemas.microsoft.com/office/drawing/2014/main" id="{4005AFF9-722B-4962-8747-66029C5E0C2A}"/>
              </a:ext>
            </a:extLst>
          </p:cNvPr>
          <p:cNvSpPr>
            <a:spLocks noGrp="1"/>
          </p:cNvSpPr>
          <p:nvPr>
            <p:ph idx="1"/>
          </p:nvPr>
        </p:nvSpPr>
        <p:spPr/>
        <p:txBody>
          <a:bodyPr/>
          <a:lstStyle/>
          <a:p>
            <a:endParaRPr lang="en-CA"/>
          </a:p>
        </p:txBody>
      </p:sp>
      <p:pic>
        <p:nvPicPr>
          <p:cNvPr id="1026" name="Picture 2">
            <a:extLst>
              <a:ext uri="{FF2B5EF4-FFF2-40B4-BE49-F238E27FC236}">
                <a16:creationId xmlns:a16="http://schemas.microsoft.com/office/drawing/2014/main" id="{3CCEAFA2-F0A6-4893-9062-DC4748EA3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848" y="2374900"/>
            <a:ext cx="6133447" cy="357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43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EA3A-3B1B-4045-BEAD-8F1A62D61763}"/>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8047E76C-B7D9-46FA-BE51-B27802E9455B}"/>
              </a:ext>
            </a:extLst>
          </p:cNvPr>
          <p:cNvSpPr>
            <a:spLocks noGrp="1"/>
          </p:cNvSpPr>
          <p:nvPr>
            <p:ph idx="1"/>
          </p:nvPr>
        </p:nvSpPr>
        <p:spPr/>
        <p:txBody>
          <a:bodyPr/>
          <a:lstStyle/>
          <a:p>
            <a:endParaRPr lang="en-CA"/>
          </a:p>
        </p:txBody>
      </p:sp>
      <p:pic>
        <p:nvPicPr>
          <p:cNvPr id="7" name="Picture 6">
            <a:extLst>
              <a:ext uri="{FF2B5EF4-FFF2-40B4-BE49-F238E27FC236}">
                <a16:creationId xmlns:a16="http://schemas.microsoft.com/office/drawing/2014/main" id="{7F6CF998-A7BD-49B7-8BDD-C4C2D15DC4D5}"/>
              </a:ext>
            </a:extLst>
          </p:cNvPr>
          <p:cNvPicPr>
            <a:picLocks noChangeAspect="1"/>
          </p:cNvPicPr>
          <p:nvPr/>
        </p:nvPicPr>
        <p:blipFill rotWithShape="1">
          <a:blip r:embed="rId2">
            <a:clrChange>
              <a:clrFrom>
                <a:srgbClr val="FFFFFF"/>
              </a:clrFrom>
              <a:clrTo>
                <a:srgbClr val="FFFFFF">
                  <a:alpha val="0"/>
                </a:srgbClr>
              </a:clrTo>
            </a:clrChange>
          </a:blip>
          <a:srcRect l="8750" t="20425" r="36011" b="16171"/>
          <a:stretch/>
        </p:blipFill>
        <p:spPr>
          <a:xfrm>
            <a:off x="1572638" y="605864"/>
            <a:ext cx="8688303" cy="5609542"/>
          </a:xfrm>
          <a:prstGeom prst="rect">
            <a:avLst/>
          </a:prstGeom>
        </p:spPr>
      </p:pic>
    </p:spTree>
    <p:extLst>
      <p:ext uri="{BB962C8B-B14F-4D97-AF65-F5344CB8AC3E}">
        <p14:creationId xmlns:p14="http://schemas.microsoft.com/office/powerpoint/2010/main" val="103349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66B4-14B9-4C7D-9C2A-353C8E3C254E}"/>
              </a:ext>
            </a:extLst>
          </p:cNvPr>
          <p:cNvSpPr>
            <a:spLocks noGrp="1"/>
          </p:cNvSpPr>
          <p:nvPr>
            <p:ph type="title"/>
          </p:nvPr>
        </p:nvSpPr>
        <p:spPr/>
        <p:txBody>
          <a:bodyPr/>
          <a:lstStyle/>
          <a:p>
            <a:r>
              <a:rPr lang="en-CA" dirty="0"/>
              <a:t>Thinking task</a:t>
            </a:r>
          </a:p>
        </p:txBody>
      </p:sp>
      <p:sp>
        <p:nvSpPr>
          <p:cNvPr id="3" name="Content Placeholder 2">
            <a:extLst>
              <a:ext uri="{FF2B5EF4-FFF2-40B4-BE49-F238E27FC236}">
                <a16:creationId xmlns:a16="http://schemas.microsoft.com/office/drawing/2014/main" id="{1661FB53-BF67-4B28-AFE8-3E2CAE2F780C}"/>
              </a:ext>
            </a:extLst>
          </p:cNvPr>
          <p:cNvSpPr>
            <a:spLocks noGrp="1"/>
          </p:cNvSpPr>
          <p:nvPr>
            <p:ph idx="1"/>
          </p:nvPr>
        </p:nvSpPr>
        <p:spPr/>
        <p:txBody>
          <a:bodyPr>
            <a:normAutofit/>
          </a:bodyPr>
          <a:lstStyle/>
          <a:p>
            <a:endParaRPr lang="en-CA" dirty="0"/>
          </a:p>
          <a:p>
            <a:endParaRPr lang="en-CA" dirty="0"/>
          </a:p>
          <a:p>
            <a:r>
              <a:rPr lang="en-CA" dirty="0"/>
              <a:t>With your group come up with a list of at least five statements that you believe are true about a good language learner. </a:t>
            </a:r>
          </a:p>
          <a:p>
            <a:endParaRPr lang="en-CA" dirty="0"/>
          </a:p>
        </p:txBody>
      </p:sp>
    </p:spTree>
    <p:extLst>
      <p:ext uri="{BB962C8B-B14F-4D97-AF65-F5344CB8AC3E}">
        <p14:creationId xmlns:p14="http://schemas.microsoft.com/office/powerpoint/2010/main" val="357722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C40CCDC-6701-48C7-BF9E-D77AB4F64141}"/>
              </a:ext>
            </a:extLst>
          </p:cNvPr>
          <p:cNvGraphicFramePr>
            <a:graphicFrameLocks noGrp="1"/>
          </p:cNvGraphicFramePr>
          <p:nvPr>
            <p:ph idx="4294967295"/>
            <p:extLst>
              <p:ext uri="{D42A27DB-BD31-4B8C-83A1-F6EECF244321}">
                <p14:modId xmlns:p14="http://schemas.microsoft.com/office/powerpoint/2010/main" val="311497125"/>
              </p:ext>
            </p:extLst>
          </p:nvPr>
        </p:nvGraphicFramePr>
        <p:xfrm>
          <a:off x="141143" y="125947"/>
          <a:ext cx="11909713" cy="6604836"/>
        </p:xfrm>
        <a:graphic>
          <a:graphicData uri="http://schemas.openxmlformats.org/drawingml/2006/table">
            <a:tbl>
              <a:tblPr firstRow="1" firstCol="1" bandRow="1">
                <a:tableStyleId>{21E4AEA4-8DFA-4A89-87EB-49C32662AFE0}</a:tableStyleId>
              </a:tblPr>
              <a:tblGrid>
                <a:gridCol w="2591407">
                  <a:extLst>
                    <a:ext uri="{9D8B030D-6E8A-4147-A177-3AD203B41FA5}">
                      <a16:colId xmlns:a16="http://schemas.microsoft.com/office/drawing/2014/main" val="1663108142"/>
                    </a:ext>
                  </a:extLst>
                </a:gridCol>
                <a:gridCol w="2591407">
                  <a:extLst>
                    <a:ext uri="{9D8B030D-6E8A-4147-A177-3AD203B41FA5}">
                      <a16:colId xmlns:a16="http://schemas.microsoft.com/office/drawing/2014/main" val="752606712"/>
                    </a:ext>
                  </a:extLst>
                </a:gridCol>
                <a:gridCol w="2524779">
                  <a:extLst>
                    <a:ext uri="{9D8B030D-6E8A-4147-A177-3AD203B41FA5}">
                      <a16:colId xmlns:a16="http://schemas.microsoft.com/office/drawing/2014/main" val="3954861382"/>
                    </a:ext>
                  </a:extLst>
                </a:gridCol>
                <a:gridCol w="2103982">
                  <a:extLst>
                    <a:ext uri="{9D8B030D-6E8A-4147-A177-3AD203B41FA5}">
                      <a16:colId xmlns:a16="http://schemas.microsoft.com/office/drawing/2014/main" val="3580522658"/>
                    </a:ext>
                  </a:extLst>
                </a:gridCol>
                <a:gridCol w="2098138">
                  <a:extLst>
                    <a:ext uri="{9D8B030D-6E8A-4147-A177-3AD203B41FA5}">
                      <a16:colId xmlns:a16="http://schemas.microsoft.com/office/drawing/2014/main" val="239180331"/>
                    </a:ext>
                  </a:extLst>
                </a:gridCol>
              </a:tblGrid>
              <a:tr h="199901">
                <a:tc rowSpan="2">
                  <a:txBody>
                    <a:bodyPr/>
                    <a:lstStyle/>
                    <a:p>
                      <a:pPr marL="0" marR="0" algn="just">
                        <a:lnSpc>
                          <a:spcPct val="200000"/>
                        </a:lnSpc>
                        <a:spcBef>
                          <a:spcPts val="0"/>
                        </a:spcBef>
                        <a:spcAft>
                          <a:spcPts val="0"/>
                        </a:spcAft>
                      </a:pPr>
                      <a:r>
                        <a:rPr lang="en-CA" sz="1200" dirty="0">
                          <a:effectLst/>
                        </a:rPr>
                        <a:t> </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gridSpan="2">
                  <a:txBody>
                    <a:bodyPr/>
                    <a:lstStyle/>
                    <a:p>
                      <a:pPr marL="0" marR="0" algn="ctr">
                        <a:lnSpc>
                          <a:spcPct val="200000"/>
                        </a:lnSpc>
                        <a:spcBef>
                          <a:spcPts val="0"/>
                        </a:spcBef>
                        <a:spcAft>
                          <a:spcPts val="0"/>
                        </a:spcAft>
                      </a:pPr>
                      <a:r>
                        <a:rPr lang="en-CA" sz="1400" dirty="0">
                          <a:effectLst/>
                        </a:rPr>
                        <a:t>Pedagogic</a:t>
                      </a:r>
                      <a:endParaRPr lang="en-CA" sz="14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hMerge="1">
                  <a:txBody>
                    <a:bodyPr/>
                    <a:lstStyle/>
                    <a:p>
                      <a:endParaRPr lang="en-CA"/>
                    </a:p>
                  </a:txBody>
                  <a:tcPr/>
                </a:tc>
                <a:tc rowSpan="2">
                  <a:txBody>
                    <a:bodyPr/>
                    <a:lstStyle/>
                    <a:p>
                      <a:pPr marL="0" marR="0" algn="ctr">
                        <a:lnSpc>
                          <a:spcPct val="200000"/>
                        </a:lnSpc>
                        <a:spcBef>
                          <a:spcPts val="0"/>
                        </a:spcBef>
                        <a:spcAft>
                          <a:spcPts val="0"/>
                        </a:spcAft>
                      </a:pPr>
                      <a:r>
                        <a:rPr lang="en-CA" sz="1400">
                          <a:effectLst/>
                        </a:rPr>
                        <a:t>Self</a:t>
                      </a:r>
                      <a:endParaRPr lang="en-CA" sz="140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rowSpan="2">
                  <a:txBody>
                    <a:bodyPr/>
                    <a:lstStyle/>
                    <a:p>
                      <a:pPr marL="0" marR="0" algn="ctr">
                        <a:lnSpc>
                          <a:spcPct val="200000"/>
                        </a:lnSpc>
                        <a:spcBef>
                          <a:spcPts val="0"/>
                        </a:spcBef>
                        <a:spcAft>
                          <a:spcPts val="0"/>
                        </a:spcAft>
                      </a:pPr>
                      <a:r>
                        <a:rPr lang="en-CA" sz="1400" dirty="0">
                          <a:effectLst/>
                        </a:rPr>
                        <a:t>Administrative</a:t>
                      </a:r>
                      <a:endParaRPr lang="en-CA" sz="14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extLst>
                  <a:ext uri="{0D108BD9-81ED-4DB2-BD59-A6C34878D82A}">
                    <a16:rowId xmlns:a16="http://schemas.microsoft.com/office/drawing/2014/main" val="2338069257"/>
                  </a:ext>
                </a:extLst>
              </a:tr>
              <a:tr h="344475">
                <a:tc vMerge="1">
                  <a:txBody>
                    <a:bodyPr/>
                    <a:lstStyle/>
                    <a:p>
                      <a:endParaRPr lang="en-CA"/>
                    </a:p>
                  </a:txBody>
                  <a:tcPr/>
                </a:tc>
                <a:tc>
                  <a:txBody>
                    <a:bodyPr/>
                    <a:lstStyle/>
                    <a:p>
                      <a:pPr marL="0" marR="0">
                        <a:lnSpc>
                          <a:spcPct val="200000"/>
                        </a:lnSpc>
                        <a:spcBef>
                          <a:spcPts val="0"/>
                        </a:spcBef>
                        <a:spcAft>
                          <a:spcPts val="0"/>
                        </a:spcAft>
                      </a:pPr>
                      <a:r>
                        <a:rPr lang="en-CA" sz="1400" dirty="0">
                          <a:effectLst/>
                        </a:rPr>
                        <a:t>General pedagogic</a:t>
                      </a:r>
                      <a:endParaRPr lang="en-CA" sz="14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0" marR="0">
                        <a:lnSpc>
                          <a:spcPct val="200000"/>
                        </a:lnSpc>
                        <a:spcBef>
                          <a:spcPts val="0"/>
                        </a:spcBef>
                        <a:spcAft>
                          <a:spcPts val="0"/>
                        </a:spcAft>
                      </a:pPr>
                      <a:r>
                        <a:rPr lang="en-CA" sz="1400" dirty="0">
                          <a:effectLst/>
                        </a:rPr>
                        <a:t>Pedagogic content</a:t>
                      </a:r>
                      <a:endParaRPr lang="en-CA" sz="14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85784151"/>
                  </a:ext>
                </a:extLst>
              </a:tr>
              <a:tr h="1551432">
                <a:tc>
                  <a:txBody>
                    <a:bodyPr/>
                    <a:lstStyle/>
                    <a:p>
                      <a:pPr marL="0" marR="0" algn="just">
                        <a:lnSpc>
                          <a:spcPct val="150000"/>
                        </a:lnSpc>
                        <a:spcBef>
                          <a:spcPts val="0"/>
                        </a:spcBef>
                        <a:spcAft>
                          <a:spcPts val="0"/>
                        </a:spcAft>
                      </a:pPr>
                      <a:r>
                        <a:rPr lang="en-CA" sz="2000" dirty="0">
                          <a:effectLst/>
                        </a:rPr>
                        <a:t>Knowledge</a:t>
                      </a:r>
                      <a:endParaRPr lang="en-CA" sz="20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Contextual</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Linguistic</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Theoretical</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Practical activity</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University entrance test</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Personal language teaching philosophy</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What works best for oneself</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Coping strategies</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a:effectLst/>
                        </a:rPr>
                        <a:t>Administrative policies and procedures</a:t>
                      </a:r>
                      <a:endParaRPr lang="en-CA" sz="120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extLst>
                  <a:ext uri="{0D108BD9-81ED-4DB2-BD59-A6C34878D82A}">
                    <a16:rowId xmlns:a16="http://schemas.microsoft.com/office/drawing/2014/main" val="708751079"/>
                  </a:ext>
                </a:extLst>
              </a:tr>
              <a:tr h="2249247">
                <a:tc>
                  <a:txBody>
                    <a:bodyPr/>
                    <a:lstStyle/>
                    <a:p>
                      <a:pPr marL="0" marR="0" algn="just">
                        <a:lnSpc>
                          <a:spcPct val="150000"/>
                        </a:lnSpc>
                        <a:spcBef>
                          <a:spcPts val="0"/>
                        </a:spcBef>
                        <a:spcAft>
                          <a:spcPts val="0"/>
                        </a:spcAft>
                      </a:pPr>
                      <a:r>
                        <a:rPr lang="en-CA" sz="2000">
                          <a:effectLst/>
                        </a:rPr>
                        <a:t>Skills</a:t>
                      </a:r>
                      <a:endParaRPr lang="en-CA" sz="200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Behavioral management</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Interpersonal</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Positive classroom learning environment set-up and management</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Lesson delivery and learning management</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Technology</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Lesson planning</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Lesson delivery</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Self-study</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Critical thinking</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Computer system skills</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extLst>
                  <a:ext uri="{0D108BD9-81ED-4DB2-BD59-A6C34878D82A}">
                    <a16:rowId xmlns:a16="http://schemas.microsoft.com/office/drawing/2014/main" val="948341664"/>
                  </a:ext>
                </a:extLst>
              </a:tr>
              <a:tr h="2074795">
                <a:tc>
                  <a:txBody>
                    <a:bodyPr/>
                    <a:lstStyle/>
                    <a:p>
                      <a:pPr marL="0" marR="0" algn="just">
                        <a:lnSpc>
                          <a:spcPct val="150000"/>
                        </a:lnSpc>
                        <a:spcBef>
                          <a:spcPts val="0"/>
                        </a:spcBef>
                        <a:spcAft>
                          <a:spcPts val="0"/>
                        </a:spcAft>
                      </a:pPr>
                      <a:r>
                        <a:rPr lang="en-CA" sz="2000" dirty="0">
                          <a:effectLst/>
                        </a:rPr>
                        <a:t>Abilities</a:t>
                      </a:r>
                      <a:endParaRPr lang="en-CA" sz="20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Leadership</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Situationally adaptive</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Language</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Implementation of research-informed practices</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Learner assessment and test development</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Agentic</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Deal with the stress of the job</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Collaboration/ cooperation</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tc>
                  <a:txBody>
                    <a:bodyPr/>
                    <a:lstStyle/>
                    <a:p>
                      <a:pPr marL="342900" marR="0" lvl="0" indent="-342900">
                        <a:lnSpc>
                          <a:spcPct val="150000"/>
                        </a:lnSpc>
                        <a:spcBef>
                          <a:spcPts val="0"/>
                        </a:spcBef>
                        <a:spcAft>
                          <a:spcPts val="0"/>
                        </a:spcAft>
                        <a:buFont typeface="Symbol" panose="05050102010706020507" pitchFamily="18" charset="2"/>
                        <a:buChar char=""/>
                      </a:pPr>
                      <a:r>
                        <a:rPr lang="en-CA" sz="1200" dirty="0">
                          <a:effectLst/>
                        </a:rPr>
                        <a:t>Managing homeroom duties</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Organization and management of daily duties</a:t>
                      </a:r>
                    </a:p>
                    <a:p>
                      <a:pPr marL="342900" marR="0" lvl="0" indent="-342900">
                        <a:lnSpc>
                          <a:spcPct val="150000"/>
                        </a:lnSpc>
                        <a:spcBef>
                          <a:spcPts val="0"/>
                        </a:spcBef>
                        <a:spcAft>
                          <a:spcPts val="0"/>
                        </a:spcAft>
                        <a:buFont typeface="Symbol" panose="05050102010706020507" pitchFamily="18" charset="2"/>
                        <a:buChar char=""/>
                      </a:pPr>
                      <a:r>
                        <a:rPr lang="en-CA" sz="1200" dirty="0">
                          <a:effectLst/>
                        </a:rPr>
                        <a:t>Accurately complete official documents</a:t>
                      </a:r>
                      <a:endParaRPr lang="en-CA" sz="1200" dirty="0">
                        <a:effectLst/>
                        <a:latin typeface="Calibri" panose="020F0502020204030204" pitchFamily="34" charset="0"/>
                        <a:ea typeface="바탕" panose="02030600000101010101" pitchFamily="18" charset="-127"/>
                        <a:cs typeface="Times New Roman" panose="02020603050405020304" pitchFamily="18" charset="0"/>
                      </a:endParaRPr>
                    </a:p>
                  </a:txBody>
                  <a:tcPr marL="33763" marR="33763" marT="0" marB="0" anchor="ctr"/>
                </a:tc>
                <a:extLst>
                  <a:ext uri="{0D108BD9-81ED-4DB2-BD59-A6C34878D82A}">
                    <a16:rowId xmlns:a16="http://schemas.microsoft.com/office/drawing/2014/main" val="1879755282"/>
                  </a:ext>
                </a:extLst>
              </a:tr>
            </a:tbl>
          </a:graphicData>
        </a:graphic>
      </p:graphicFrame>
    </p:spTree>
    <p:extLst>
      <p:ext uri="{BB962C8B-B14F-4D97-AF65-F5344CB8AC3E}">
        <p14:creationId xmlns:p14="http://schemas.microsoft.com/office/powerpoint/2010/main" val="46774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E7A7B5-7127-23BE-6058-843DB9F64D1D}"/>
              </a:ext>
            </a:extLst>
          </p:cNvPr>
          <p:cNvSpPr txBox="1"/>
          <p:nvPr/>
        </p:nvSpPr>
        <p:spPr>
          <a:xfrm>
            <a:off x="1264243" y="1564004"/>
            <a:ext cx="6531429" cy="338554"/>
          </a:xfrm>
          <a:prstGeom prst="rect">
            <a:avLst/>
          </a:prstGeom>
          <a:noFill/>
        </p:spPr>
        <p:txBody>
          <a:bodyPr wrap="square" rtlCol="0">
            <a:spAutoFit/>
          </a:bodyPr>
          <a:lstStyle/>
          <a:p>
            <a:r>
              <a:rPr lang="en-US" sz="1600" dirty="0"/>
              <a:t>What would you add or delete from the following table?</a:t>
            </a:r>
          </a:p>
        </p:txBody>
      </p:sp>
      <p:sp>
        <p:nvSpPr>
          <p:cNvPr id="7" name="Title 6">
            <a:extLst>
              <a:ext uri="{FF2B5EF4-FFF2-40B4-BE49-F238E27FC236}">
                <a16:creationId xmlns:a16="http://schemas.microsoft.com/office/drawing/2014/main" id="{F42D8BB1-9D09-5DB8-3ABE-166F9943920B}"/>
              </a:ext>
            </a:extLst>
          </p:cNvPr>
          <p:cNvSpPr>
            <a:spLocks noGrp="1"/>
          </p:cNvSpPr>
          <p:nvPr>
            <p:ph type="title"/>
          </p:nvPr>
        </p:nvSpPr>
        <p:spPr/>
        <p:txBody>
          <a:bodyPr/>
          <a:lstStyle/>
          <a:p>
            <a:r>
              <a:rPr lang="en-US" dirty="0"/>
              <a:t>Group discussion</a:t>
            </a:r>
          </a:p>
        </p:txBody>
      </p:sp>
      <p:pic>
        <p:nvPicPr>
          <p:cNvPr id="10" name="Picture 9">
            <a:extLst>
              <a:ext uri="{FF2B5EF4-FFF2-40B4-BE49-F238E27FC236}">
                <a16:creationId xmlns:a16="http://schemas.microsoft.com/office/drawing/2014/main" id="{DA88E466-1BE5-FB24-75CB-51656771F3E0}"/>
              </a:ext>
            </a:extLst>
          </p:cNvPr>
          <p:cNvPicPr>
            <a:picLocks noChangeAspect="1"/>
          </p:cNvPicPr>
          <p:nvPr/>
        </p:nvPicPr>
        <p:blipFill rotWithShape="1">
          <a:blip r:embed="rId2"/>
          <a:srcRect l="19424" t="25292" r="22387" b="26048"/>
          <a:stretch/>
        </p:blipFill>
        <p:spPr>
          <a:xfrm>
            <a:off x="1395166" y="2073897"/>
            <a:ext cx="9775597" cy="4600280"/>
          </a:xfrm>
          <a:prstGeom prst="rect">
            <a:avLst/>
          </a:prstGeom>
        </p:spPr>
      </p:pic>
    </p:spTree>
    <p:extLst>
      <p:ext uri="{BB962C8B-B14F-4D97-AF65-F5344CB8AC3E}">
        <p14:creationId xmlns:p14="http://schemas.microsoft.com/office/powerpoint/2010/main" val="19653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395" y="-99840"/>
            <a:ext cx="7704667" cy="1219199"/>
          </a:xfrm>
        </p:spPr>
        <p:txBody>
          <a:bodyPr/>
          <a:lstStyle/>
          <a:p>
            <a:r>
              <a:rPr lang="en-US" dirty="0"/>
              <a:t>Effective language teachers</a:t>
            </a:r>
          </a:p>
        </p:txBody>
      </p:sp>
      <p:sp>
        <p:nvSpPr>
          <p:cNvPr id="3" name="Content Placeholder 2"/>
          <p:cNvSpPr>
            <a:spLocks noGrp="1"/>
          </p:cNvSpPr>
          <p:nvPr>
            <p:ph idx="1"/>
          </p:nvPr>
        </p:nvSpPr>
        <p:spPr>
          <a:xfrm>
            <a:off x="650241" y="1447800"/>
            <a:ext cx="5344159" cy="4495800"/>
          </a:xfrm>
        </p:spPr>
        <p:txBody>
          <a:bodyPr>
            <a:normAutofit lnSpcReduction="10000"/>
          </a:bodyPr>
          <a:lstStyle/>
          <a:p>
            <a:endParaRPr lang="en-US" dirty="0"/>
          </a:p>
          <a:p>
            <a:r>
              <a:rPr lang="en-US" dirty="0"/>
              <a:t>Knowledgeable about what they teach</a:t>
            </a:r>
          </a:p>
          <a:p>
            <a:r>
              <a:rPr lang="en-US" dirty="0"/>
              <a:t>Adapt to the context of where they are teaching</a:t>
            </a:r>
          </a:p>
          <a:p>
            <a:pPr lvl="1"/>
            <a:r>
              <a:rPr lang="en-US" dirty="0"/>
              <a:t>Methods</a:t>
            </a:r>
          </a:p>
          <a:p>
            <a:pPr lvl="1"/>
            <a:r>
              <a:rPr lang="en-US" dirty="0"/>
              <a:t>Language</a:t>
            </a:r>
          </a:p>
          <a:p>
            <a:pPr lvl="1"/>
            <a:r>
              <a:rPr lang="en-US" dirty="0"/>
              <a:t>Culture</a:t>
            </a:r>
          </a:p>
          <a:p>
            <a:r>
              <a:rPr lang="en-US" dirty="0"/>
              <a:t>Create a positive/ likeable learning environment </a:t>
            </a:r>
          </a:p>
          <a:p>
            <a:pPr lvl="1"/>
            <a:r>
              <a:rPr lang="en-US" dirty="0"/>
              <a:t>Interesting/ engaging atmosphere</a:t>
            </a:r>
          </a:p>
          <a:p>
            <a:pPr lvl="1"/>
            <a:r>
              <a:rPr lang="en-US" dirty="0"/>
              <a:t>Low-risk environment</a:t>
            </a:r>
          </a:p>
          <a:p>
            <a:pPr lvl="1"/>
            <a:r>
              <a:rPr lang="en-US" dirty="0"/>
              <a:t>Compelling lessons</a:t>
            </a:r>
          </a:p>
          <a:p>
            <a:r>
              <a:rPr lang="en-US" dirty="0"/>
              <a:t>Interactive</a:t>
            </a:r>
          </a:p>
        </p:txBody>
      </p:sp>
      <p:sp>
        <p:nvSpPr>
          <p:cNvPr id="5" name="Rectangle 4"/>
          <p:cNvSpPr/>
          <p:nvPr/>
        </p:nvSpPr>
        <p:spPr>
          <a:xfrm>
            <a:off x="3799729" y="6270196"/>
            <a:ext cx="4592541" cy="276999"/>
          </a:xfrm>
          <a:prstGeom prst="rect">
            <a:avLst/>
          </a:prstGeom>
        </p:spPr>
        <p:txBody>
          <a:bodyPr wrap="square">
            <a:spAutoFit/>
          </a:bodyPr>
          <a:lstStyle/>
          <a:p>
            <a:r>
              <a:rPr lang="en-US" sz="1200" dirty="0"/>
              <a:t>( </a:t>
            </a:r>
            <a:r>
              <a:rPr lang="en-US" sz="1200" dirty="0" err="1"/>
              <a:t>Renandya</a:t>
            </a:r>
            <a:r>
              <a:rPr lang="en-US" sz="1200" dirty="0"/>
              <a:t>, 2014, Whitehead &amp; </a:t>
            </a:r>
            <a:r>
              <a:rPr lang="en-US" sz="1200" dirty="0" err="1"/>
              <a:t>Greenier</a:t>
            </a:r>
            <a:r>
              <a:rPr lang="en-US" sz="1200" dirty="0"/>
              <a:t>, 2019)</a:t>
            </a:r>
            <a:endParaRPr lang="ko-KR" altLang="en-US" sz="1200" dirty="0"/>
          </a:p>
        </p:txBody>
      </p:sp>
      <p:sp>
        <p:nvSpPr>
          <p:cNvPr id="4" name="Rectangle 3">
            <a:extLst>
              <a:ext uri="{FF2B5EF4-FFF2-40B4-BE49-F238E27FC236}">
                <a16:creationId xmlns:a16="http://schemas.microsoft.com/office/drawing/2014/main" id="{59DFE78D-FF19-4B9D-9681-B9D7161C525E}"/>
              </a:ext>
            </a:extLst>
          </p:cNvPr>
          <p:cNvSpPr/>
          <p:nvPr/>
        </p:nvSpPr>
        <p:spPr>
          <a:xfrm>
            <a:off x="6096000" y="1848118"/>
            <a:ext cx="5740400" cy="3970318"/>
          </a:xfrm>
          <a:prstGeom prst="rect">
            <a:avLst/>
          </a:prstGeom>
        </p:spPr>
        <p:txBody>
          <a:bodyPr wrap="square">
            <a:spAutoFit/>
          </a:bodyPr>
          <a:lstStyle/>
          <a:p>
            <a:pPr marL="285750" indent="-285750">
              <a:buFont typeface="Arial" panose="020B0604020202020204" pitchFamily="34" charset="0"/>
              <a:buChar char="•"/>
            </a:pPr>
            <a:r>
              <a:rPr lang="en-US" dirty="0"/>
              <a:t>Easy to understand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Are mindful of students’ needs and opinions (individual differences)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Sympathetic towards students’ L2 learning problems and needs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Push students a little (to their potential)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Positive role model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Likeable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2674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B18D-B80B-45FD-A05B-10CED6769101}"/>
              </a:ext>
            </a:extLst>
          </p:cNvPr>
          <p:cNvSpPr>
            <a:spLocks noGrp="1"/>
          </p:cNvSpPr>
          <p:nvPr>
            <p:ph type="title"/>
          </p:nvPr>
        </p:nvSpPr>
        <p:spPr/>
        <p:txBody>
          <a:bodyPr/>
          <a:lstStyle/>
          <a:p>
            <a:r>
              <a:rPr lang="en-US" dirty="0"/>
              <a:t>Key points</a:t>
            </a:r>
            <a:endParaRPr lang="en-CA" dirty="0"/>
          </a:p>
        </p:txBody>
      </p:sp>
      <p:sp>
        <p:nvSpPr>
          <p:cNvPr id="3" name="Content Placeholder 2">
            <a:extLst>
              <a:ext uri="{FF2B5EF4-FFF2-40B4-BE49-F238E27FC236}">
                <a16:creationId xmlns:a16="http://schemas.microsoft.com/office/drawing/2014/main" id="{2595439D-4B2D-468B-A766-E8C9A70AFD26}"/>
              </a:ext>
            </a:extLst>
          </p:cNvPr>
          <p:cNvSpPr>
            <a:spLocks noGrp="1"/>
          </p:cNvSpPr>
          <p:nvPr>
            <p:ph idx="1"/>
          </p:nvPr>
        </p:nvSpPr>
        <p:spPr/>
        <p:txBody>
          <a:bodyPr>
            <a:normAutofit lnSpcReduction="10000"/>
          </a:bodyPr>
          <a:lstStyle/>
          <a:p>
            <a:endParaRPr lang="en-US" dirty="0"/>
          </a:p>
          <a:p>
            <a:r>
              <a:rPr lang="en-US" dirty="0"/>
              <a:t>Every teacher is different and has different strengths and weaknesses.</a:t>
            </a:r>
          </a:p>
          <a:p>
            <a:endParaRPr lang="en-US" dirty="0"/>
          </a:p>
          <a:p>
            <a:r>
              <a:rPr lang="en-US" dirty="0"/>
              <a:t>Don’t compare yourself to others or copy others teaching without criticism. </a:t>
            </a:r>
          </a:p>
          <a:p>
            <a:pPr lvl="1"/>
            <a:r>
              <a:rPr lang="en-US" dirty="0"/>
              <a:t>Find out what works best for you. </a:t>
            </a:r>
          </a:p>
          <a:p>
            <a:pPr lvl="1"/>
            <a:endParaRPr lang="en-US" dirty="0"/>
          </a:p>
          <a:p>
            <a:r>
              <a:rPr lang="en-US" dirty="0"/>
              <a:t>Understanding yourself better can lead to becoming a better teacher.</a:t>
            </a:r>
          </a:p>
          <a:p>
            <a:pPr lvl="1"/>
            <a:r>
              <a:rPr lang="en-US" dirty="0"/>
              <a:t>What core competencies do you need to develop or further refine?</a:t>
            </a:r>
          </a:p>
          <a:p>
            <a:pPr lvl="1"/>
            <a:r>
              <a:rPr lang="en-US" dirty="0"/>
              <a:t>What can you do to develop them?</a:t>
            </a:r>
          </a:p>
          <a:p>
            <a:r>
              <a:rPr lang="en-US" dirty="0"/>
              <a:t>The job of teaching requires much more than just in-class duties. It is important to have a balanced set of competencies to be able to fulfil all aspects of your job while maintaining your health and wellbeing. </a:t>
            </a:r>
            <a:endParaRPr lang="en-CA" dirty="0"/>
          </a:p>
        </p:txBody>
      </p:sp>
    </p:spTree>
    <p:extLst>
      <p:ext uri="{BB962C8B-B14F-4D97-AF65-F5344CB8AC3E}">
        <p14:creationId xmlns:p14="http://schemas.microsoft.com/office/powerpoint/2010/main" val="269049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F4F02-6802-2175-E5A2-A2D1059FA2E4}"/>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49134803-887D-F5A7-3B99-3D556538DE52}"/>
              </a:ext>
            </a:extLst>
          </p:cNvPr>
          <p:cNvSpPr>
            <a:spLocks noGrp="1"/>
          </p:cNvSpPr>
          <p:nvPr>
            <p:ph idx="1"/>
          </p:nvPr>
        </p:nvSpPr>
        <p:spPr>
          <a:xfrm>
            <a:off x="377099" y="2461742"/>
            <a:ext cx="6353638" cy="3918857"/>
          </a:xfrm>
        </p:spPr>
        <p:txBody>
          <a:bodyPr/>
          <a:lstStyle/>
          <a:p>
            <a:pPr lvl="1"/>
            <a:r>
              <a:rPr lang="en-US" sz="2000" dirty="0"/>
              <a:t>What core competencies do you need to develop or further refine?</a:t>
            </a:r>
          </a:p>
          <a:p>
            <a:pPr lvl="1"/>
            <a:endParaRPr lang="en-US" sz="2000" dirty="0"/>
          </a:p>
          <a:p>
            <a:pPr lvl="1"/>
            <a:r>
              <a:rPr lang="en-US" sz="2000" dirty="0"/>
              <a:t>What can you do to develop them?</a:t>
            </a:r>
          </a:p>
          <a:p>
            <a:endParaRPr lang="en-US" dirty="0"/>
          </a:p>
        </p:txBody>
      </p:sp>
      <p:pic>
        <p:nvPicPr>
          <p:cNvPr id="1026" name="Picture 2" descr="The Essential Guide to Core Competencies (In 2023) - AIHR">
            <a:extLst>
              <a:ext uri="{FF2B5EF4-FFF2-40B4-BE49-F238E27FC236}">
                <a16:creationId xmlns:a16="http://schemas.microsoft.com/office/drawing/2014/main" id="{6432B53F-F4BC-1240-3ED7-457A7FA55829}"/>
              </a:ext>
            </a:extLst>
          </p:cNvPr>
          <p:cNvPicPr>
            <a:picLocks noChangeAspect="1" noChangeArrowheads="1"/>
          </p:cNvPicPr>
          <p:nvPr/>
        </p:nvPicPr>
        <p:blipFill>
          <a:blip r:embed="rId2">
            <a:clrChange>
              <a:clrFrom>
                <a:srgbClr val="CFE7F9"/>
              </a:clrFrom>
              <a:clrTo>
                <a:srgbClr val="CFE7F9">
                  <a:alpha val="0"/>
                </a:srgbClr>
              </a:clrTo>
            </a:clrChange>
            <a:extLst>
              <a:ext uri="{28A0092B-C50C-407E-A947-70E740481C1C}">
                <a14:useLocalDpi xmlns:a14="http://schemas.microsoft.com/office/drawing/2010/main" val="0"/>
              </a:ext>
            </a:extLst>
          </a:blip>
          <a:srcRect/>
          <a:stretch>
            <a:fillRect/>
          </a:stretch>
        </p:blipFill>
        <p:spPr bwMode="auto">
          <a:xfrm>
            <a:off x="7708232" y="2073979"/>
            <a:ext cx="4244621" cy="234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46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630B-8FC1-4276-B45E-93BA28C71E5E}"/>
              </a:ext>
            </a:extLst>
          </p:cNvPr>
          <p:cNvSpPr>
            <a:spLocks noGrp="1"/>
          </p:cNvSpPr>
          <p:nvPr>
            <p:ph type="title"/>
          </p:nvPr>
        </p:nvSpPr>
        <p:spPr/>
        <p:txBody>
          <a:bodyPr/>
          <a:lstStyle/>
          <a:p>
            <a:r>
              <a:rPr lang="en-CA" dirty="0"/>
              <a:t>References</a:t>
            </a:r>
          </a:p>
        </p:txBody>
      </p:sp>
      <p:sp>
        <p:nvSpPr>
          <p:cNvPr id="3" name="Content Placeholder 2">
            <a:extLst>
              <a:ext uri="{FF2B5EF4-FFF2-40B4-BE49-F238E27FC236}">
                <a16:creationId xmlns:a16="http://schemas.microsoft.com/office/drawing/2014/main" id="{BFA5616E-E1D2-4F35-96DE-EE614C302068}"/>
              </a:ext>
            </a:extLst>
          </p:cNvPr>
          <p:cNvSpPr>
            <a:spLocks noGrp="1"/>
          </p:cNvSpPr>
          <p:nvPr>
            <p:ph idx="1"/>
          </p:nvPr>
        </p:nvSpPr>
        <p:spPr/>
        <p:txBody>
          <a:bodyPr>
            <a:normAutofit fontScale="70000" lnSpcReduction="20000"/>
          </a:bodyPr>
          <a:lstStyle/>
          <a:p>
            <a:r>
              <a:rPr lang="en-CA" dirty="0"/>
              <a:t>Dorman, J. P., Aldridge, J. M., &amp; Fraser, B. J. (2006). Using Students' Assessment of Classroom Environment to Develop a Typology of Secondary School Classrooms. </a:t>
            </a:r>
            <a:r>
              <a:rPr lang="en-CA" i="1" dirty="0"/>
              <a:t>International Education Journal</a:t>
            </a:r>
            <a:r>
              <a:rPr lang="en-CA" dirty="0"/>
              <a:t>, </a:t>
            </a:r>
            <a:r>
              <a:rPr lang="en-CA" i="1" dirty="0"/>
              <a:t>7</a:t>
            </a:r>
            <a:r>
              <a:rPr lang="en-CA" dirty="0"/>
              <a:t>(7), 906-915.</a:t>
            </a:r>
          </a:p>
          <a:p>
            <a:endParaRPr lang="en-CA" dirty="0"/>
          </a:p>
          <a:p>
            <a:r>
              <a:rPr lang="en-US" dirty="0" err="1"/>
              <a:t>Greenier</a:t>
            </a:r>
            <a:r>
              <a:rPr lang="en-US" dirty="0"/>
              <a:t>, V. &amp; Whitehead, G. (2016). Towards a Model of Teacher Leadership in ELT: Authentic Leadership in Classroom Practice. </a:t>
            </a:r>
            <a:r>
              <a:rPr lang="en-US" i="1" dirty="0"/>
              <a:t>RELC Journal, 1-17</a:t>
            </a:r>
            <a:r>
              <a:rPr lang="en-US" dirty="0"/>
              <a:t>. DOI: </a:t>
            </a:r>
            <a:r>
              <a:rPr lang="en-US" i="1" dirty="0"/>
              <a:t>10.1177/0033688216631203. </a:t>
            </a:r>
          </a:p>
          <a:p>
            <a:endParaRPr lang="en-US" dirty="0"/>
          </a:p>
          <a:p>
            <a:r>
              <a:rPr lang="en-US" dirty="0" err="1"/>
              <a:t>Renandya</a:t>
            </a:r>
            <a:r>
              <a:rPr lang="en-US" dirty="0"/>
              <a:t>, W. (2014). Effective strategies for motivating L2 learners. </a:t>
            </a:r>
            <a:r>
              <a:rPr lang="en-US" i="1" dirty="0"/>
              <a:t>Paper presented at KAPEE International conference </a:t>
            </a:r>
            <a:r>
              <a:rPr lang="en-US" i="1" dirty="0" err="1"/>
              <a:t>Chuncheon</a:t>
            </a:r>
            <a:r>
              <a:rPr lang="en-US" i="1" dirty="0"/>
              <a:t> National </a:t>
            </a:r>
            <a:r>
              <a:rPr lang="en-US" i="1" dirty="0" err="1"/>
              <a:t>Univeristy</a:t>
            </a:r>
            <a:r>
              <a:rPr lang="en-US" i="1" dirty="0"/>
              <a:t> of Education</a:t>
            </a:r>
            <a:r>
              <a:rPr lang="en-US" dirty="0"/>
              <a:t>, </a:t>
            </a:r>
            <a:r>
              <a:rPr lang="en-US" dirty="0" err="1"/>
              <a:t>Chuncheon</a:t>
            </a:r>
            <a:r>
              <a:rPr lang="en-US" dirty="0"/>
              <a:t>, South Korea.</a:t>
            </a:r>
          </a:p>
          <a:p>
            <a:pPr marL="0" indent="0">
              <a:buNone/>
            </a:pPr>
            <a:endParaRPr lang="en-CA" dirty="0"/>
          </a:p>
          <a:p>
            <a:r>
              <a:rPr lang="en-CA" dirty="0" err="1"/>
              <a:t>Sheffler</a:t>
            </a:r>
            <a:r>
              <a:rPr lang="en-CA" dirty="0"/>
              <a:t>, J. L. (2009). Creating a warm and inclusive classroom environment: Planning for all children to feel welcome. </a:t>
            </a:r>
            <a:r>
              <a:rPr lang="en-CA" i="1" dirty="0"/>
              <a:t>Electronic Journal for Inclusive Education</a:t>
            </a:r>
            <a:r>
              <a:rPr lang="en-CA" dirty="0"/>
              <a:t>, </a:t>
            </a:r>
            <a:r>
              <a:rPr lang="en-CA" i="1" dirty="0"/>
              <a:t>2</a:t>
            </a:r>
            <a:r>
              <a:rPr lang="en-CA" dirty="0"/>
              <a:t>(4), 4.</a:t>
            </a:r>
            <a:endParaRPr lang="en-US" dirty="0"/>
          </a:p>
          <a:p>
            <a:endParaRPr lang="en-US" dirty="0"/>
          </a:p>
          <a:p>
            <a:r>
              <a:rPr lang="en-CA" dirty="0"/>
              <a:t>Whitehead, G., &amp; </a:t>
            </a:r>
            <a:r>
              <a:rPr lang="en-CA" dirty="0" err="1"/>
              <a:t>Greenier</a:t>
            </a:r>
            <a:r>
              <a:rPr lang="en-CA" dirty="0"/>
              <a:t>, V. (2019). Beyond good teaching practices: Exploring learners' views of teacher leadership in English language classrooms. </a:t>
            </a:r>
            <a:r>
              <a:rPr lang="en-CA" i="1" dirty="0"/>
              <a:t>TESOL Quarterly. </a:t>
            </a:r>
            <a:r>
              <a:rPr lang="en-CA" dirty="0" err="1"/>
              <a:t>doi</a:t>
            </a:r>
            <a:r>
              <a:rPr lang="en-CA" dirty="0"/>
              <a:t>: https://doi.org/10.1002/tesq.526</a:t>
            </a:r>
          </a:p>
        </p:txBody>
      </p:sp>
    </p:spTree>
    <p:extLst>
      <p:ext uri="{BB962C8B-B14F-4D97-AF65-F5344CB8AC3E}">
        <p14:creationId xmlns:p14="http://schemas.microsoft.com/office/powerpoint/2010/main" val="94818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910F-42CF-45D7-A117-81ECD78DB952}"/>
              </a:ext>
            </a:extLst>
          </p:cNvPr>
          <p:cNvSpPr>
            <a:spLocks noGrp="1"/>
          </p:cNvSpPr>
          <p:nvPr>
            <p:ph type="title"/>
          </p:nvPr>
        </p:nvSpPr>
        <p:spPr/>
        <p:txBody>
          <a:bodyPr/>
          <a:lstStyle/>
          <a:p>
            <a:r>
              <a:rPr lang="en-CA" dirty="0"/>
              <a:t>The students</a:t>
            </a:r>
          </a:p>
        </p:txBody>
      </p:sp>
      <p:sp>
        <p:nvSpPr>
          <p:cNvPr id="3" name="Content Placeholder 2">
            <a:extLst>
              <a:ext uri="{FF2B5EF4-FFF2-40B4-BE49-F238E27FC236}">
                <a16:creationId xmlns:a16="http://schemas.microsoft.com/office/drawing/2014/main" id="{9DD037B8-0977-47A1-A5BE-1DBC42A3CDBC}"/>
              </a:ext>
            </a:extLst>
          </p:cNvPr>
          <p:cNvSpPr>
            <a:spLocks noGrp="1"/>
          </p:cNvSpPr>
          <p:nvPr>
            <p:ph idx="1"/>
          </p:nvPr>
        </p:nvSpPr>
        <p:spPr>
          <a:xfrm>
            <a:off x="933450" y="861911"/>
            <a:ext cx="10706100" cy="4572000"/>
          </a:xfrm>
        </p:spPr>
        <p:txBody>
          <a:bodyPr/>
          <a:lstStyle/>
          <a:p>
            <a:endParaRPr lang="en-CA" dirty="0"/>
          </a:p>
          <a:p>
            <a:endParaRPr lang="en-CA" dirty="0"/>
          </a:p>
          <a:p>
            <a:r>
              <a:rPr lang="en-CA" dirty="0"/>
              <a:t>Think about a language learning classroom that you teach or have been part of. </a:t>
            </a:r>
          </a:p>
          <a:p>
            <a:pPr lvl="1"/>
            <a:endParaRPr lang="en-CA" dirty="0"/>
          </a:p>
          <a:p>
            <a:pPr lvl="1"/>
            <a:r>
              <a:rPr lang="en-CA" dirty="0"/>
              <a:t>Generally speaking, did your teacher treat the class ( or do you treat </a:t>
            </a:r>
            <a:r>
              <a:rPr lang="en-CA"/>
              <a:t>your students )as </a:t>
            </a:r>
            <a:r>
              <a:rPr lang="en-CA" dirty="0"/>
              <a:t>1 group as a whole, or as a class made up of individual students?</a:t>
            </a:r>
          </a:p>
          <a:p>
            <a:pPr lvl="1"/>
            <a:endParaRPr lang="en-CA" dirty="0"/>
          </a:p>
          <a:p>
            <a:pPr lvl="1"/>
            <a:endParaRPr lang="en-CA" dirty="0"/>
          </a:p>
        </p:txBody>
      </p:sp>
      <p:pic>
        <p:nvPicPr>
          <p:cNvPr id="1026" name="Picture 2" descr="Image result for lego individual pieces">
            <a:extLst>
              <a:ext uri="{FF2B5EF4-FFF2-40B4-BE49-F238E27FC236}">
                <a16:creationId xmlns:a16="http://schemas.microsoft.com/office/drawing/2014/main" id="{378572D0-E267-4E9C-B79A-668E4E599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170" y="3757511"/>
            <a:ext cx="2131573" cy="21315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ego individual pieces">
            <a:extLst>
              <a:ext uri="{FF2B5EF4-FFF2-40B4-BE49-F238E27FC236}">
                <a16:creationId xmlns:a16="http://schemas.microsoft.com/office/drawing/2014/main" id="{3B890F32-DB7A-410F-9947-B74917BA6DF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038"/>
          <a:stretch/>
        </p:blipFill>
        <p:spPr bwMode="auto">
          <a:xfrm>
            <a:off x="2019300" y="3757511"/>
            <a:ext cx="1587240" cy="24621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9555C0F2-3761-4E52-9896-17E4AAC514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49350" y="-2228850"/>
            <a:ext cx="23622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B72B-26B6-479A-A476-3FC47D6A8F1A}"/>
              </a:ext>
            </a:extLst>
          </p:cNvPr>
          <p:cNvSpPr>
            <a:spLocks noGrp="1"/>
          </p:cNvSpPr>
          <p:nvPr>
            <p:ph type="title"/>
          </p:nvPr>
        </p:nvSpPr>
        <p:spPr/>
        <p:txBody>
          <a:bodyPr/>
          <a:lstStyle/>
          <a:p>
            <a:r>
              <a:rPr lang="en-CA" dirty="0"/>
              <a:t>Which one do you think is better? Why?</a:t>
            </a:r>
          </a:p>
        </p:txBody>
      </p:sp>
      <p:sp>
        <p:nvSpPr>
          <p:cNvPr id="3" name="Content Placeholder 2">
            <a:extLst>
              <a:ext uri="{FF2B5EF4-FFF2-40B4-BE49-F238E27FC236}">
                <a16:creationId xmlns:a16="http://schemas.microsoft.com/office/drawing/2014/main" id="{A4A5E6C2-2669-4772-B669-AFF6F766191B}"/>
              </a:ext>
            </a:extLst>
          </p:cNvPr>
          <p:cNvSpPr>
            <a:spLocks noGrp="1"/>
          </p:cNvSpPr>
          <p:nvPr>
            <p:ph idx="1"/>
          </p:nvPr>
        </p:nvSpPr>
        <p:spPr/>
        <p:txBody>
          <a:bodyPr/>
          <a:lstStyle/>
          <a:p>
            <a:endParaRPr lang="en-CA"/>
          </a:p>
        </p:txBody>
      </p:sp>
      <p:pic>
        <p:nvPicPr>
          <p:cNvPr id="4" name="Picture 2" descr="Image result for lego individual pieces">
            <a:extLst>
              <a:ext uri="{FF2B5EF4-FFF2-40B4-BE49-F238E27FC236}">
                <a16:creationId xmlns:a16="http://schemas.microsoft.com/office/drawing/2014/main" id="{837E7919-659E-42B7-B71E-CAE994346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824" y="2742968"/>
            <a:ext cx="3336819" cy="33368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lego individual pieces">
            <a:extLst>
              <a:ext uri="{FF2B5EF4-FFF2-40B4-BE49-F238E27FC236}">
                <a16:creationId xmlns:a16="http://schemas.microsoft.com/office/drawing/2014/main" id="{983887F5-EE0F-4166-9922-28422E1C99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038"/>
          <a:stretch/>
        </p:blipFill>
        <p:spPr bwMode="auto">
          <a:xfrm>
            <a:off x="2827867" y="2317949"/>
            <a:ext cx="2484706" cy="385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67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DD39-5C60-4C5C-A793-6352C2BEF143}"/>
              </a:ext>
            </a:extLst>
          </p:cNvPr>
          <p:cNvSpPr>
            <a:spLocks noGrp="1"/>
          </p:cNvSpPr>
          <p:nvPr>
            <p:ph type="title"/>
          </p:nvPr>
        </p:nvSpPr>
        <p:spPr/>
        <p:txBody>
          <a:bodyPr/>
          <a:lstStyle/>
          <a:p>
            <a:r>
              <a:rPr lang="en-CA" dirty="0"/>
              <a:t>Think about the following situation</a:t>
            </a:r>
          </a:p>
        </p:txBody>
      </p:sp>
      <p:sp>
        <p:nvSpPr>
          <p:cNvPr id="3" name="Content Placeholder 2">
            <a:extLst>
              <a:ext uri="{FF2B5EF4-FFF2-40B4-BE49-F238E27FC236}">
                <a16:creationId xmlns:a16="http://schemas.microsoft.com/office/drawing/2014/main" id="{D04713DF-9920-4016-BD18-27E0D2710D2A}"/>
              </a:ext>
            </a:extLst>
          </p:cNvPr>
          <p:cNvSpPr>
            <a:spLocks noGrp="1"/>
          </p:cNvSpPr>
          <p:nvPr>
            <p:ph idx="1"/>
          </p:nvPr>
        </p:nvSpPr>
        <p:spPr/>
        <p:txBody>
          <a:bodyPr/>
          <a:lstStyle/>
          <a:p>
            <a:endParaRPr lang="en-CA" dirty="0"/>
          </a:p>
          <a:p>
            <a:r>
              <a:rPr lang="en-CA" dirty="0"/>
              <a:t>Two or more English learners at the </a:t>
            </a:r>
            <a:r>
              <a:rPr lang="en-CA" b="1" dirty="0"/>
              <a:t>same proficiency level </a:t>
            </a:r>
            <a:r>
              <a:rPr lang="en-CA" dirty="0"/>
              <a:t>are attending the </a:t>
            </a:r>
            <a:r>
              <a:rPr lang="en-CA" b="1" dirty="0"/>
              <a:t>same English class</a:t>
            </a:r>
            <a:r>
              <a:rPr lang="en-CA" dirty="0"/>
              <a:t>, having </a:t>
            </a:r>
            <a:r>
              <a:rPr lang="en-CA" b="1" dirty="0"/>
              <a:t>the same instructors and materials</a:t>
            </a:r>
            <a:r>
              <a:rPr lang="en-CA" dirty="0"/>
              <a:t>, doing the </a:t>
            </a:r>
            <a:r>
              <a:rPr lang="en-CA" b="1" dirty="0"/>
              <a:t>same activities and exercises</a:t>
            </a:r>
            <a:r>
              <a:rPr lang="en-CA" dirty="0"/>
              <a:t>, proceeding for the </a:t>
            </a:r>
            <a:r>
              <a:rPr lang="en-CA" b="1" dirty="0"/>
              <a:t>same duration </a:t>
            </a:r>
            <a:r>
              <a:rPr lang="en-CA" dirty="0"/>
              <a:t>of course program.</a:t>
            </a:r>
          </a:p>
          <a:p>
            <a:endParaRPr lang="en-CA" dirty="0"/>
          </a:p>
          <a:p>
            <a:r>
              <a:rPr lang="en-CA" dirty="0"/>
              <a:t>At the end of the program, these learners undergo an English competency assessment. But they achieve different level of competence. </a:t>
            </a:r>
          </a:p>
        </p:txBody>
      </p:sp>
    </p:spTree>
    <p:extLst>
      <p:ext uri="{BB962C8B-B14F-4D97-AF65-F5344CB8AC3E}">
        <p14:creationId xmlns:p14="http://schemas.microsoft.com/office/powerpoint/2010/main" val="366475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CB2D-8387-4F93-BC40-AECF47FF126C}"/>
              </a:ext>
            </a:extLst>
          </p:cNvPr>
          <p:cNvSpPr>
            <a:spLocks noGrp="1"/>
          </p:cNvSpPr>
          <p:nvPr>
            <p:ph type="title"/>
          </p:nvPr>
        </p:nvSpPr>
        <p:spPr/>
        <p:txBody>
          <a:bodyPr/>
          <a:lstStyle/>
          <a:p>
            <a:r>
              <a:rPr lang="en-CA" dirty="0"/>
              <a:t>Thinking time… Same class, different result</a:t>
            </a:r>
          </a:p>
        </p:txBody>
      </p:sp>
      <p:sp>
        <p:nvSpPr>
          <p:cNvPr id="3" name="Content Placeholder 2">
            <a:extLst>
              <a:ext uri="{FF2B5EF4-FFF2-40B4-BE49-F238E27FC236}">
                <a16:creationId xmlns:a16="http://schemas.microsoft.com/office/drawing/2014/main" id="{3EA266B0-1587-49BD-A15E-2960F809ABAB}"/>
              </a:ext>
            </a:extLst>
          </p:cNvPr>
          <p:cNvSpPr>
            <a:spLocks noGrp="1"/>
          </p:cNvSpPr>
          <p:nvPr>
            <p:ph idx="1"/>
          </p:nvPr>
        </p:nvSpPr>
        <p:spPr/>
        <p:txBody>
          <a:bodyPr/>
          <a:lstStyle/>
          <a:p>
            <a:endParaRPr lang="en-CA" dirty="0"/>
          </a:p>
          <a:p>
            <a:r>
              <a:rPr lang="en-CA" dirty="0"/>
              <a:t>Why is it that all students in a class take the same lesson, but do not learn exactly the same thing?</a:t>
            </a:r>
          </a:p>
          <a:p>
            <a:endParaRPr lang="en-CA" dirty="0"/>
          </a:p>
          <a:p>
            <a:r>
              <a:rPr lang="en-CA" dirty="0"/>
              <a:t>Why may one learner be more successful at something and not another?</a:t>
            </a:r>
          </a:p>
          <a:p>
            <a:endParaRPr lang="en-CA" dirty="0"/>
          </a:p>
          <a:p>
            <a:r>
              <a:rPr lang="en-CA" dirty="0"/>
              <a:t>What factors may have affected the results of their learning?</a:t>
            </a:r>
          </a:p>
        </p:txBody>
      </p:sp>
    </p:spTree>
    <p:extLst>
      <p:ext uri="{BB962C8B-B14F-4D97-AF65-F5344CB8AC3E}">
        <p14:creationId xmlns:p14="http://schemas.microsoft.com/office/powerpoint/2010/main" val="37080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20ADC-F07E-4F8D-B31F-3EEA629BBA41}"/>
              </a:ext>
            </a:extLst>
          </p:cNvPr>
          <p:cNvSpPr>
            <a:spLocks noGrp="1"/>
          </p:cNvSpPr>
          <p:nvPr>
            <p:ph type="title"/>
          </p:nvPr>
        </p:nvSpPr>
        <p:spPr/>
        <p:txBody>
          <a:bodyPr/>
          <a:lstStyle/>
          <a:p>
            <a:r>
              <a:rPr lang="en-CA" dirty="0"/>
              <a:t>Individual differences</a:t>
            </a:r>
          </a:p>
        </p:txBody>
      </p:sp>
      <p:sp>
        <p:nvSpPr>
          <p:cNvPr id="3" name="Content Placeholder 2">
            <a:extLst>
              <a:ext uri="{FF2B5EF4-FFF2-40B4-BE49-F238E27FC236}">
                <a16:creationId xmlns:a16="http://schemas.microsoft.com/office/drawing/2014/main" id="{4117A635-61B8-4515-AAD8-5F65EFB0708C}"/>
              </a:ext>
            </a:extLst>
          </p:cNvPr>
          <p:cNvSpPr>
            <a:spLocks noGrp="1"/>
          </p:cNvSpPr>
          <p:nvPr>
            <p:ph idx="1"/>
          </p:nvPr>
        </p:nvSpPr>
        <p:spPr>
          <a:xfrm>
            <a:off x="1104900" y="1326962"/>
            <a:ext cx="9982200" cy="1647448"/>
          </a:xfrm>
        </p:spPr>
        <p:txBody>
          <a:bodyPr/>
          <a:lstStyle/>
          <a:p>
            <a:endParaRPr lang="en-CA" dirty="0"/>
          </a:p>
          <a:p>
            <a:endParaRPr lang="en-CA" dirty="0"/>
          </a:p>
          <a:p>
            <a:r>
              <a:rPr lang="en-CA" dirty="0"/>
              <a:t>In the field of SLA it is acknowledged that individual differences exist in L2 acquisition. </a:t>
            </a:r>
          </a:p>
        </p:txBody>
      </p:sp>
      <p:pic>
        <p:nvPicPr>
          <p:cNvPr id="4" name="Picture 2" descr="The Routledge Handbook of Second Language Acquisition and Individual  Differences: Li, Shaofeng, Hiver, Phil, Papi, Mostafa: 9781032219141: Books  - Amazon.ca">
            <a:extLst>
              <a:ext uri="{FF2B5EF4-FFF2-40B4-BE49-F238E27FC236}">
                <a16:creationId xmlns:a16="http://schemas.microsoft.com/office/drawing/2014/main" id="{FA2FD3AA-4050-0A7B-5EEC-9044F32006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4885" y="3610352"/>
            <a:ext cx="1987747" cy="298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3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887</TotalTime>
  <Words>2314</Words>
  <Application>Microsoft Office PowerPoint</Application>
  <PresentationFormat>Widescreen</PresentationFormat>
  <Paragraphs>295</Paragraphs>
  <Slides>45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Euphemia</vt:lpstr>
      <vt:lpstr>Plantagenet Cherokee</vt:lpstr>
      <vt:lpstr>Symbol</vt:lpstr>
      <vt:lpstr>Wingdings</vt:lpstr>
      <vt:lpstr>Academic Literature 16x9</vt:lpstr>
      <vt:lpstr>Getting Started</vt:lpstr>
      <vt:lpstr>The students  and  Teacher</vt:lpstr>
      <vt:lpstr>Your thoughts…</vt:lpstr>
      <vt:lpstr>Thinking task</vt:lpstr>
      <vt:lpstr>The students</vt:lpstr>
      <vt:lpstr>Which one do you think is better? Why?</vt:lpstr>
      <vt:lpstr>Think about the following situation</vt:lpstr>
      <vt:lpstr>Thinking time… Same class, different result</vt:lpstr>
      <vt:lpstr>Individual differences</vt:lpstr>
      <vt:lpstr>Thinking time…</vt:lpstr>
      <vt:lpstr>PowerPoint Presentation</vt:lpstr>
      <vt:lpstr>Individual differences in second language learning</vt:lpstr>
      <vt:lpstr>Individual differences</vt:lpstr>
      <vt:lpstr>What it means for you</vt:lpstr>
      <vt:lpstr>Overall, remember this…</vt:lpstr>
      <vt:lpstr>Also remember teachers also have individual differences </vt:lpstr>
      <vt:lpstr>Reflection</vt:lpstr>
      <vt:lpstr>The environment</vt:lpstr>
      <vt:lpstr>Creating and environment supportive of language learning</vt:lpstr>
      <vt:lpstr>Compare and Discuss</vt:lpstr>
      <vt:lpstr>The importance of a positive learning environment</vt:lpstr>
      <vt:lpstr>Which of these classroom arrangements are the most supportive of language learning? Worst? Why?</vt:lpstr>
      <vt:lpstr>Dynamic Arrangements to Fit the Needs/ Aims of the Class</vt:lpstr>
      <vt:lpstr>PowerPoint Presentation</vt:lpstr>
      <vt:lpstr>PowerPoint Presentation</vt:lpstr>
      <vt:lpstr>PowerPoint Presentation</vt:lpstr>
      <vt:lpstr>PowerPoint Presentation</vt:lpstr>
      <vt:lpstr>Key points</vt:lpstr>
      <vt:lpstr>Reflection</vt:lpstr>
      <vt:lpstr>The language teacher</vt:lpstr>
      <vt:lpstr>What are your natural characteristics?</vt:lpstr>
      <vt:lpstr>Good and Bad language teachers</vt:lpstr>
      <vt:lpstr>Also remember teachers also have individual differences </vt:lpstr>
      <vt:lpstr>The language teacher</vt:lpstr>
      <vt:lpstr>The job of a language teacher</vt:lpstr>
      <vt:lpstr>The reality of a language teacher  </vt:lpstr>
      <vt:lpstr>Some essential things teachers need to succeed</vt:lpstr>
      <vt:lpstr>Interrelated components</vt:lpstr>
      <vt:lpstr>PowerPoint Presentation</vt:lpstr>
      <vt:lpstr>PowerPoint Presentation</vt:lpstr>
      <vt:lpstr>Group discussion</vt:lpstr>
      <vt:lpstr>Effective language teachers</vt:lpstr>
      <vt:lpstr>Key points</vt:lpstr>
      <vt:lpstr>Reflection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dc:title>
  <dc:creator>Whitehead George</dc:creator>
  <cp:lastModifiedBy>George E. K. Whitehead</cp:lastModifiedBy>
  <cp:revision>79</cp:revision>
  <dcterms:created xsi:type="dcterms:W3CDTF">2019-08-10T03:11:37Z</dcterms:created>
  <dcterms:modified xsi:type="dcterms:W3CDTF">2023-10-17T16:42:30Z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