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97" r:id="rId3"/>
    <p:sldId id="266" r:id="rId4"/>
    <p:sldId id="267" r:id="rId5"/>
    <p:sldId id="291" r:id="rId6"/>
    <p:sldId id="268" r:id="rId7"/>
    <p:sldId id="269" r:id="rId8"/>
    <p:sldId id="271" r:id="rId9"/>
    <p:sldId id="270" r:id="rId10"/>
    <p:sldId id="257" r:id="rId11"/>
    <p:sldId id="272" r:id="rId12"/>
    <p:sldId id="258" r:id="rId13"/>
    <p:sldId id="273" r:id="rId14"/>
    <p:sldId id="260" r:id="rId15"/>
    <p:sldId id="274" r:id="rId16"/>
    <p:sldId id="275" r:id="rId17"/>
    <p:sldId id="280" r:id="rId18"/>
    <p:sldId id="281" r:id="rId19"/>
    <p:sldId id="277" r:id="rId20"/>
    <p:sldId id="279" r:id="rId21"/>
    <p:sldId id="292" r:id="rId22"/>
    <p:sldId id="293" r:id="rId23"/>
    <p:sldId id="295" r:id="rId24"/>
    <p:sldId id="296" r:id="rId25"/>
    <p:sldId id="294" r:id="rId26"/>
    <p:sldId id="261" r:id="rId27"/>
    <p:sldId id="262" r:id="rId28"/>
    <p:sldId id="300" r:id="rId29"/>
    <p:sldId id="283" r:id="rId30"/>
    <p:sldId id="282" r:id="rId31"/>
    <p:sldId id="263" r:id="rId32"/>
    <p:sldId id="301" r:id="rId33"/>
    <p:sldId id="302" r:id="rId34"/>
    <p:sldId id="299" r:id="rId35"/>
    <p:sldId id="298" r:id="rId36"/>
    <p:sldId id="264" r:id="rId37"/>
    <p:sldId id="285"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0" autoAdjust="0"/>
    <p:restoredTop sz="94660"/>
  </p:normalViewPr>
  <p:slideViewPr>
    <p:cSldViewPr snapToGrid="0">
      <p:cViewPr varScale="1">
        <p:scale>
          <a:sx n="77" d="100"/>
          <a:sy n="77" d="100"/>
        </p:scale>
        <p:origin x="96"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185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3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1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60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81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254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92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38125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315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10/4/2018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95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7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10/4/2018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5672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docs.live.net/35473e5ee2092c29/Hunkuk%20University%20of%20Foreign%20Studies/Fall%202017/Qualitative%20Methods/Research%20Methods/Week%203/Grounded%20Theory%20(1).mp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Approaches to Qualitative Inquiry	</a:t>
            </a:r>
          </a:p>
        </p:txBody>
      </p:sp>
      <p:sp>
        <p:nvSpPr>
          <p:cNvPr id="3" name="Subtitle 2"/>
          <p:cNvSpPr>
            <a:spLocks noGrp="1"/>
          </p:cNvSpPr>
          <p:nvPr>
            <p:ph type="subTitle" idx="1"/>
          </p:nvPr>
        </p:nvSpPr>
        <p:spPr/>
        <p:txBody>
          <a:bodyPr/>
          <a:lstStyle/>
          <a:p>
            <a:r>
              <a:rPr lang="en-US" dirty="0"/>
              <a:t>Narrative, phenomenological, ethnographic, case study, Action research, grounded theory</a:t>
            </a:r>
          </a:p>
          <a:p>
            <a:endParaRPr lang="en-CA" dirty="0"/>
          </a:p>
        </p:txBody>
      </p:sp>
    </p:spTree>
    <p:extLst>
      <p:ext uri="{BB962C8B-B14F-4D97-AF65-F5344CB8AC3E}">
        <p14:creationId xmlns:p14="http://schemas.microsoft.com/office/powerpoint/2010/main" val="288364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Phenomenological research </a:t>
            </a:r>
          </a:p>
        </p:txBody>
      </p:sp>
      <p:sp>
        <p:nvSpPr>
          <p:cNvPr id="3" name="Content Placeholder 2"/>
          <p:cNvSpPr>
            <a:spLocks noGrp="1"/>
          </p:cNvSpPr>
          <p:nvPr>
            <p:ph idx="1"/>
          </p:nvPr>
        </p:nvSpPr>
        <p:spPr/>
        <p:txBody>
          <a:bodyPr/>
          <a:lstStyle/>
          <a:p>
            <a:endParaRPr lang="en-CA"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854"/>
            <a:ext cx="5458317" cy="496014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3"/>
          <p:cNvSpPr txBox="1">
            <a:spLocks/>
          </p:cNvSpPr>
          <p:nvPr/>
        </p:nvSpPr>
        <p:spPr>
          <a:xfrm>
            <a:off x="5572941" y="3158726"/>
            <a:ext cx="6400800" cy="12192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itchFamily="18" charset="2"/>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Study of people’s </a:t>
            </a:r>
            <a:r>
              <a:rPr kumimoji="0" lang="en-US" sz="3200" b="0" i="0" u="none" strike="noStrike" kern="1200" cap="none" spc="0" normalizeH="0" baseline="0" noProof="0" dirty="0">
                <a:ln>
                  <a:noFill/>
                </a:ln>
                <a:solidFill>
                  <a:srgbClr val="00B0F0"/>
                </a:solidFill>
                <a:effectLst/>
                <a:uLnTx/>
                <a:uFillTx/>
                <a:latin typeface="+mn-lt"/>
                <a:ea typeface="+mn-ea"/>
                <a:cs typeface="+mn-cs"/>
              </a:rPr>
              <a:t>perceptions</a:t>
            </a:r>
            <a:r>
              <a:rPr kumimoji="0" lang="en-US" sz="3200" b="0" i="0" u="none" strike="noStrike" kern="1200" cap="none" spc="0" normalizeH="0" baseline="0" noProof="0" dirty="0">
                <a:ln>
                  <a:noFill/>
                </a:ln>
                <a:solidFill>
                  <a:schemeClr val="tx1"/>
                </a:solidFill>
                <a:effectLst/>
                <a:uLnTx/>
                <a:uFillTx/>
                <a:latin typeface="+mn-lt"/>
                <a:ea typeface="+mn-ea"/>
                <a:cs typeface="+mn-cs"/>
              </a:rPr>
              <a:t> of the</a:t>
            </a:r>
            <a:r>
              <a:rPr kumimoji="0" lang="en-US" sz="3200" b="0" i="0" u="none" strike="noStrike" kern="1200" cap="none" spc="0" normalizeH="0" noProof="0" dirty="0">
                <a:ln>
                  <a:noFill/>
                </a:ln>
                <a:solidFill>
                  <a:schemeClr val="tx1"/>
                </a:solidFill>
                <a:effectLst/>
                <a:uLnTx/>
                <a:uFillTx/>
                <a:latin typeface="+mn-lt"/>
                <a:ea typeface="+mn-ea"/>
                <a:cs typeface="+mn-cs"/>
              </a:rPr>
              <a:t> world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itle 3"/>
          <p:cNvSpPr txBox="1">
            <a:spLocks/>
          </p:cNvSpPr>
          <p:nvPr/>
        </p:nvSpPr>
        <p:spPr>
          <a:xfrm>
            <a:off x="5572941" y="4529599"/>
            <a:ext cx="6219333" cy="12192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pitchFamily="18" charset="2"/>
              <a:buChar char=""/>
              <a:tabLst/>
              <a:defRPr/>
            </a:pPr>
            <a:r>
              <a:rPr kumimoji="0" lang="en-US" sz="3200" b="0" i="0" u="none" strike="noStrike" kern="1200" cap="none" spc="0" normalizeH="0" baseline="0" noProof="0" dirty="0">
                <a:ln>
                  <a:noFill/>
                </a:ln>
                <a:solidFill>
                  <a:srgbClr val="00B0F0"/>
                </a:solidFill>
                <a:effectLst/>
                <a:uLnTx/>
                <a:uFillTx/>
                <a:latin typeface="+mn-lt"/>
                <a:ea typeface="+mn-ea"/>
                <a:cs typeface="+mn-cs"/>
              </a:rPr>
              <a:t>Multiple</a:t>
            </a:r>
            <a:r>
              <a:rPr kumimoji="0" lang="en-US" sz="3200" b="0" i="0" u="none" strike="noStrike" kern="1200" cap="none" spc="0" normalizeH="0" baseline="0" noProof="0" dirty="0">
                <a:ln>
                  <a:noFill/>
                </a:ln>
                <a:solidFill>
                  <a:schemeClr val="tx1"/>
                </a:solidFill>
                <a:effectLst/>
                <a:uLnTx/>
                <a:uFillTx/>
                <a:latin typeface="+mn-lt"/>
                <a:ea typeface="+mn-ea"/>
                <a:cs typeface="+mn-cs"/>
              </a:rPr>
              <a:t> ways of interpreting the same experience</a:t>
            </a:r>
          </a:p>
        </p:txBody>
      </p:sp>
    </p:spTree>
    <p:extLst>
      <p:ext uri="{BB962C8B-B14F-4D97-AF65-F5344CB8AC3E}">
        <p14:creationId xmlns:p14="http://schemas.microsoft.com/office/powerpoint/2010/main" val="17973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descr="http://www.nature.com/ki/journal/v62/n5/images/4493262f1b.gif"/>
          <p:cNvPicPr>
            <a:picLocks noChangeAspect="1" noChangeArrowheads="1"/>
          </p:cNvPicPr>
          <p:nvPr/>
        </p:nvPicPr>
        <p:blipFill>
          <a:blip r:embed="rId2"/>
          <a:srcRect/>
          <a:stretch>
            <a:fillRect/>
          </a:stretch>
        </p:blipFill>
        <p:spPr bwMode="auto">
          <a:xfrm>
            <a:off x="0" y="0"/>
            <a:ext cx="12192000" cy="6921607"/>
          </a:xfrm>
          <a:prstGeom prst="rect">
            <a:avLst/>
          </a:prstGeom>
          <a:noFill/>
        </p:spPr>
      </p:pic>
    </p:spTree>
    <p:extLst>
      <p:ext uri="{BB962C8B-B14F-4D97-AF65-F5344CB8AC3E}">
        <p14:creationId xmlns:p14="http://schemas.microsoft.com/office/powerpoint/2010/main" val="400926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Phenomenological research </a:t>
            </a:r>
          </a:p>
        </p:txBody>
      </p:sp>
      <p:sp>
        <p:nvSpPr>
          <p:cNvPr id="3" name="Content Placeholder 2"/>
          <p:cNvSpPr>
            <a:spLocks noGrp="1"/>
          </p:cNvSpPr>
          <p:nvPr>
            <p:ph idx="1"/>
          </p:nvPr>
        </p:nvSpPr>
        <p:spPr/>
        <p:txBody>
          <a:bodyPr/>
          <a:lstStyle/>
          <a:p>
            <a:r>
              <a:rPr lang="en-CA" dirty="0"/>
              <a:t>Whereas a narrative study reports the stories of individuals, a phenomenological study describes different peoples perspectives of a shared experience. </a:t>
            </a:r>
          </a:p>
          <a:p>
            <a:endParaRPr lang="en-CA" dirty="0"/>
          </a:p>
          <a:p>
            <a:r>
              <a:rPr lang="en-CA" dirty="0"/>
              <a:t>Phenomenological research is concerned with trying to understand what it is like from the point of view of the participants</a:t>
            </a:r>
          </a:p>
          <a:p>
            <a:pPr lvl="1"/>
            <a:r>
              <a:rPr lang="en-CA" dirty="0"/>
              <a:t>Participant: tries to make sense of their personal and social world</a:t>
            </a:r>
          </a:p>
          <a:p>
            <a:pPr lvl="1"/>
            <a:r>
              <a:rPr lang="en-CA" dirty="0"/>
              <a:t>Researcher: tries to make sense of the participant</a:t>
            </a:r>
          </a:p>
          <a:p>
            <a:pPr lvl="1"/>
            <a:endParaRPr lang="en-CA" dirty="0"/>
          </a:p>
        </p:txBody>
      </p:sp>
    </p:spTree>
    <p:extLst>
      <p:ext uri="{BB962C8B-B14F-4D97-AF65-F5344CB8AC3E}">
        <p14:creationId xmlns:p14="http://schemas.microsoft.com/office/powerpoint/2010/main" val="237290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a:t>Whitehead, G. (2016). The rise and fall of the National English Ability Test: Examining Korean high school English teachers’ perspectives. </a:t>
            </a:r>
            <a:r>
              <a:rPr lang="en-CA" i="1" dirty="0"/>
              <a:t>Asian EFL Journal, 18(4)</a:t>
            </a:r>
            <a:r>
              <a:rPr lang="en-CA" dirty="0"/>
              <a:t>. 124-155. </a:t>
            </a:r>
          </a:p>
          <a:p>
            <a:endParaRPr lang="en-US" dirty="0"/>
          </a:p>
          <a:p>
            <a:r>
              <a:rPr lang="en-US" dirty="0"/>
              <a:t>Purpose of the study: Provide readers with multiple teachers perspectives on the possible implementation of a new testing system</a:t>
            </a:r>
          </a:p>
          <a:p>
            <a:endParaRPr lang="en-US" dirty="0"/>
          </a:p>
          <a:p>
            <a:r>
              <a:rPr lang="en-US" dirty="0"/>
              <a:t>Participants: Korean in-service high school English teachers</a:t>
            </a:r>
          </a:p>
        </p:txBody>
      </p:sp>
      <p:sp>
        <p:nvSpPr>
          <p:cNvPr id="4" name="Title 3"/>
          <p:cNvSpPr>
            <a:spLocks noGrp="1"/>
          </p:cNvSpPr>
          <p:nvPr>
            <p:ph type="title"/>
          </p:nvPr>
        </p:nvSpPr>
        <p:spPr/>
        <p:txBody>
          <a:bodyPr/>
          <a:lstStyle/>
          <a:p>
            <a:r>
              <a:rPr lang="en-CA" dirty="0"/>
              <a:t>Example of Phenomenological research</a:t>
            </a:r>
          </a:p>
        </p:txBody>
      </p:sp>
    </p:spTree>
    <p:extLst>
      <p:ext uri="{BB962C8B-B14F-4D97-AF65-F5344CB8AC3E}">
        <p14:creationId xmlns:p14="http://schemas.microsoft.com/office/powerpoint/2010/main" val="346204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Ethnographic research</a:t>
            </a:r>
          </a:p>
        </p:txBody>
      </p:sp>
      <p:sp>
        <p:nvSpPr>
          <p:cNvPr id="3" name="Content Placeholder 2"/>
          <p:cNvSpPr>
            <a:spLocks noGrp="1"/>
          </p:cNvSpPr>
          <p:nvPr>
            <p:ph idx="1"/>
          </p:nvPr>
        </p:nvSpPr>
        <p:spPr/>
        <p:txBody>
          <a:bodyPr/>
          <a:lstStyle/>
          <a:p>
            <a:endParaRPr lang="en-CA"/>
          </a:p>
        </p:txBody>
      </p:sp>
      <p:pic>
        <p:nvPicPr>
          <p:cNvPr id="3074" name="Picture 2" descr="Image result for ethnographic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49" y="2105948"/>
            <a:ext cx="5904269" cy="4428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05948"/>
            <a:ext cx="5904268" cy="442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2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Ethnographic research </a:t>
            </a:r>
          </a:p>
        </p:txBody>
      </p:sp>
      <p:sp>
        <p:nvSpPr>
          <p:cNvPr id="3" name="Content Placeholder 2"/>
          <p:cNvSpPr>
            <a:spLocks noGrp="1"/>
          </p:cNvSpPr>
          <p:nvPr>
            <p:ph idx="1"/>
          </p:nvPr>
        </p:nvSpPr>
        <p:spPr>
          <a:xfrm>
            <a:off x="581193" y="2261073"/>
            <a:ext cx="11029615" cy="4596927"/>
          </a:xfrm>
        </p:spPr>
        <p:txBody>
          <a:bodyPr>
            <a:normAutofit fontScale="92500" lnSpcReduction="20000"/>
          </a:bodyPr>
          <a:lstStyle/>
          <a:p>
            <a:r>
              <a:rPr lang="en-PH" dirty="0"/>
              <a:t>Ethnographic research is an attempt to obtain a detailed and holistic picture of a particular society, group, institution, setting or situation.</a:t>
            </a:r>
            <a:endParaRPr lang="en-US" dirty="0"/>
          </a:p>
          <a:p>
            <a:endParaRPr lang="en-US" dirty="0"/>
          </a:p>
          <a:p>
            <a:r>
              <a:rPr lang="en-US" dirty="0"/>
              <a:t>Researcher examines the behavioral patterns and perspectives of participants in their natural settings (e.g., a village, college, office) </a:t>
            </a:r>
          </a:p>
          <a:p>
            <a:endParaRPr lang="en-US" dirty="0"/>
          </a:p>
          <a:p>
            <a:r>
              <a:rPr lang="en-US" dirty="0"/>
              <a:t>Focuses on a particular site or sites that provide the researcher with a context in which to study both the setting and the participants who inhabit it</a:t>
            </a:r>
          </a:p>
          <a:p>
            <a:pPr marL="0" indent="0">
              <a:buNone/>
            </a:pPr>
            <a:endParaRPr lang="en-CA" dirty="0"/>
          </a:p>
          <a:p>
            <a:r>
              <a:rPr lang="en-US" dirty="0"/>
              <a:t>The participants are observed for extended periods as they take part in naturally occurring activities within the setting   </a:t>
            </a:r>
          </a:p>
          <a:p>
            <a:endParaRPr lang="en-US" dirty="0"/>
          </a:p>
          <a:p>
            <a:r>
              <a:rPr lang="en-PH" dirty="0"/>
              <a:t>Behaviors can be easily understood by researchers if they are in the “inside” of the research area.</a:t>
            </a:r>
          </a:p>
          <a:p>
            <a:endParaRPr lang="en-PH" dirty="0"/>
          </a:p>
          <a:p>
            <a:r>
              <a:rPr lang="en-PH" dirty="0"/>
              <a:t>Researchers often become or are a natural part of the research environment.</a:t>
            </a:r>
          </a:p>
          <a:p>
            <a:endParaRPr lang="en-US" dirty="0"/>
          </a:p>
          <a:p>
            <a:pPr marL="0" indent="0">
              <a:buNone/>
            </a:pPr>
            <a:endParaRPr lang="en-US" dirty="0"/>
          </a:p>
        </p:txBody>
      </p:sp>
    </p:spTree>
    <p:extLst>
      <p:ext uri="{BB962C8B-B14F-4D97-AF65-F5344CB8AC3E}">
        <p14:creationId xmlns:p14="http://schemas.microsoft.com/office/powerpoint/2010/main" val="277384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a:t>Lenski</a:t>
            </a:r>
            <a:r>
              <a:rPr lang="en-US" dirty="0"/>
              <a:t>, S. D., Crawford, K, </a:t>
            </a:r>
            <a:r>
              <a:rPr lang="en-US" dirty="0" err="1"/>
              <a:t>Crumplet</a:t>
            </a:r>
            <a:r>
              <a:rPr lang="en-US" dirty="0"/>
              <a:t>, T, &amp; Stallworth, C. (2005). Preparing preservice teachers in a diverse world. </a:t>
            </a:r>
            <a:r>
              <a:rPr lang="en-US" i="1" dirty="0"/>
              <a:t>Action in Teacher Education</a:t>
            </a:r>
            <a:r>
              <a:rPr lang="en-US" dirty="0"/>
              <a:t>, 27 (3), 3-12. </a:t>
            </a:r>
          </a:p>
          <a:p>
            <a:endParaRPr lang="en-US" dirty="0"/>
          </a:p>
          <a:p>
            <a:r>
              <a:rPr lang="en-US" dirty="0"/>
              <a:t>Purpose of the study: Provide a more adequate preparation for working in high-need schools by assisting educators in the development of “habits of mind” that incorporate an understanding and valuing of students’ culture and a recognition of the need to consider those cultures in teaching practices.</a:t>
            </a:r>
          </a:p>
          <a:p>
            <a:endParaRPr lang="en-US" dirty="0"/>
          </a:p>
          <a:p>
            <a:r>
              <a:rPr lang="en-US" dirty="0"/>
              <a:t>Participants: 28 preservice teachers who enrolled in an elementary education program </a:t>
            </a:r>
          </a:p>
        </p:txBody>
      </p:sp>
      <p:sp>
        <p:nvSpPr>
          <p:cNvPr id="4" name="Title 3"/>
          <p:cNvSpPr>
            <a:spLocks noGrp="1"/>
          </p:cNvSpPr>
          <p:nvPr>
            <p:ph type="title"/>
          </p:nvPr>
        </p:nvSpPr>
        <p:spPr/>
        <p:txBody>
          <a:bodyPr/>
          <a:lstStyle/>
          <a:p>
            <a:r>
              <a:rPr lang="en-CA" dirty="0"/>
              <a:t>Example of ethnographic research</a:t>
            </a:r>
          </a:p>
        </p:txBody>
      </p:sp>
    </p:spTree>
    <p:extLst>
      <p:ext uri="{BB962C8B-B14F-4D97-AF65-F5344CB8AC3E}">
        <p14:creationId xmlns:p14="http://schemas.microsoft.com/office/powerpoint/2010/main" val="59009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Examples of ethnographic research</a:t>
            </a:r>
          </a:p>
        </p:txBody>
      </p:sp>
      <p:sp>
        <p:nvSpPr>
          <p:cNvPr id="3" name="Content Placeholder 2"/>
          <p:cNvSpPr>
            <a:spLocks noGrp="1"/>
          </p:cNvSpPr>
          <p:nvPr>
            <p:ph idx="1"/>
          </p:nvPr>
        </p:nvSpPr>
        <p:spPr/>
        <p:txBody>
          <a:bodyPr/>
          <a:lstStyle/>
          <a:p>
            <a:r>
              <a:rPr lang="en-CA" i="1" dirty="0"/>
              <a:t>On the Run: Fugitive Life in an American City.</a:t>
            </a:r>
            <a:r>
              <a:rPr lang="en-CA" dirty="0"/>
              <a:t> Chicago: University of Chicago Press.</a:t>
            </a:r>
          </a:p>
          <a:p>
            <a:endParaRPr lang="en-CA" dirty="0"/>
          </a:p>
          <a:p>
            <a:r>
              <a:rPr lang="en-CA" dirty="0"/>
              <a:t>Goffman spent 6 years or so immersed in a marginalised black community and members who lived their life on the run from police</a:t>
            </a:r>
          </a:p>
          <a:p>
            <a:endParaRPr lang="en-CA" dirty="0"/>
          </a:p>
          <a:p>
            <a:r>
              <a:rPr lang="en-CA" dirty="0"/>
              <a:t>Ended up living in the community for the later part of her research. </a:t>
            </a:r>
          </a:p>
          <a:p>
            <a:endParaRPr lang="en-CA" dirty="0"/>
          </a:p>
          <a:p>
            <a:r>
              <a:rPr lang="en-CA" dirty="0"/>
              <a:t>Goffman was the driver of a car whose passengers were trying to locate and shoot a man who was also a participant in the study.</a:t>
            </a:r>
          </a:p>
          <a:p>
            <a:endParaRPr lang="en-CA" dirty="0"/>
          </a:p>
        </p:txBody>
      </p:sp>
    </p:spTree>
    <p:extLst>
      <p:ext uri="{BB962C8B-B14F-4D97-AF65-F5344CB8AC3E}">
        <p14:creationId xmlns:p14="http://schemas.microsoft.com/office/powerpoint/2010/main" val="125944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84" y="733488"/>
            <a:ext cx="11029616" cy="1013800"/>
          </a:xfrm>
        </p:spPr>
        <p:txBody>
          <a:bodyPr/>
          <a:lstStyle/>
          <a:p>
            <a:r>
              <a:rPr lang="en-CA" dirty="0"/>
              <a:t>Case study research </a:t>
            </a:r>
          </a:p>
        </p:txBody>
      </p:sp>
      <p:sp>
        <p:nvSpPr>
          <p:cNvPr id="3" name="Content Placeholder 2"/>
          <p:cNvSpPr>
            <a:spLocks noGrp="1"/>
          </p:cNvSpPr>
          <p:nvPr>
            <p:ph idx="1"/>
          </p:nvPr>
        </p:nvSpPr>
        <p:spPr/>
        <p:txBody>
          <a:bodyPr/>
          <a:lstStyle/>
          <a:p>
            <a:endParaRPr lang="en-CA"/>
          </a:p>
        </p:txBody>
      </p:sp>
      <p:pic>
        <p:nvPicPr>
          <p:cNvPr id="4100" name="Picture 4" descr="Image result for case study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43" y="2180496"/>
            <a:ext cx="6856697" cy="411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15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Researchers focus on a single cases which may be an individual, a group, an organization or anything else that can be taken together as unit or system.  (e.g., a student, a teacher, a group of students in X school, a classroom, a school).</a:t>
            </a:r>
          </a:p>
          <a:p>
            <a:endParaRPr lang="en-US" dirty="0"/>
          </a:p>
          <a:p>
            <a:r>
              <a:rPr lang="en-US" dirty="0"/>
              <a:t>Case study research is appropriate when the researcher wants to answer a descriptive question (e.g., what happened?) or explanatory question (e.g., how or why did something happen?), or simply to explore cases. </a:t>
            </a:r>
          </a:p>
          <a:p>
            <a:endParaRPr lang="en-US" dirty="0"/>
          </a:p>
          <a:p>
            <a:r>
              <a:rPr lang="en-US" dirty="0"/>
              <a:t> Focuses on in-depth understanding by providing thick description of different cases</a:t>
            </a:r>
          </a:p>
        </p:txBody>
      </p:sp>
      <p:sp>
        <p:nvSpPr>
          <p:cNvPr id="4" name="Title 3"/>
          <p:cNvSpPr>
            <a:spLocks noGrp="1"/>
          </p:cNvSpPr>
          <p:nvPr>
            <p:ph type="title"/>
          </p:nvPr>
        </p:nvSpPr>
        <p:spPr/>
        <p:txBody>
          <a:bodyPr/>
          <a:lstStyle/>
          <a:p>
            <a:r>
              <a:rPr lang="en-CA" dirty="0"/>
              <a:t>Case study research – focusing on individual cases </a:t>
            </a:r>
          </a:p>
        </p:txBody>
      </p:sp>
    </p:spTree>
    <p:extLst>
      <p:ext uri="{BB962C8B-B14F-4D97-AF65-F5344CB8AC3E}">
        <p14:creationId xmlns:p14="http://schemas.microsoft.com/office/powerpoint/2010/main" val="359431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0F08-C2DB-4B10-85C5-D802A23D8154}"/>
              </a:ext>
            </a:extLst>
          </p:cNvPr>
          <p:cNvSpPr>
            <a:spLocks noGrp="1"/>
          </p:cNvSpPr>
          <p:nvPr>
            <p:ph type="title"/>
          </p:nvPr>
        </p:nvSpPr>
        <p:spPr/>
        <p:txBody>
          <a:bodyPr/>
          <a:lstStyle/>
          <a:p>
            <a:r>
              <a:rPr lang="en-US" dirty="0"/>
              <a:t>Research paradigms</a:t>
            </a:r>
          </a:p>
        </p:txBody>
      </p:sp>
      <p:sp>
        <p:nvSpPr>
          <p:cNvPr id="3" name="Content Placeholder 2">
            <a:extLst>
              <a:ext uri="{FF2B5EF4-FFF2-40B4-BE49-F238E27FC236}">
                <a16:creationId xmlns:a16="http://schemas.microsoft.com/office/drawing/2014/main" id="{2F343F8D-C834-47F4-B074-D409BA04EBA5}"/>
              </a:ext>
            </a:extLst>
          </p:cNvPr>
          <p:cNvSpPr>
            <a:spLocks noGrp="1"/>
          </p:cNvSpPr>
          <p:nvPr>
            <p:ph idx="1"/>
          </p:nvPr>
        </p:nvSpPr>
        <p:spPr>
          <a:xfrm>
            <a:off x="581192" y="2180496"/>
            <a:ext cx="11029615" cy="4220304"/>
          </a:xfrm>
        </p:spPr>
        <p:txBody>
          <a:bodyPr/>
          <a:lstStyle/>
          <a:p>
            <a:r>
              <a:rPr lang="en-US" dirty="0"/>
              <a:t>Qualitative researchers generally see human behavior as something that is influenced by both internal and external factors.  Thus, human behavior is variable, and can change from person to person, time to time, and situation to situation</a:t>
            </a:r>
          </a:p>
          <a:p>
            <a:endParaRPr lang="en-US" dirty="0"/>
          </a:p>
          <a:p>
            <a:r>
              <a:rPr lang="en-US" dirty="0"/>
              <a:t>Qualitative researchers seek to examine/explore reality through participant’s views, their own background and experiences. </a:t>
            </a:r>
          </a:p>
          <a:p>
            <a:endParaRPr lang="en-US" dirty="0"/>
          </a:p>
          <a:p>
            <a:r>
              <a:rPr lang="en-US" dirty="0"/>
              <a:t>Qualitative researchers seek to describe things in as much detail as possible</a:t>
            </a:r>
          </a:p>
          <a:p>
            <a:endParaRPr lang="en-US" dirty="0"/>
          </a:p>
          <a:p>
            <a:r>
              <a:rPr lang="en-US" dirty="0"/>
              <a:t>By understanding other’s views, backgrounds, and experiences, (and factors that affect) each we can better understand people as well as ourselves.</a:t>
            </a:r>
          </a:p>
        </p:txBody>
      </p:sp>
    </p:spTree>
    <p:extLst>
      <p:ext uri="{BB962C8B-B14F-4D97-AF65-F5344CB8AC3E}">
        <p14:creationId xmlns:p14="http://schemas.microsoft.com/office/powerpoint/2010/main" val="391925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err="1"/>
              <a:t>Koerner</a:t>
            </a:r>
            <a:r>
              <a:rPr lang="en-CA" dirty="0"/>
              <a:t>, M. E., &amp; Abdul-</a:t>
            </a:r>
            <a:r>
              <a:rPr lang="en-CA" dirty="0" err="1"/>
              <a:t>Tawwab</a:t>
            </a:r>
            <a:r>
              <a:rPr lang="en-CA" dirty="0"/>
              <a:t>, N. (2006). Using community as a resource for teacher education: A case study. </a:t>
            </a:r>
            <a:r>
              <a:rPr lang="en-CA" i="1" dirty="0"/>
              <a:t>Equity &amp; Excellence in Education</a:t>
            </a:r>
            <a:r>
              <a:rPr lang="en-CA" dirty="0"/>
              <a:t>, </a:t>
            </a:r>
            <a:r>
              <a:rPr lang="en-CA" i="1" dirty="0"/>
              <a:t>39</a:t>
            </a:r>
            <a:r>
              <a:rPr lang="en-CA" dirty="0"/>
              <a:t>(1), 37-46.</a:t>
            </a:r>
          </a:p>
          <a:p>
            <a:endParaRPr lang="en-US" dirty="0"/>
          </a:p>
          <a:p>
            <a:r>
              <a:rPr lang="en-US" dirty="0"/>
              <a:t>Purpose of the study: Examine the processes of using a community organization to lead the discussion and obstacles inherent to university settings </a:t>
            </a:r>
          </a:p>
          <a:p>
            <a:endParaRPr lang="en-US" dirty="0"/>
          </a:p>
          <a:p>
            <a:r>
              <a:rPr lang="en-US" dirty="0"/>
              <a:t>Duration and sites: About two years (or four semesters) at a university and a neighboring community </a:t>
            </a:r>
          </a:p>
        </p:txBody>
      </p:sp>
      <p:sp>
        <p:nvSpPr>
          <p:cNvPr id="4" name="Title 3"/>
          <p:cNvSpPr>
            <a:spLocks noGrp="1"/>
          </p:cNvSpPr>
          <p:nvPr>
            <p:ph type="title"/>
          </p:nvPr>
        </p:nvSpPr>
        <p:spPr/>
        <p:txBody>
          <a:bodyPr/>
          <a:lstStyle/>
          <a:p>
            <a:r>
              <a:rPr lang="en-US" dirty="0"/>
              <a:t>Example of a Case Study Research</a:t>
            </a:r>
            <a:endParaRPr lang="en-CA" dirty="0"/>
          </a:p>
        </p:txBody>
      </p:sp>
    </p:spTree>
    <p:extLst>
      <p:ext uri="{BB962C8B-B14F-4D97-AF65-F5344CB8AC3E}">
        <p14:creationId xmlns:p14="http://schemas.microsoft.com/office/powerpoint/2010/main" val="266723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84" y="733488"/>
            <a:ext cx="11029616" cy="1013800"/>
          </a:xfrm>
        </p:spPr>
        <p:txBody>
          <a:bodyPr/>
          <a:lstStyle/>
          <a:p>
            <a:r>
              <a:rPr lang="en-CA" dirty="0"/>
              <a:t>Action research </a:t>
            </a:r>
          </a:p>
        </p:txBody>
      </p:sp>
      <p:sp>
        <p:nvSpPr>
          <p:cNvPr id="3" name="Content Placeholder 2"/>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0B2E260D-86A4-489B-96DC-F64B75858FDC}"/>
              </a:ext>
            </a:extLst>
          </p:cNvPr>
          <p:cNvPicPr>
            <a:picLocks noChangeAspect="1"/>
          </p:cNvPicPr>
          <p:nvPr/>
        </p:nvPicPr>
        <p:blipFill rotWithShape="1">
          <a:blip r:embed="rId2"/>
          <a:srcRect l="12920" t="25818" r="19863" b="20546"/>
          <a:stretch/>
        </p:blipFill>
        <p:spPr>
          <a:xfrm>
            <a:off x="2481943" y="2180496"/>
            <a:ext cx="6313714" cy="4030382"/>
          </a:xfrm>
          <a:prstGeom prst="rect">
            <a:avLst/>
          </a:prstGeom>
        </p:spPr>
      </p:pic>
    </p:spTree>
    <p:extLst>
      <p:ext uri="{BB962C8B-B14F-4D97-AF65-F5344CB8AC3E}">
        <p14:creationId xmlns:p14="http://schemas.microsoft.com/office/powerpoint/2010/main" val="291079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Action research focuses on addressing a problem and improving the quality of something through an intervention. </a:t>
            </a:r>
          </a:p>
          <a:p>
            <a:endParaRPr lang="en-US" dirty="0"/>
          </a:p>
          <a:p>
            <a:r>
              <a:rPr lang="en-US" dirty="0"/>
              <a:t>It typically is designed and conducted by practitioners who analyze the data to improve their own practice. </a:t>
            </a:r>
          </a:p>
          <a:p>
            <a:endParaRPr lang="en-US" dirty="0"/>
          </a:p>
          <a:p>
            <a:r>
              <a:rPr lang="en-US" dirty="0"/>
              <a:t>Action research can be done by individuals or by teams of colleagues. The team approach is called collaborative inquiry.”</a:t>
            </a:r>
          </a:p>
        </p:txBody>
      </p:sp>
      <p:sp>
        <p:nvSpPr>
          <p:cNvPr id="4" name="Title 3"/>
          <p:cNvSpPr>
            <a:spLocks noGrp="1"/>
          </p:cNvSpPr>
          <p:nvPr>
            <p:ph type="title"/>
          </p:nvPr>
        </p:nvSpPr>
        <p:spPr/>
        <p:txBody>
          <a:bodyPr/>
          <a:lstStyle/>
          <a:p>
            <a:r>
              <a:rPr lang="en-CA" dirty="0"/>
              <a:t>Action research – focusing on a problem</a:t>
            </a:r>
          </a:p>
        </p:txBody>
      </p:sp>
    </p:spTree>
    <p:extLst>
      <p:ext uri="{BB962C8B-B14F-4D97-AF65-F5344CB8AC3E}">
        <p14:creationId xmlns:p14="http://schemas.microsoft.com/office/powerpoint/2010/main" val="286226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CEB2-791B-41AB-9469-FE19CA89F193}"/>
              </a:ext>
            </a:extLst>
          </p:cNvPr>
          <p:cNvSpPr>
            <a:spLocks noGrp="1"/>
          </p:cNvSpPr>
          <p:nvPr>
            <p:ph type="title"/>
          </p:nvPr>
        </p:nvSpPr>
        <p:spPr/>
        <p:txBody>
          <a:bodyPr/>
          <a:lstStyle/>
          <a:p>
            <a:r>
              <a:rPr lang="en-US" dirty="0"/>
              <a:t>How is Action Research Defined in Education</a:t>
            </a:r>
          </a:p>
        </p:txBody>
      </p:sp>
      <p:sp>
        <p:nvSpPr>
          <p:cNvPr id="3" name="Content Placeholder 2">
            <a:extLst>
              <a:ext uri="{FF2B5EF4-FFF2-40B4-BE49-F238E27FC236}">
                <a16:creationId xmlns:a16="http://schemas.microsoft.com/office/drawing/2014/main" id="{3FB55760-F3F2-4BB8-BAD0-6291443F08BF}"/>
              </a:ext>
            </a:extLst>
          </p:cNvPr>
          <p:cNvSpPr>
            <a:spLocks noGrp="1"/>
          </p:cNvSpPr>
          <p:nvPr>
            <p:ph idx="1"/>
          </p:nvPr>
        </p:nvSpPr>
        <p:spPr/>
        <p:txBody>
          <a:bodyPr/>
          <a:lstStyle/>
          <a:p>
            <a:pPr marL="0" indent="0">
              <a:buNone/>
            </a:pPr>
            <a:r>
              <a:rPr lang="en-US" dirty="0"/>
              <a:t>Action research is a form of investigation designed for use by teachers to attempt to solve problems and improve professional practices in their own classrooms. It involves systematic observations and data collection which can be then used by the practitioner-researcher in reflection, decision-making, and the development of more effective classroom strategies. ( Parsons &amp; Brown, 2002)</a:t>
            </a:r>
          </a:p>
          <a:p>
            <a:pPr marL="0" indent="0">
              <a:buNone/>
            </a:pPr>
            <a:endParaRPr lang="en-US" dirty="0"/>
          </a:p>
          <a:p>
            <a:pPr marL="0" indent="0">
              <a:buNone/>
            </a:pPr>
            <a:r>
              <a:rPr lang="en-US" dirty="0"/>
              <a:t>Action research is a natural part of teaching. Techers are continually observing students, collecting data, and changing practices to improve students learning and the classroom and school environment. Action research provides a framework that guides the energies of teachers toward a better understanding of why, when, and how students become better learners. (Miller, 2007)</a:t>
            </a:r>
          </a:p>
        </p:txBody>
      </p:sp>
    </p:spTree>
    <p:extLst>
      <p:ext uri="{BB962C8B-B14F-4D97-AF65-F5344CB8AC3E}">
        <p14:creationId xmlns:p14="http://schemas.microsoft.com/office/powerpoint/2010/main" val="30526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CE8F-DD12-4D2A-985A-5569557379AC}"/>
              </a:ext>
            </a:extLst>
          </p:cNvPr>
          <p:cNvSpPr>
            <a:spLocks noGrp="1"/>
          </p:cNvSpPr>
          <p:nvPr>
            <p:ph type="title"/>
          </p:nvPr>
        </p:nvSpPr>
        <p:spPr>
          <a:xfrm>
            <a:off x="581192" y="702156"/>
            <a:ext cx="11029616" cy="1013800"/>
          </a:xfrm>
        </p:spPr>
        <p:txBody>
          <a:bodyPr>
            <a:normAutofit/>
          </a:bodyPr>
          <a:lstStyle/>
          <a:p>
            <a:r>
              <a:rPr lang="en-US" dirty="0"/>
              <a:t>Action Research procedures (McNiff, 2002)</a:t>
            </a:r>
          </a:p>
        </p:txBody>
      </p:sp>
      <p:sp>
        <p:nvSpPr>
          <p:cNvPr id="72" name="Rectangle 71">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descr="Image result for action research">
            <a:extLst>
              <a:ext uri="{FF2B5EF4-FFF2-40B4-BE49-F238E27FC236}">
                <a16:creationId xmlns:a16="http://schemas.microsoft.com/office/drawing/2014/main" id="{AF92B58F-D5FF-47DD-978F-6EE9960DE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75" y="2361056"/>
            <a:ext cx="4865625" cy="36492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732D42D-7DCC-4285-8D9D-21A76AFC8628}"/>
              </a:ext>
            </a:extLst>
          </p:cNvPr>
          <p:cNvSpPr>
            <a:spLocks noGrp="1"/>
          </p:cNvSpPr>
          <p:nvPr>
            <p:ph idx="1"/>
          </p:nvPr>
        </p:nvSpPr>
        <p:spPr>
          <a:xfrm>
            <a:off x="6335805" y="2180496"/>
            <a:ext cx="5275001" cy="4045683"/>
          </a:xfrm>
        </p:spPr>
        <p:txBody>
          <a:bodyPr>
            <a:normAutofit/>
          </a:bodyPr>
          <a:lstStyle/>
          <a:p>
            <a:pPr marL="0" lvl="0" indent="0" defTabSz="914400">
              <a:lnSpc>
                <a:spcPct val="90000"/>
              </a:lnSpc>
              <a:buClrTx/>
              <a:buSzTx/>
              <a:buNone/>
            </a:pPr>
            <a:r>
              <a:rPr lang="en-US" altLang="en-US" sz="1500">
                <a:cs typeface="Arial" panose="020B0604020202020204" pitchFamily="34" charset="0"/>
              </a:rPr>
              <a:t> </a:t>
            </a:r>
            <a:endParaRPr lang="en-US" altLang="en-US" sz="1500"/>
          </a:p>
          <a:p>
            <a:pPr marL="342900" indent="-342900">
              <a:lnSpc>
                <a:spcPct val="90000"/>
              </a:lnSpc>
              <a:buFont typeface="+mj-lt"/>
              <a:buAutoNum type="arabicPeriod"/>
            </a:pPr>
            <a:r>
              <a:rPr lang="en-US" sz="1500"/>
              <a:t>Review your current practice.</a:t>
            </a:r>
          </a:p>
          <a:p>
            <a:pPr marL="342900" indent="-342900">
              <a:lnSpc>
                <a:spcPct val="90000"/>
              </a:lnSpc>
              <a:buFont typeface="+mj-lt"/>
              <a:buAutoNum type="arabicPeriod"/>
            </a:pPr>
            <a:r>
              <a:rPr lang="en-US" sz="1500"/>
              <a:t>Identify an aspect that you wish to improve.</a:t>
            </a:r>
          </a:p>
          <a:p>
            <a:pPr marL="342900" indent="-342900">
              <a:lnSpc>
                <a:spcPct val="90000"/>
              </a:lnSpc>
              <a:buFont typeface="+mj-lt"/>
              <a:buAutoNum type="arabicPeriod"/>
            </a:pPr>
            <a:r>
              <a:rPr lang="en-US" sz="1500"/>
              <a:t>Imagine a way to improve.</a:t>
            </a:r>
          </a:p>
          <a:p>
            <a:pPr marL="342900" indent="-342900">
              <a:lnSpc>
                <a:spcPct val="90000"/>
              </a:lnSpc>
              <a:buFont typeface="+mj-lt"/>
              <a:buAutoNum type="arabicPeriod"/>
            </a:pPr>
            <a:r>
              <a:rPr lang="en-US" sz="1500"/>
              <a:t>Try it out.</a:t>
            </a:r>
          </a:p>
          <a:p>
            <a:pPr marL="342900" indent="-342900">
              <a:lnSpc>
                <a:spcPct val="90000"/>
              </a:lnSpc>
              <a:buFont typeface="+mj-lt"/>
              <a:buAutoNum type="arabicPeriod"/>
            </a:pPr>
            <a:r>
              <a:rPr lang="en-US" sz="1500"/>
              <a:t>Monitor and reflect on what happens.</a:t>
            </a:r>
          </a:p>
          <a:p>
            <a:pPr marL="342900" indent="-342900">
              <a:lnSpc>
                <a:spcPct val="90000"/>
              </a:lnSpc>
              <a:buFont typeface="+mj-lt"/>
              <a:buAutoNum type="arabicPeriod"/>
            </a:pPr>
            <a:r>
              <a:rPr lang="en-US" sz="1500"/>
              <a:t>Modify the plan based on what has been found, what has happened, and continue.</a:t>
            </a:r>
          </a:p>
          <a:p>
            <a:pPr marL="342900" indent="-342900">
              <a:lnSpc>
                <a:spcPct val="90000"/>
              </a:lnSpc>
              <a:buFont typeface="+mj-lt"/>
              <a:buAutoNum type="arabicPeriod"/>
            </a:pPr>
            <a:r>
              <a:rPr lang="en-US" sz="1500"/>
              <a:t>Evaluate the modified action.</a:t>
            </a:r>
          </a:p>
          <a:p>
            <a:pPr marL="342900" indent="-342900">
              <a:lnSpc>
                <a:spcPct val="90000"/>
              </a:lnSpc>
              <a:buFont typeface="+mj-lt"/>
              <a:buAutoNum type="arabicPeriod"/>
            </a:pPr>
            <a:r>
              <a:rPr lang="en-US" sz="1500"/>
              <a:t>Continue until you are satisfied with that aspect of your work (e.g. repeat the cycle).</a:t>
            </a:r>
          </a:p>
          <a:p>
            <a:pPr marL="0" lvl="0" indent="0" defTabSz="914400">
              <a:lnSpc>
                <a:spcPct val="90000"/>
              </a:lnSpc>
              <a:buClrTx/>
              <a:buSzTx/>
              <a:buNone/>
            </a:pPr>
            <a:br>
              <a:rPr lang="en-US" altLang="en-US" sz="1500">
                <a:cs typeface="Arial" panose="020B0604020202020204" pitchFamily="34" charset="0"/>
              </a:rPr>
            </a:br>
            <a:endParaRPr lang="en-US" altLang="en-US" sz="1500"/>
          </a:p>
          <a:p>
            <a:pPr>
              <a:lnSpc>
                <a:spcPct val="90000"/>
              </a:lnSpc>
            </a:pPr>
            <a:endParaRPr lang="en-US" sz="1500"/>
          </a:p>
        </p:txBody>
      </p:sp>
    </p:spTree>
    <p:extLst>
      <p:ext uri="{BB962C8B-B14F-4D97-AF65-F5344CB8AC3E}">
        <p14:creationId xmlns:p14="http://schemas.microsoft.com/office/powerpoint/2010/main" val="90429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a:t>Talandis</a:t>
            </a:r>
            <a:r>
              <a:rPr lang="en-US" dirty="0"/>
              <a:t> Jr, G., &amp; Stout, M. (2014). Getting EFL students to speak: an action research approach. </a:t>
            </a:r>
            <a:r>
              <a:rPr lang="en-US" i="1" dirty="0" err="1"/>
              <a:t>Elt</a:t>
            </a:r>
            <a:r>
              <a:rPr lang="en-US" i="1" dirty="0"/>
              <a:t> Journal</a:t>
            </a:r>
            <a:r>
              <a:rPr lang="en-US" dirty="0"/>
              <a:t>, </a:t>
            </a:r>
            <a:r>
              <a:rPr lang="en-US" i="1" dirty="0"/>
              <a:t>69</a:t>
            </a:r>
            <a:r>
              <a:rPr lang="en-US" dirty="0"/>
              <a:t>(1), 11-25.</a:t>
            </a:r>
          </a:p>
          <a:p>
            <a:r>
              <a:rPr lang="en-US" dirty="0"/>
              <a:t>Purpose of the study:  To find a way to improve students oral activity in class.</a:t>
            </a:r>
          </a:p>
          <a:p>
            <a:endParaRPr lang="en-US" dirty="0"/>
          </a:p>
          <a:p>
            <a:r>
              <a:rPr lang="en-US" dirty="0"/>
              <a:t>Intervention: Implementing an interactive English syllabus</a:t>
            </a:r>
          </a:p>
        </p:txBody>
      </p:sp>
      <p:sp>
        <p:nvSpPr>
          <p:cNvPr id="4" name="Title 3"/>
          <p:cNvSpPr>
            <a:spLocks noGrp="1"/>
          </p:cNvSpPr>
          <p:nvPr>
            <p:ph type="title"/>
          </p:nvPr>
        </p:nvSpPr>
        <p:spPr/>
        <p:txBody>
          <a:bodyPr/>
          <a:lstStyle/>
          <a:p>
            <a:r>
              <a:rPr lang="en-US" dirty="0"/>
              <a:t>Example of Action Research</a:t>
            </a:r>
            <a:endParaRPr lang="en-CA" dirty="0"/>
          </a:p>
        </p:txBody>
      </p:sp>
    </p:spTree>
    <p:extLst>
      <p:ext uri="{BB962C8B-B14F-4D97-AF65-F5344CB8AC3E}">
        <p14:creationId xmlns:p14="http://schemas.microsoft.com/office/powerpoint/2010/main" val="231263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Grounded theory</a:t>
            </a:r>
          </a:p>
        </p:txBody>
      </p:sp>
      <p:sp>
        <p:nvSpPr>
          <p:cNvPr id="3" name="Content Placeholder 2"/>
          <p:cNvSpPr>
            <a:spLocks noGrp="1"/>
          </p:cNvSpPr>
          <p:nvPr>
            <p:ph idx="1"/>
          </p:nvPr>
        </p:nvSpPr>
        <p:spPr/>
        <p:txBody>
          <a:bodyPr/>
          <a:lstStyle/>
          <a:p>
            <a:endParaRPr lang="en-CA"/>
          </a:p>
        </p:txBody>
      </p:sp>
      <p:pic>
        <p:nvPicPr>
          <p:cNvPr id="5122" name="Picture 2" descr="Image result for emerging t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1988456"/>
            <a:ext cx="3089910" cy="4414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emerging t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897" y="1988454"/>
            <a:ext cx="3089910" cy="4414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merging t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044" y="1988454"/>
            <a:ext cx="3089910" cy="441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800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Grounded theory –Theory from data</a:t>
            </a:r>
          </a:p>
        </p:txBody>
      </p:sp>
      <p:sp>
        <p:nvSpPr>
          <p:cNvPr id="3" name="Content Placeholder 2"/>
          <p:cNvSpPr>
            <a:spLocks noGrp="1"/>
          </p:cNvSpPr>
          <p:nvPr>
            <p:ph idx="1"/>
          </p:nvPr>
        </p:nvSpPr>
        <p:spPr>
          <a:xfrm>
            <a:off x="581192" y="2180495"/>
            <a:ext cx="11029615" cy="4902475"/>
          </a:xfrm>
        </p:spPr>
        <p:txBody>
          <a:bodyPr>
            <a:normAutofit fontScale="62500" lnSpcReduction="20000"/>
          </a:bodyPr>
          <a:lstStyle/>
          <a:p>
            <a:r>
              <a:rPr lang="en-CA" sz="2900" dirty="0"/>
              <a:t>is an approach to research with generates theory from data (This approach can be used together with all of the approaches we have discussed thus far)</a:t>
            </a:r>
          </a:p>
          <a:p>
            <a:endParaRPr lang="en-CA" sz="2900" dirty="0"/>
          </a:p>
          <a:p>
            <a:r>
              <a:rPr lang="en-CA" sz="2900" dirty="0"/>
              <a:t>Used to theorize about a process, action, or interaction. </a:t>
            </a:r>
          </a:p>
          <a:p>
            <a:endParaRPr lang="en-CA" sz="2900" dirty="0"/>
          </a:p>
          <a:p>
            <a:r>
              <a:rPr lang="en-CA" sz="2900" dirty="0"/>
              <a:t>Rather than going in with a theory, a grounded theory approach seeks to develop a theory for an action or process based on themes that emerge in the data.</a:t>
            </a:r>
          </a:p>
          <a:p>
            <a:endParaRPr lang="en-CA" sz="2900" dirty="0"/>
          </a:p>
          <a:p>
            <a:r>
              <a:rPr lang="en-CA" sz="2900" dirty="0"/>
              <a:t>Collect data, analyze, collect more data based off or previous data, analyze, collect more data until saturation point (no more new themes are emerging).</a:t>
            </a:r>
          </a:p>
          <a:p>
            <a:endParaRPr lang="en-CA" sz="2900" dirty="0"/>
          </a:p>
          <a:p>
            <a:r>
              <a:rPr lang="en-US" altLang="en-US" sz="2900" dirty="0"/>
              <a:t>The theory is based on the researcher’s interpretation of the data. </a:t>
            </a:r>
          </a:p>
          <a:p>
            <a:endParaRPr lang="en-US" altLang="en-US" sz="2900" dirty="0"/>
          </a:p>
          <a:p>
            <a:r>
              <a:rPr lang="en-US" altLang="en-US" sz="2900" dirty="0"/>
              <a:t>The conclusions are suggestive, incomplete, and inconclusive</a:t>
            </a:r>
          </a:p>
          <a:p>
            <a:endParaRPr lang="en-US" altLang="en-US" dirty="0"/>
          </a:p>
          <a:p>
            <a:endParaRPr lang="en-CA" dirty="0"/>
          </a:p>
        </p:txBody>
      </p:sp>
    </p:spTree>
    <p:extLst>
      <p:ext uri="{BB962C8B-B14F-4D97-AF65-F5344CB8AC3E}">
        <p14:creationId xmlns:p14="http://schemas.microsoft.com/office/powerpoint/2010/main" val="402779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What process leads to teachers who are prepared to teach on their first day in a classroom?</a:t>
            </a:r>
          </a:p>
          <a:p>
            <a:endParaRPr lang="en-US" dirty="0"/>
          </a:p>
          <a:p>
            <a:r>
              <a:rPr lang="en-US" dirty="0"/>
              <a:t>What process </a:t>
            </a:r>
            <a:r>
              <a:rPr lang="en-US"/>
              <a:t>leads to </a:t>
            </a:r>
            <a:r>
              <a:rPr lang="en-US" dirty="0"/>
              <a:t>learners who are demotivated to learn English in high-school?</a:t>
            </a:r>
          </a:p>
        </p:txBody>
      </p:sp>
    </p:spTree>
    <p:extLst>
      <p:ext uri="{BB962C8B-B14F-4D97-AF65-F5344CB8AC3E}">
        <p14:creationId xmlns:p14="http://schemas.microsoft.com/office/powerpoint/2010/main" val="254947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Identifying patterns within the data</a:t>
            </a:r>
          </a:p>
        </p:txBody>
      </p:sp>
      <p:sp>
        <p:nvSpPr>
          <p:cNvPr id="3" name="Content Placeholder 2"/>
          <p:cNvSpPr>
            <a:spLocks noGrp="1"/>
          </p:cNvSpPr>
          <p:nvPr>
            <p:ph idx="1"/>
          </p:nvPr>
        </p:nvSpPr>
        <p:spPr/>
        <p:txBody>
          <a:bodyPr/>
          <a:lstStyle/>
          <a:p>
            <a:endParaRPr lang="en-CA" dirty="0"/>
          </a:p>
        </p:txBody>
      </p:sp>
      <p:pic>
        <p:nvPicPr>
          <p:cNvPr id="6146" name="Picture 2" descr="Image result for patte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495550"/>
            <a:ext cx="3324057" cy="41468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765" y="2495550"/>
            <a:ext cx="3180467" cy="41468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1" y="2495550"/>
            <a:ext cx="3400256" cy="414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6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Different ways to approach qualitative research</a:t>
            </a:r>
          </a:p>
        </p:txBody>
      </p:sp>
      <p:sp>
        <p:nvSpPr>
          <p:cNvPr id="3" name="Content Placeholder 2"/>
          <p:cNvSpPr>
            <a:spLocks noGrp="1"/>
          </p:cNvSpPr>
          <p:nvPr>
            <p:ph idx="1"/>
          </p:nvPr>
        </p:nvSpPr>
        <p:spPr/>
        <p:txBody>
          <a:bodyPr/>
          <a:lstStyle/>
          <a:p>
            <a:r>
              <a:rPr lang="en-CA" dirty="0"/>
              <a:t>Narrative </a:t>
            </a:r>
          </a:p>
          <a:p>
            <a:r>
              <a:rPr lang="en-CA" dirty="0"/>
              <a:t>Phenomenological</a:t>
            </a:r>
          </a:p>
          <a:p>
            <a:r>
              <a:rPr lang="en-CA" dirty="0"/>
              <a:t>Ethnographic</a:t>
            </a:r>
          </a:p>
          <a:p>
            <a:r>
              <a:rPr lang="en-CA" dirty="0"/>
              <a:t>Case Study</a:t>
            </a:r>
          </a:p>
          <a:p>
            <a:r>
              <a:rPr lang="en-CA" dirty="0"/>
              <a:t>Action research</a:t>
            </a:r>
          </a:p>
          <a:p>
            <a:r>
              <a:rPr lang="en-CA" altLang="ko-KR" dirty="0"/>
              <a:t>Grounded Theory</a:t>
            </a:r>
          </a:p>
          <a:p>
            <a:endParaRPr lang="en-CA" dirty="0"/>
          </a:p>
        </p:txBody>
      </p:sp>
      <p:sp>
        <p:nvSpPr>
          <p:cNvPr id="4" name="Rectangle 3"/>
          <p:cNvSpPr/>
          <p:nvPr/>
        </p:nvSpPr>
        <p:spPr>
          <a:xfrm>
            <a:off x="5742957" y="2865485"/>
            <a:ext cx="5659822" cy="2585323"/>
          </a:xfrm>
          <a:prstGeom prst="rect">
            <a:avLst/>
          </a:prstGeom>
          <a:ln>
            <a:solidFill>
              <a:schemeClr val="accent1"/>
            </a:solidFill>
          </a:ln>
        </p:spPr>
        <p:txBody>
          <a:bodyPr wrap="square">
            <a:spAutoFit/>
          </a:bodyPr>
          <a:lstStyle/>
          <a:p>
            <a:r>
              <a:rPr lang="en-US" altLang="en-US" dirty="0">
                <a:solidFill>
                  <a:schemeClr val="tx2"/>
                </a:solidFill>
              </a:rPr>
              <a:t>What is a narrative study, a phenomenological study, a grounded theory study,  an ethnographic study, an action research study, and a case study?</a:t>
            </a:r>
          </a:p>
          <a:p>
            <a:endParaRPr lang="en-US" altLang="en-US" dirty="0">
              <a:solidFill>
                <a:schemeClr val="tx2"/>
              </a:solidFill>
            </a:endParaRPr>
          </a:p>
          <a:p>
            <a:r>
              <a:rPr lang="en-US" altLang="en-US" dirty="0">
                <a:solidFill>
                  <a:schemeClr val="tx2"/>
                </a:solidFill>
              </a:rPr>
              <a:t>How do the five approaches differ?</a:t>
            </a:r>
          </a:p>
          <a:p>
            <a:endParaRPr lang="en-US" altLang="en-US" dirty="0">
              <a:solidFill>
                <a:schemeClr val="tx2"/>
              </a:solidFill>
            </a:endParaRPr>
          </a:p>
          <a:p>
            <a:endParaRPr lang="en-US" altLang="en-US" dirty="0">
              <a:solidFill>
                <a:schemeClr val="tx2"/>
              </a:solidFill>
            </a:endParaRPr>
          </a:p>
          <a:p>
            <a:r>
              <a:rPr lang="en-US" altLang="en-US" dirty="0">
                <a:solidFill>
                  <a:schemeClr val="tx2"/>
                </a:solidFill>
              </a:rPr>
              <a:t>How does a researcher choose from among the five approaches?</a:t>
            </a:r>
          </a:p>
        </p:txBody>
      </p:sp>
    </p:spTree>
    <p:extLst>
      <p:ext uri="{BB962C8B-B14F-4D97-AF65-F5344CB8AC3E}">
        <p14:creationId xmlns:p14="http://schemas.microsoft.com/office/powerpoint/2010/main" val="685586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err="1"/>
              <a:t>Valmori</a:t>
            </a:r>
            <a:r>
              <a:rPr lang="en-CA" dirty="0"/>
              <a:t>, L., &amp; De Costa, P. I. (2016). How do foreign language teachers maintain their proficiency? A grounded theory investigation. </a:t>
            </a:r>
            <a:r>
              <a:rPr lang="en-CA" i="1" dirty="0"/>
              <a:t>System</a:t>
            </a:r>
            <a:r>
              <a:rPr lang="en-CA" dirty="0"/>
              <a:t>, </a:t>
            </a:r>
            <a:r>
              <a:rPr lang="en-CA" i="1" dirty="0"/>
              <a:t>57</a:t>
            </a:r>
            <a:r>
              <a:rPr lang="en-CA" dirty="0"/>
              <a:t>, 98-108.</a:t>
            </a:r>
          </a:p>
          <a:p>
            <a:endParaRPr lang="en-US" dirty="0"/>
          </a:p>
          <a:p>
            <a:r>
              <a:rPr lang="en-US" dirty="0"/>
              <a:t>Purpose of the study: Examine how foreign language teachers experience and respond to changes in their foreign language proficiency.</a:t>
            </a:r>
          </a:p>
          <a:p>
            <a:endParaRPr lang="en-US" dirty="0"/>
          </a:p>
          <a:p>
            <a:r>
              <a:rPr lang="en-US" dirty="0"/>
              <a:t>Participants : </a:t>
            </a:r>
            <a:r>
              <a:rPr lang="en-CA" dirty="0"/>
              <a:t>How nine Italian school foreign language (FL) teachers in two types of high schools (college preparation and vocational schools) </a:t>
            </a:r>
          </a:p>
          <a:p>
            <a:endParaRPr lang="en-CA" dirty="0"/>
          </a:p>
          <a:p>
            <a:r>
              <a:rPr lang="en-CA" dirty="0"/>
              <a:t>Rationale:  A grounded theory approach let issues and possible trajectories for meaningful in-service teachers' professional development practices emerge from the analysis.</a:t>
            </a:r>
            <a:endParaRPr lang="en-US" dirty="0"/>
          </a:p>
        </p:txBody>
      </p:sp>
      <p:sp>
        <p:nvSpPr>
          <p:cNvPr id="4" name="Title 3"/>
          <p:cNvSpPr>
            <a:spLocks noGrp="1"/>
          </p:cNvSpPr>
          <p:nvPr>
            <p:ph type="title"/>
          </p:nvPr>
        </p:nvSpPr>
        <p:spPr/>
        <p:txBody>
          <a:bodyPr/>
          <a:lstStyle/>
          <a:p>
            <a:r>
              <a:rPr lang="en-US" dirty="0"/>
              <a:t>Example of a grounded theory approach</a:t>
            </a:r>
            <a:endParaRPr lang="en-CA" dirty="0"/>
          </a:p>
        </p:txBody>
      </p:sp>
    </p:spTree>
    <p:extLst>
      <p:ext uri="{BB962C8B-B14F-4D97-AF65-F5344CB8AC3E}">
        <p14:creationId xmlns:p14="http://schemas.microsoft.com/office/powerpoint/2010/main" val="186654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video</a:t>
            </a:r>
          </a:p>
        </p:txBody>
      </p:sp>
      <p:sp>
        <p:nvSpPr>
          <p:cNvPr id="3" name="Content Placeholder 2"/>
          <p:cNvSpPr>
            <a:spLocks noGrp="1"/>
          </p:cNvSpPr>
          <p:nvPr>
            <p:ph idx="1"/>
          </p:nvPr>
        </p:nvSpPr>
        <p:spPr/>
        <p:txBody>
          <a:bodyPr/>
          <a:lstStyle/>
          <a:p>
            <a:endParaRPr lang="en-CA"/>
          </a:p>
        </p:txBody>
      </p:sp>
      <p:pic>
        <p:nvPicPr>
          <p:cNvPr id="4" name="Picture 3">
            <a:hlinkClick r:id="rId2"/>
          </p:cNvPr>
          <p:cNvPicPr>
            <a:picLocks noChangeAspect="1"/>
          </p:cNvPicPr>
          <p:nvPr/>
        </p:nvPicPr>
        <p:blipFill rotWithShape="1">
          <a:blip r:embed="rId3"/>
          <a:srcRect l="14688" t="16389" r="21093" b="27499"/>
          <a:stretch/>
        </p:blipFill>
        <p:spPr>
          <a:xfrm>
            <a:off x="1400341" y="1972598"/>
            <a:ext cx="9048615" cy="4447251"/>
          </a:xfrm>
          <a:prstGeom prst="rect">
            <a:avLst/>
          </a:prstGeom>
        </p:spPr>
      </p:pic>
    </p:spTree>
    <p:extLst>
      <p:ext uri="{BB962C8B-B14F-4D97-AF65-F5344CB8AC3E}">
        <p14:creationId xmlns:p14="http://schemas.microsoft.com/office/powerpoint/2010/main" val="2327234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2512-1270-48FA-9EB9-A3C77498B343}"/>
              </a:ext>
            </a:extLst>
          </p:cNvPr>
          <p:cNvSpPr>
            <a:spLocks noGrp="1"/>
          </p:cNvSpPr>
          <p:nvPr>
            <p:ph type="ctrTitle"/>
          </p:nvPr>
        </p:nvSpPr>
        <p:spPr/>
        <p:txBody>
          <a:bodyPr/>
          <a:lstStyle/>
          <a:p>
            <a:r>
              <a:rPr lang="en-US" dirty="0"/>
              <a:t>Choosing an approach</a:t>
            </a:r>
          </a:p>
        </p:txBody>
      </p:sp>
      <p:sp>
        <p:nvSpPr>
          <p:cNvPr id="5" name="Subtitle 4">
            <a:extLst>
              <a:ext uri="{FF2B5EF4-FFF2-40B4-BE49-F238E27FC236}">
                <a16:creationId xmlns:a16="http://schemas.microsoft.com/office/drawing/2014/main" id="{C98E7485-BC8B-494E-AF88-673623C74613}"/>
              </a:ext>
            </a:extLst>
          </p:cNvPr>
          <p:cNvSpPr>
            <a:spLocks noGrp="1"/>
          </p:cNvSpPr>
          <p:nvPr>
            <p:ph type="subTitle" idx="1"/>
          </p:nvPr>
        </p:nvSpPr>
        <p:spPr/>
        <p:txBody>
          <a:bodyPr/>
          <a:lstStyle/>
          <a:p>
            <a:r>
              <a:rPr lang="en-US" dirty="0"/>
              <a:t>What is the best way to approach your research?</a:t>
            </a:r>
          </a:p>
        </p:txBody>
      </p:sp>
    </p:spTree>
    <p:extLst>
      <p:ext uri="{BB962C8B-B14F-4D97-AF65-F5344CB8AC3E}">
        <p14:creationId xmlns:p14="http://schemas.microsoft.com/office/powerpoint/2010/main" val="121254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C3A3-D715-4C29-B94C-02C105C49A51}"/>
              </a:ext>
            </a:extLst>
          </p:cNvPr>
          <p:cNvSpPr>
            <a:spLocks noGrp="1"/>
          </p:cNvSpPr>
          <p:nvPr>
            <p:ph type="title"/>
          </p:nvPr>
        </p:nvSpPr>
        <p:spPr/>
        <p:txBody>
          <a:bodyPr/>
          <a:lstStyle/>
          <a:p>
            <a:r>
              <a:rPr lang="en-US" dirty="0"/>
              <a:t>Think…What do I want to do?</a:t>
            </a:r>
          </a:p>
        </p:txBody>
      </p:sp>
      <p:sp>
        <p:nvSpPr>
          <p:cNvPr id="3" name="Content Placeholder 2">
            <a:extLst>
              <a:ext uri="{FF2B5EF4-FFF2-40B4-BE49-F238E27FC236}">
                <a16:creationId xmlns:a16="http://schemas.microsoft.com/office/drawing/2014/main" id="{083FB633-359E-4A35-922F-274799733959}"/>
              </a:ext>
            </a:extLst>
          </p:cNvPr>
          <p:cNvSpPr>
            <a:spLocks noGrp="1"/>
          </p:cNvSpPr>
          <p:nvPr>
            <p:ph idx="1"/>
          </p:nvPr>
        </p:nvSpPr>
        <p:spPr/>
        <p:txBody>
          <a:bodyPr/>
          <a:lstStyle/>
          <a:p>
            <a:r>
              <a:rPr lang="en-US" dirty="0"/>
              <a:t>I want to investigate a problem and implement a plan to resolve the problem</a:t>
            </a:r>
          </a:p>
          <a:p>
            <a:r>
              <a:rPr lang="en-US" dirty="0"/>
              <a:t>I want to investigate the issue by living it and being part of the research context</a:t>
            </a:r>
          </a:p>
          <a:p>
            <a:r>
              <a:rPr lang="en-US" dirty="0"/>
              <a:t>I want collect data from many different sources and develop an explanation from themes in the data</a:t>
            </a:r>
          </a:p>
          <a:p>
            <a:r>
              <a:rPr lang="en-US" dirty="0"/>
              <a:t>I want to investigate the issue through looking at a special and specific case</a:t>
            </a:r>
          </a:p>
          <a:p>
            <a:r>
              <a:rPr lang="en-US" dirty="0"/>
              <a:t>I want to investigate the issue by gathering people’s views and opinions</a:t>
            </a:r>
          </a:p>
          <a:p>
            <a:r>
              <a:rPr lang="en-US" dirty="0"/>
              <a:t>I investigate the issue through people’s stories</a:t>
            </a:r>
          </a:p>
          <a:p>
            <a:endParaRPr lang="en-US" dirty="0"/>
          </a:p>
        </p:txBody>
      </p:sp>
      <p:sp>
        <p:nvSpPr>
          <p:cNvPr id="4" name="Rectangle 3">
            <a:extLst>
              <a:ext uri="{FF2B5EF4-FFF2-40B4-BE49-F238E27FC236}">
                <a16:creationId xmlns:a16="http://schemas.microsoft.com/office/drawing/2014/main" id="{7974F169-A1FE-49AB-B945-C03B61A596CC}"/>
              </a:ext>
            </a:extLst>
          </p:cNvPr>
          <p:cNvSpPr/>
          <p:nvPr/>
        </p:nvSpPr>
        <p:spPr>
          <a:xfrm>
            <a:off x="9097251" y="4569013"/>
            <a:ext cx="2325666" cy="1754326"/>
          </a:xfrm>
          <a:prstGeom prst="rect">
            <a:avLst/>
          </a:prstGeom>
          <a:ln>
            <a:solidFill>
              <a:srgbClr val="0070C0"/>
            </a:solidFill>
          </a:ln>
        </p:spPr>
        <p:txBody>
          <a:bodyPr wrap="square">
            <a:spAutoFit/>
          </a:bodyPr>
          <a:lstStyle/>
          <a:p>
            <a:r>
              <a:rPr lang="en-CA" dirty="0"/>
              <a:t>Narrative </a:t>
            </a:r>
          </a:p>
          <a:p>
            <a:r>
              <a:rPr lang="en-CA" dirty="0"/>
              <a:t>Phenomenological</a:t>
            </a:r>
          </a:p>
          <a:p>
            <a:r>
              <a:rPr lang="en-CA" dirty="0"/>
              <a:t>Ethnographic</a:t>
            </a:r>
          </a:p>
          <a:p>
            <a:r>
              <a:rPr lang="en-CA" dirty="0"/>
              <a:t>Case Study</a:t>
            </a:r>
          </a:p>
          <a:p>
            <a:r>
              <a:rPr lang="en-CA" dirty="0"/>
              <a:t>Action research</a:t>
            </a:r>
          </a:p>
          <a:p>
            <a:r>
              <a:rPr lang="en-CA" altLang="ko-KR" dirty="0"/>
              <a:t>Grounded Theory</a:t>
            </a:r>
          </a:p>
        </p:txBody>
      </p:sp>
    </p:spTree>
    <p:extLst>
      <p:ext uri="{BB962C8B-B14F-4D97-AF65-F5344CB8AC3E}">
        <p14:creationId xmlns:p14="http://schemas.microsoft.com/office/powerpoint/2010/main" val="372130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B5896-7DDB-4CF7-B1B7-788FF07F224D}"/>
              </a:ext>
            </a:extLst>
          </p:cNvPr>
          <p:cNvPicPr>
            <a:picLocks noChangeAspect="1"/>
          </p:cNvPicPr>
          <p:nvPr/>
        </p:nvPicPr>
        <p:blipFill rotWithShape="1">
          <a:blip r:embed="rId2"/>
          <a:srcRect l="31651" t="16667" r="5682" b="9761"/>
          <a:stretch/>
        </p:blipFill>
        <p:spPr>
          <a:xfrm>
            <a:off x="1319410" y="581973"/>
            <a:ext cx="10872590" cy="6182083"/>
          </a:xfrm>
          <a:prstGeom prst="rect">
            <a:avLst/>
          </a:prstGeom>
        </p:spPr>
      </p:pic>
    </p:spTree>
    <p:extLst>
      <p:ext uri="{BB962C8B-B14F-4D97-AF65-F5344CB8AC3E}">
        <p14:creationId xmlns:p14="http://schemas.microsoft.com/office/powerpoint/2010/main" val="1469737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D247-1B36-49D4-93AD-B2C292FBD4DA}"/>
              </a:ext>
            </a:extLst>
          </p:cNvPr>
          <p:cNvSpPr>
            <a:spLocks noGrp="1"/>
          </p:cNvSpPr>
          <p:nvPr>
            <p:ph type="title"/>
          </p:nvPr>
        </p:nvSpPr>
        <p:spPr/>
        <p:txBody>
          <a:bodyPr/>
          <a:lstStyle/>
          <a:p>
            <a:r>
              <a:rPr lang="en-US" dirty="0"/>
              <a:t>Choosing an approach</a:t>
            </a:r>
          </a:p>
        </p:txBody>
      </p:sp>
      <p:sp>
        <p:nvSpPr>
          <p:cNvPr id="3" name="Content Placeholder 2">
            <a:extLst>
              <a:ext uri="{FF2B5EF4-FFF2-40B4-BE49-F238E27FC236}">
                <a16:creationId xmlns:a16="http://schemas.microsoft.com/office/drawing/2014/main" id="{4D0FBB66-5F85-4D71-B0E9-D78BE3D38CB4}"/>
              </a:ext>
            </a:extLst>
          </p:cNvPr>
          <p:cNvSpPr>
            <a:spLocks noGrp="1"/>
          </p:cNvSpPr>
          <p:nvPr>
            <p:ph idx="1"/>
          </p:nvPr>
        </p:nvSpPr>
        <p:spPr>
          <a:xfrm>
            <a:off x="581192" y="2180496"/>
            <a:ext cx="10216244" cy="4395668"/>
          </a:xfrm>
        </p:spPr>
        <p:txBody>
          <a:bodyPr>
            <a:normAutofit/>
          </a:bodyPr>
          <a:lstStyle/>
          <a:p>
            <a:r>
              <a:rPr lang="en-US" dirty="0"/>
              <a:t> A group of 5 teachers’ went to Australia for a month to observe and teach English classes.  I want to know about their experiences and how it differs from what they experience in the Korean context. </a:t>
            </a:r>
          </a:p>
          <a:p>
            <a:r>
              <a:rPr lang="en-US" dirty="0"/>
              <a:t>I want to know students daily struggles with English learning. </a:t>
            </a:r>
          </a:p>
          <a:p>
            <a:r>
              <a:rPr lang="en-US" dirty="0"/>
              <a:t>I want to understand how a different school system works and how it affects teachers work satisfaction. </a:t>
            </a:r>
          </a:p>
          <a:p>
            <a:r>
              <a:rPr lang="en-US" dirty="0"/>
              <a:t>I want to know how teachers feel about a new educational policy.</a:t>
            </a:r>
          </a:p>
          <a:p>
            <a:r>
              <a:rPr lang="en-US" dirty="0"/>
              <a:t>My students are not motivated in class and I want to find a better way of teaching to increase their motivation.</a:t>
            </a:r>
          </a:p>
          <a:p>
            <a:r>
              <a:rPr lang="en-US" dirty="0"/>
              <a:t>I want to know how student’s view a good teacher. </a:t>
            </a:r>
          </a:p>
          <a:p>
            <a:r>
              <a:rPr lang="en-US" dirty="0"/>
              <a:t>I want to explore how ELT MA programs can be improved in the Korean context.</a:t>
            </a:r>
          </a:p>
          <a:p>
            <a:r>
              <a:rPr lang="en-US" dirty="0"/>
              <a:t>I want to know about the difficulties teachers have in their first year of teaching. </a:t>
            </a:r>
          </a:p>
          <a:p>
            <a:r>
              <a:rPr lang="en-US" dirty="0"/>
              <a:t>I want to investigate how bad teachers may have affected students motivation to learn English. </a:t>
            </a:r>
          </a:p>
          <a:p>
            <a:endParaRPr lang="en-US" dirty="0"/>
          </a:p>
        </p:txBody>
      </p:sp>
    </p:spTree>
    <p:extLst>
      <p:ext uri="{BB962C8B-B14F-4D97-AF65-F5344CB8AC3E}">
        <p14:creationId xmlns:p14="http://schemas.microsoft.com/office/powerpoint/2010/main" val="2375465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 &amp; Resources</a:t>
            </a:r>
          </a:p>
        </p:txBody>
      </p:sp>
      <p:sp>
        <p:nvSpPr>
          <p:cNvPr id="3" name="Content Placeholder 2"/>
          <p:cNvSpPr>
            <a:spLocks noGrp="1"/>
          </p:cNvSpPr>
          <p:nvPr>
            <p:ph idx="1"/>
          </p:nvPr>
        </p:nvSpPr>
        <p:spPr/>
        <p:txBody>
          <a:bodyPr/>
          <a:lstStyle/>
          <a:p>
            <a:r>
              <a:rPr lang="en-US" dirty="0" err="1"/>
              <a:t>Charmaz</a:t>
            </a:r>
            <a:r>
              <a:rPr lang="en-US" dirty="0"/>
              <a:t>, K. (2014). </a:t>
            </a:r>
            <a:r>
              <a:rPr lang="en-US" i="1" dirty="0"/>
              <a:t>Constructing grounded theory</a:t>
            </a:r>
            <a:r>
              <a:rPr lang="en-US" dirty="0"/>
              <a:t>. Thousand Oaks, CA: Sage Publications.</a:t>
            </a:r>
          </a:p>
          <a:p>
            <a:endParaRPr lang="en-CA" dirty="0"/>
          </a:p>
          <a:p>
            <a:r>
              <a:rPr lang="en-US" dirty="0"/>
              <a:t>Corbin, J., Strauss, A., &amp; Strauss, A. L. (2014). </a:t>
            </a:r>
            <a:r>
              <a:rPr lang="en-US" i="1" dirty="0"/>
              <a:t>Basics of qualitative research.</a:t>
            </a:r>
            <a:r>
              <a:rPr lang="en-US" dirty="0"/>
              <a:t> Thousand Oaks, CA: Sage Publications.</a:t>
            </a:r>
          </a:p>
          <a:p>
            <a:endParaRPr lang="en-CA" dirty="0"/>
          </a:p>
          <a:p>
            <a:r>
              <a:rPr lang="en-US" dirty="0"/>
              <a:t>Creswell, J. W., &amp; Poth, C. N. (2017). </a:t>
            </a:r>
            <a:r>
              <a:rPr lang="en-US" i="1" dirty="0"/>
              <a:t>Qualitative inquiry and research design: Choosing among five approaches.</a:t>
            </a:r>
            <a:r>
              <a:rPr lang="en-US" dirty="0"/>
              <a:t> Thousand Oaks, CA: Sage </a:t>
            </a:r>
            <a:r>
              <a:rPr lang="en-US"/>
              <a:t>publications.</a:t>
            </a:r>
          </a:p>
          <a:p>
            <a:endParaRPr lang="en-CA" dirty="0"/>
          </a:p>
          <a:p>
            <a:r>
              <a:rPr lang="en-US" dirty="0"/>
              <a:t>Tracy, S. J. (2013). </a:t>
            </a:r>
            <a:r>
              <a:rPr lang="en-US" i="1" dirty="0"/>
              <a:t>Qualitative research methods.</a:t>
            </a:r>
            <a:r>
              <a:rPr lang="en-US" dirty="0"/>
              <a:t> Oxford, UK: Wiley-Blackwell.</a:t>
            </a:r>
            <a:endParaRPr lang="en-CA" dirty="0"/>
          </a:p>
          <a:p>
            <a:endParaRPr lang="en-CA" dirty="0"/>
          </a:p>
        </p:txBody>
      </p:sp>
    </p:spTree>
    <p:extLst>
      <p:ext uri="{BB962C8B-B14F-4D97-AF65-F5344CB8AC3E}">
        <p14:creationId xmlns:p14="http://schemas.microsoft.com/office/powerpoint/2010/main" val="47435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4F3D-0E21-416A-A01B-86D30E9BF0BA}"/>
              </a:ext>
            </a:extLst>
          </p:cNvPr>
          <p:cNvSpPr>
            <a:spLocks noGrp="1"/>
          </p:cNvSpPr>
          <p:nvPr>
            <p:ph type="title"/>
          </p:nvPr>
        </p:nvSpPr>
        <p:spPr/>
        <p:txBody>
          <a:bodyPr/>
          <a:lstStyle/>
          <a:p>
            <a:r>
              <a:rPr lang="en-US" dirty="0"/>
              <a:t>Additional References </a:t>
            </a:r>
          </a:p>
        </p:txBody>
      </p:sp>
      <p:sp>
        <p:nvSpPr>
          <p:cNvPr id="3" name="Content Placeholder 2">
            <a:extLst>
              <a:ext uri="{FF2B5EF4-FFF2-40B4-BE49-F238E27FC236}">
                <a16:creationId xmlns:a16="http://schemas.microsoft.com/office/drawing/2014/main" id="{4113750D-6162-4C97-854D-808039FAAFFF}"/>
              </a:ext>
            </a:extLst>
          </p:cNvPr>
          <p:cNvSpPr>
            <a:spLocks noGrp="1"/>
          </p:cNvSpPr>
          <p:nvPr>
            <p:ph idx="1"/>
          </p:nvPr>
        </p:nvSpPr>
        <p:spPr/>
        <p:txBody>
          <a:bodyPr/>
          <a:lstStyle/>
          <a:p>
            <a:pPr fontAlgn="base"/>
            <a:r>
              <a:rPr lang="en-US" dirty="0"/>
              <a:t>Denzin, N.K. (1989) </a:t>
            </a:r>
            <a:r>
              <a:rPr lang="en-US" i="1" dirty="0"/>
              <a:t>Interpretive interactionism</a:t>
            </a:r>
            <a:r>
              <a:rPr lang="en-US" dirty="0"/>
              <a:t>. Newbury Park: Sage</a:t>
            </a:r>
          </a:p>
          <a:p>
            <a:pPr fontAlgn="base"/>
            <a:r>
              <a:rPr lang="en-US" dirty="0"/>
              <a:t>Miller, M. (2007). ‘Action Research: Making Sense of Data’, Available at: http://www.coe.fau.edu/sfcel/sensdata.htm (date accessed:15/03/2013).</a:t>
            </a:r>
          </a:p>
          <a:p>
            <a:pPr fontAlgn="base"/>
            <a:r>
              <a:rPr lang="en-US" dirty="0" err="1"/>
              <a:t>Ponterotto</a:t>
            </a:r>
            <a:r>
              <a:rPr lang="en-US" dirty="0"/>
              <a:t>, J.G. (2006) Brief note on the origins, evolution and meaning of the qualitative research concept ‘thick description’, </a:t>
            </a:r>
            <a:r>
              <a:rPr lang="en-US" i="1" dirty="0"/>
              <a:t>The Qualitative Report</a:t>
            </a:r>
            <a:r>
              <a:rPr lang="en-US" dirty="0"/>
              <a:t> 11(3), 538-54</a:t>
            </a:r>
          </a:p>
          <a:p>
            <a:endParaRPr lang="en-US" dirty="0"/>
          </a:p>
        </p:txBody>
      </p:sp>
    </p:spTree>
    <p:extLst>
      <p:ext uri="{BB962C8B-B14F-4D97-AF65-F5344CB8AC3E}">
        <p14:creationId xmlns:p14="http://schemas.microsoft.com/office/powerpoint/2010/main" val="45946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Appendix a: Steps in qualitative research</a:t>
            </a:r>
          </a:p>
        </p:txBody>
      </p:sp>
      <p:sp>
        <p:nvSpPr>
          <p:cNvPr id="3" name="Content Placeholder 2"/>
          <p:cNvSpPr>
            <a:spLocks noGrp="1"/>
          </p:cNvSpPr>
          <p:nvPr>
            <p:ph idx="1"/>
          </p:nvPr>
        </p:nvSpPr>
        <p:spPr/>
        <p:txBody>
          <a:bodyPr/>
          <a:lstStyle/>
          <a:p>
            <a:endParaRPr lang="en-CA" dirty="0"/>
          </a:p>
        </p:txBody>
      </p:sp>
      <p:pic>
        <p:nvPicPr>
          <p:cNvPr id="2050" name="Picture 2" descr="Image result for qualitative research process"/>
          <p:cNvPicPr>
            <a:picLocks noChangeAspect="1" noChangeArrowheads="1"/>
          </p:cNvPicPr>
          <p:nvPr/>
        </p:nvPicPr>
        <p:blipFill rotWithShape="1">
          <a:blip r:embed="rId2">
            <a:extLst>
              <a:ext uri="{28A0092B-C50C-407E-A947-70E740481C1C}">
                <a14:useLocalDpi xmlns:a14="http://schemas.microsoft.com/office/drawing/2010/main" val="0"/>
              </a:ext>
            </a:extLst>
          </a:blip>
          <a:srcRect t="28926" b="13503"/>
          <a:stretch/>
        </p:blipFill>
        <p:spPr bwMode="auto">
          <a:xfrm>
            <a:off x="581191" y="2088859"/>
            <a:ext cx="10601333" cy="380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8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9pPr>
          </a:lstStyle>
          <a:p>
            <a:pPr>
              <a:spcBef>
                <a:spcPct val="0"/>
              </a:spcBef>
              <a:buFontTx/>
              <a:buNone/>
            </a:pPr>
            <a:r>
              <a:rPr lang="en-US" altLang="en-US" sz="900"/>
              <a:t>Creswell </a:t>
            </a:r>
            <a:r>
              <a:rPr lang="en-US" altLang="en-US" sz="900" i="1"/>
              <a:t>Qualitative Inquiry</a:t>
            </a:r>
            <a:r>
              <a:rPr lang="en-US" altLang="en-US" sz="900"/>
              <a:t> 2e</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cs typeface="Arial" panose="020B0604020202020204" pitchFamily="34" charset="0"/>
              </a:defRPr>
            </a:lvl9pPr>
          </a:lstStyle>
          <a:p>
            <a:pPr>
              <a:spcBef>
                <a:spcPct val="0"/>
              </a:spcBef>
              <a:buFontTx/>
              <a:buNone/>
            </a:pPr>
            <a:r>
              <a:rPr lang="en-US" altLang="en-US" sz="1400"/>
              <a:t>5.</a:t>
            </a:r>
            <a:fld id="{CE5B4DAC-E665-40C5-A161-E8C807D268ED}" type="slidenum">
              <a:rPr lang="en-US" altLang="en-US" sz="1400"/>
              <a:pPr>
                <a:spcBef>
                  <a:spcPct val="0"/>
                </a:spcBef>
                <a:buFontTx/>
                <a:buNone/>
              </a:pPr>
              <a:t>4</a:t>
            </a:fld>
            <a:endParaRPr lang="en-US" altLang="en-US" sz="1400"/>
          </a:p>
        </p:txBody>
      </p:sp>
      <p:sp>
        <p:nvSpPr>
          <p:cNvPr id="27652" name="Rectangle 2"/>
          <p:cNvSpPr>
            <a:spLocks noGrp="1" noChangeArrowheads="1"/>
          </p:cNvSpPr>
          <p:nvPr>
            <p:ph type="title"/>
          </p:nvPr>
        </p:nvSpPr>
        <p:spPr>
          <a:xfrm>
            <a:off x="428171" y="971323"/>
            <a:ext cx="8229600" cy="792162"/>
          </a:xfrm>
        </p:spPr>
        <p:txBody>
          <a:bodyPr/>
          <a:lstStyle/>
          <a:p>
            <a:pPr eaLnBrk="1" hangingPunct="1"/>
            <a:r>
              <a:rPr lang="en-US" altLang="en-US" dirty="0"/>
              <a:t>Differences Among the Approaches</a:t>
            </a:r>
          </a:p>
        </p:txBody>
      </p:sp>
      <p:sp>
        <p:nvSpPr>
          <p:cNvPr id="27653" name="Rectangle 3"/>
          <p:cNvSpPr>
            <a:spLocks noGrp="1" noChangeArrowheads="1"/>
          </p:cNvSpPr>
          <p:nvPr>
            <p:ph type="body" idx="1"/>
          </p:nvPr>
        </p:nvSpPr>
        <p:spPr>
          <a:xfrm>
            <a:off x="930165" y="2092584"/>
            <a:ext cx="10216055" cy="4534116"/>
          </a:xfrm>
        </p:spPr>
        <p:txBody>
          <a:bodyPr>
            <a:normAutofit/>
          </a:bodyPr>
          <a:lstStyle/>
          <a:p>
            <a:pPr eaLnBrk="1" hangingPunct="1">
              <a:lnSpc>
                <a:spcPct val="90000"/>
              </a:lnSpc>
            </a:pPr>
            <a:r>
              <a:rPr lang="en-US" altLang="en-US" b="1" dirty="0"/>
              <a:t>Narrative </a:t>
            </a:r>
            <a:r>
              <a:rPr lang="en-US" altLang="en-US" dirty="0"/>
              <a:t>– focuses on presenting an issue through individuals’ stories. </a:t>
            </a:r>
          </a:p>
          <a:p>
            <a:pPr eaLnBrk="1" hangingPunct="1">
              <a:lnSpc>
                <a:spcPct val="90000"/>
              </a:lnSpc>
            </a:pPr>
            <a:endParaRPr lang="en-US" altLang="en-US" dirty="0"/>
          </a:p>
          <a:p>
            <a:pPr eaLnBrk="1" hangingPunct="1">
              <a:lnSpc>
                <a:spcPct val="90000"/>
              </a:lnSpc>
            </a:pPr>
            <a:r>
              <a:rPr lang="en-US" altLang="en-US" b="1" dirty="0"/>
              <a:t>Phenomenology</a:t>
            </a:r>
            <a:r>
              <a:rPr lang="en-US" altLang="en-US" dirty="0"/>
              <a:t> – focuses on understanding people’s experiences, perspectives or feelings on an issue.</a:t>
            </a:r>
          </a:p>
          <a:p>
            <a:pPr marL="0" indent="0" eaLnBrk="1" hangingPunct="1">
              <a:lnSpc>
                <a:spcPct val="90000"/>
              </a:lnSpc>
              <a:buNone/>
            </a:pPr>
            <a:endParaRPr lang="en-US" altLang="en-US" dirty="0"/>
          </a:p>
          <a:p>
            <a:pPr>
              <a:lnSpc>
                <a:spcPct val="90000"/>
              </a:lnSpc>
            </a:pPr>
            <a:r>
              <a:rPr lang="en-US" altLang="en-US" b="1" dirty="0"/>
              <a:t>Ethnography</a:t>
            </a:r>
            <a:r>
              <a:rPr lang="en-US" altLang="en-US" dirty="0"/>
              <a:t> – </a:t>
            </a:r>
            <a:r>
              <a:rPr lang="en-US" dirty="0"/>
              <a:t>focuses on studying people in their own environment or natural setting.</a:t>
            </a:r>
          </a:p>
          <a:p>
            <a:pPr>
              <a:lnSpc>
                <a:spcPct val="90000"/>
              </a:lnSpc>
            </a:pPr>
            <a:endParaRPr lang="en-US" altLang="en-US" dirty="0"/>
          </a:p>
          <a:p>
            <a:pPr eaLnBrk="1" hangingPunct="1">
              <a:lnSpc>
                <a:spcPct val="90000"/>
              </a:lnSpc>
            </a:pPr>
            <a:r>
              <a:rPr lang="en-US" altLang="en-US" b="1" dirty="0"/>
              <a:t>Case Study </a:t>
            </a:r>
            <a:r>
              <a:rPr lang="en-US" altLang="en-US" dirty="0"/>
              <a:t>– focuses on an in-depth understanding of a specific case over a period of time. </a:t>
            </a:r>
          </a:p>
          <a:p>
            <a:pPr eaLnBrk="1" hangingPunct="1">
              <a:lnSpc>
                <a:spcPct val="90000"/>
              </a:lnSpc>
            </a:pPr>
            <a:endParaRPr lang="en-US" altLang="en-US" dirty="0"/>
          </a:p>
          <a:p>
            <a:pPr eaLnBrk="1" hangingPunct="1">
              <a:lnSpc>
                <a:spcPct val="90000"/>
              </a:lnSpc>
            </a:pPr>
            <a:r>
              <a:rPr lang="en-US" altLang="en-US" b="1" dirty="0"/>
              <a:t>Action Research </a:t>
            </a:r>
            <a:r>
              <a:rPr lang="en-US" altLang="en-US" dirty="0"/>
              <a:t>–focuses on fixing or addressing an issue or problem. </a:t>
            </a:r>
          </a:p>
          <a:p>
            <a:pPr eaLnBrk="1" hangingPunct="1">
              <a:lnSpc>
                <a:spcPct val="90000"/>
              </a:lnSpc>
            </a:pPr>
            <a:endParaRPr lang="en-US" altLang="en-US" dirty="0"/>
          </a:p>
          <a:p>
            <a:pPr>
              <a:lnSpc>
                <a:spcPct val="90000"/>
              </a:lnSpc>
            </a:pPr>
            <a:r>
              <a:rPr lang="en-US" altLang="en-US" b="1" dirty="0"/>
              <a:t>Grounded Theory </a:t>
            </a:r>
            <a:r>
              <a:rPr lang="en-US" altLang="en-US" dirty="0"/>
              <a:t>– focuses on developing a theory about a process.</a:t>
            </a:r>
          </a:p>
          <a:p>
            <a:pPr eaLnBrk="1" hangingPunct="1">
              <a:lnSpc>
                <a:spcPct val="90000"/>
              </a:lnSpc>
            </a:pPr>
            <a:endParaRPr lang="en-US" altLang="en-US" dirty="0"/>
          </a:p>
        </p:txBody>
      </p:sp>
    </p:spTree>
    <p:extLst>
      <p:ext uri="{BB962C8B-B14F-4D97-AF65-F5344CB8AC3E}">
        <p14:creationId xmlns:p14="http://schemas.microsoft.com/office/powerpoint/2010/main" val="32570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C37D3-D6B9-4B10-A361-88D95A9B9404}"/>
              </a:ext>
            </a:extLst>
          </p:cNvPr>
          <p:cNvSpPr>
            <a:spLocks noGrp="1"/>
          </p:cNvSpPr>
          <p:nvPr>
            <p:ph type="ctrTitle"/>
          </p:nvPr>
        </p:nvSpPr>
        <p:spPr/>
        <p:txBody>
          <a:bodyPr/>
          <a:lstStyle/>
          <a:p>
            <a:r>
              <a:rPr lang="en-US" dirty="0"/>
              <a:t>Different approaches to qualitative inquiry</a:t>
            </a:r>
          </a:p>
        </p:txBody>
      </p:sp>
      <p:sp>
        <p:nvSpPr>
          <p:cNvPr id="5" name="Subtitle 4">
            <a:extLst>
              <a:ext uri="{FF2B5EF4-FFF2-40B4-BE49-F238E27FC236}">
                <a16:creationId xmlns:a16="http://schemas.microsoft.com/office/drawing/2014/main" id="{1CCB2290-599B-419E-B51A-D0AB0A7B22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061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Narrative Research</a:t>
            </a:r>
          </a:p>
        </p:txBody>
      </p:sp>
      <p:pic>
        <p:nvPicPr>
          <p:cNvPr id="1028" name="Picture 4" descr="Image result for narr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2135218"/>
            <a:ext cx="10743300" cy="472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1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Narrative Research – Telling their story</a:t>
            </a:r>
          </a:p>
        </p:txBody>
      </p:sp>
      <p:sp>
        <p:nvSpPr>
          <p:cNvPr id="3" name="Content Placeholder 2"/>
          <p:cNvSpPr>
            <a:spLocks noGrp="1"/>
          </p:cNvSpPr>
          <p:nvPr>
            <p:ph idx="1"/>
          </p:nvPr>
        </p:nvSpPr>
        <p:spPr>
          <a:xfrm>
            <a:off x="581192" y="2180496"/>
            <a:ext cx="11029615" cy="4311744"/>
          </a:xfrm>
        </p:spPr>
        <p:txBody>
          <a:bodyPr>
            <a:normAutofit/>
          </a:bodyPr>
          <a:lstStyle/>
          <a:p>
            <a:pPr>
              <a:lnSpc>
                <a:spcPct val="90000"/>
              </a:lnSpc>
            </a:pPr>
            <a:r>
              <a:rPr lang="en-US" altLang="en-US" dirty="0"/>
              <a:t>Narrative method provides a means to understand and analyze the stories people give.</a:t>
            </a:r>
          </a:p>
          <a:p>
            <a:pPr>
              <a:lnSpc>
                <a:spcPct val="90000"/>
              </a:lnSpc>
            </a:pPr>
            <a:endParaRPr lang="en-US" altLang="en-US" dirty="0"/>
          </a:p>
          <a:p>
            <a:pPr>
              <a:lnSpc>
                <a:spcPct val="90000"/>
              </a:lnSpc>
            </a:pPr>
            <a:r>
              <a:rPr lang="en-US" altLang="en-US" dirty="0"/>
              <a:t>Narrative method begins with collecting stories about the lives of individuals. </a:t>
            </a:r>
          </a:p>
          <a:p>
            <a:pPr lvl="1">
              <a:lnSpc>
                <a:spcPct val="90000"/>
              </a:lnSpc>
            </a:pPr>
            <a:endParaRPr lang="en-US" altLang="en-US" dirty="0"/>
          </a:p>
          <a:p>
            <a:pPr>
              <a:lnSpc>
                <a:spcPct val="90000"/>
              </a:lnSpc>
            </a:pPr>
            <a:r>
              <a:rPr lang="en-US" altLang="en-US" dirty="0"/>
              <a:t>Narrative researchers often describe the context in which the participant is having the experience under investigation in detail. (i.e. studying teachers, describing their school and working context in detail)</a:t>
            </a:r>
          </a:p>
          <a:p>
            <a:pPr>
              <a:lnSpc>
                <a:spcPct val="90000"/>
              </a:lnSpc>
            </a:pPr>
            <a:endParaRPr lang="en-US" altLang="en-US" dirty="0"/>
          </a:p>
          <a:p>
            <a:pPr>
              <a:lnSpc>
                <a:spcPct val="90000"/>
              </a:lnSpc>
            </a:pPr>
            <a:r>
              <a:rPr lang="en-US" altLang="en-US" dirty="0"/>
              <a:t>Narrative researchers present the stories of individuals (often first person)</a:t>
            </a:r>
          </a:p>
          <a:p>
            <a:pPr>
              <a:lnSpc>
                <a:spcPct val="90000"/>
              </a:lnSpc>
            </a:pPr>
            <a:endParaRPr lang="en-US" altLang="en-US" dirty="0"/>
          </a:p>
          <a:p>
            <a:pPr>
              <a:lnSpc>
                <a:spcPct val="90000"/>
              </a:lnSpc>
            </a:pPr>
            <a:r>
              <a:rPr lang="en-US" altLang="en-US" dirty="0"/>
              <a:t>The researcher adds their interpretations of the story focusing on detailed themes that arise from the story</a:t>
            </a:r>
          </a:p>
          <a:p>
            <a:endParaRPr lang="en-CA" dirty="0"/>
          </a:p>
        </p:txBody>
      </p:sp>
    </p:spTree>
    <p:extLst>
      <p:ext uri="{BB962C8B-B14F-4D97-AF65-F5344CB8AC3E}">
        <p14:creationId xmlns:p14="http://schemas.microsoft.com/office/powerpoint/2010/main" val="174472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Narrative Research procedure</a:t>
            </a:r>
          </a:p>
        </p:txBody>
      </p:sp>
      <p:sp>
        <p:nvSpPr>
          <p:cNvPr id="10" name="TextBox 9">
            <a:extLst>
              <a:ext uri="{FF2B5EF4-FFF2-40B4-BE49-F238E27FC236}">
                <a16:creationId xmlns:a16="http://schemas.microsoft.com/office/drawing/2014/main" id="{FE0B5388-5DB5-47FA-B2DD-B944B0039228}"/>
              </a:ext>
            </a:extLst>
          </p:cNvPr>
          <p:cNvSpPr txBox="1"/>
          <p:nvPr/>
        </p:nvSpPr>
        <p:spPr>
          <a:xfrm>
            <a:off x="362155" y="2103131"/>
            <a:ext cx="8451645" cy="4647426"/>
          </a:xfrm>
          <a:prstGeom prst="rect">
            <a:avLst/>
          </a:prstGeom>
          <a:noFill/>
        </p:spPr>
        <p:txBody>
          <a:bodyPr wrap="square" rtlCol="0">
            <a:spAutoFit/>
          </a:bodyPr>
          <a:lstStyle/>
          <a:p>
            <a:pPr marL="342900" indent="-342900">
              <a:buAutoNum type="arabicPeriod"/>
            </a:pPr>
            <a:r>
              <a:rPr lang="en-US" sz="2000" dirty="0"/>
              <a:t>Identify a problem or phenomenon to explore</a:t>
            </a:r>
          </a:p>
          <a:p>
            <a:pPr marL="342900" indent="-342900">
              <a:buAutoNum type="arabicPeriod"/>
            </a:pPr>
            <a:endParaRPr lang="en-US" sz="2000" dirty="0"/>
          </a:p>
          <a:p>
            <a:pPr marL="342900" indent="-342900">
              <a:buAutoNum type="arabicPeriod"/>
            </a:pPr>
            <a:r>
              <a:rPr lang="en-US" sz="2000" dirty="0"/>
              <a:t>Select one or more participants</a:t>
            </a:r>
          </a:p>
          <a:p>
            <a:pPr marL="342900" indent="-342900">
              <a:buAutoNum type="arabicPeriod"/>
            </a:pPr>
            <a:endParaRPr lang="en-US" sz="2000" dirty="0"/>
          </a:p>
          <a:p>
            <a:pPr marL="342900" indent="-342900">
              <a:buAutoNum type="arabicPeriod"/>
            </a:pPr>
            <a:r>
              <a:rPr lang="en-US" sz="2000" dirty="0"/>
              <a:t>Collect the story from participants</a:t>
            </a:r>
          </a:p>
          <a:p>
            <a:pPr marL="342900" indent="-342900">
              <a:buAutoNum type="arabicPeriod"/>
            </a:pPr>
            <a:endParaRPr lang="en-US" sz="2000" dirty="0"/>
          </a:p>
          <a:p>
            <a:pPr marL="342900" indent="-342900">
              <a:buAutoNum type="arabicPeriod"/>
            </a:pPr>
            <a:r>
              <a:rPr lang="en-US" sz="2000" dirty="0"/>
              <a:t>Retell the story in as much detail as possible (setting, characters, problems, actions, and resolution)</a:t>
            </a:r>
          </a:p>
          <a:p>
            <a:pPr marL="800100" lvl="1" indent="-342900">
              <a:buAutoNum type="arabicPeriod"/>
            </a:pPr>
            <a:r>
              <a:rPr lang="en-US" sz="2000" dirty="0"/>
              <a:t>While telling the story highlight specific themes of points of interest that connect to answering your research question.</a:t>
            </a:r>
          </a:p>
          <a:p>
            <a:pPr marL="800100" lvl="1" indent="-342900">
              <a:buAutoNum type="arabicPeriod"/>
            </a:pPr>
            <a:endParaRPr lang="en-US" sz="2000" dirty="0"/>
          </a:p>
          <a:p>
            <a:pPr marL="342900" indent="-342900">
              <a:buAutoNum type="arabicPeriod"/>
            </a:pPr>
            <a:r>
              <a:rPr lang="en-US" sz="2000" dirty="0"/>
              <a:t> Before submitting or publishing the story re-check with participants that the story you are telling is accurate. ( protects the story’s credibility)</a:t>
            </a:r>
          </a:p>
          <a:p>
            <a:pPr marL="342900" indent="-342900">
              <a:buAutoNum type="arabicPeriod"/>
            </a:pPr>
            <a:endParaRPr lang="en-US" dirty="0"/>
          </a:p>
          <a:p>
            <a:pPr marL="342900" indent="-342900">
              <a:buAutoNum type="arabicPeriod"/>
            </a:pPr>
            <a:endParaRPr lang="en-US" dirty="0"/>
          </a:p>
        </p:txBody>
      </p:sp>
      <p:pic>
        <p:nvPicPr>
          <p:cNvPr id="1029" name="Picture 5" descr="Image result for narrative research">
            <a:extLst>
              <a:ext uri="{FF2B5EF4-FFF2-40B4-BE49-F238E27FC236}">
                <a16:creationId xmlns:a16="http://schemas.microsoft.com/office/drawing/2014/main" id="{20B5B82C-06E1-4418-BC40-81B0D3C06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145" y="1968500"/>
            <a:ext cx="3395663"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71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Kim, </a:t>
            </a:r>
            <a:r>
              <a:rPr lang="en-US" dirty="0" err="1"/>
              <a:t>Jeng-Hee</a:t>
            </a:r>
            <a:r>
              <a:rPr lang="en-US" dirty="0"/>
              <a:t> (2006,). For whom the school bell tolls: Conflicting voices inside an alternative high school. International Journal of Education &amp; the Arts, 7(6), 1-21.</a:t>
            </a:r>
          </a:p>
          <a:p>
            <a:endParaRPr lang="en-US" dirty="0"/>
          </a:p>
          <a:p>
            <a:r>
              <a:rPr lang="en-US" dirty="0"/>
              <a:t>Purpose of the study: Provide readers with and inside perspective of the tensions that exist in an alternative school, so that they may engage in questioning the nature and purpose of these types of schools. </a:t>
            </a:r>
          </a:p>
          <a:p>
            <a:endParaRPr lang="en-US" dirty="0"/>
          </a:p>
          <a:p>
            <a:r>
              <a:rPr lang="en-US" dirty="0"/>
              <a:t>Participants: A principal, teacher, male student, female student and school security guard.</a:t>
            </a:r>
          </a:p>
        </p:txBody>
      </p:sp>
      <p:sp>
        <p:nvSpPr>
          <p:cNvPr id="4" name="Title 3"/>
          <p:cNvSpPr>
            <a:spLocks noGrp="1"/>
          </p:cNvSpPr>
          <p:nvPr>
            <p:ph type="title"/>
          </p:nvPr>
        </p:nvSpPr>
        <p:spPr/>
        <p:txBody>
          <a:bodyPr/>
          <a:lstStyle/>
          <a:p>
            <a:r>
              <a:rPr lang="en-CA" dirty="0"/>
              <a:t>Example of narrative research</a:t>
            </a:r>
          </a:p>
        </p:txBody>
      </p:sp>
    </p:spTree>
    <p:extLst>
      <p:ext uri="{BB962C8B-B14F-4D97-AF65-F5344CB8AC3E}">
        <p14:creationId xmlns:p14="http://schemas.microsoft.com/office/powerpoint/2010/main" val="1697907652"/>
      </p:ext>
    </p:extLst>
  </p:cSld>
  <p:clrMapOvr>
    <a:masterClrMapping/>
  </p:clrMapOvr>
</p:sld>
</file>

<file path=ppt/theme/theme1.xml><?xml version="1.0" encoding="utf-8"?>
<a:theme xmlns:a="http://schemas.openxmlformats.org/drawingml/2006/main" name="Divid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otalTime>183</TotalTime>
  <Words>1917</Words>
  <Application>Microsoft Office PowerPoint</Application>
  <PresentationFormat>Widescreen</PresentationFormat>
  <Paragraphs>213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휴먼매직체</vt:lpstr>
      <vt:lpstr>Arial</vt:lpstr>
      <vt:lpstr>Gill Sans MT</vt:lpstr>
      <vt:lpstr>Wingdings 2</vt:lpstr>
      <vt:lpstr>Dividend</vt:lpstr>
      <vt:lpstr>Approaches to Qualitative Inquiry </vt:lpstr>
      <vt:lpstr>Research paradigms</vt:lpstr>
      <vt:lpstr>Different ways to approach qualitative research</vt:lpstr>
      <vt:lpstr>Differences Among the Approaches</vt:lpstr>
      <vt:lpstr>Different approaches to qualitative inquiry</vt:lpstr>
      <vt:lpstr>Narrative Research</vt:lpstr>
      <vt:lpstr>Narrative Research – Telling their story</vt:lpstr>
      <vt:lpstr>Narrative Research procedure</vt:lpstr>
      <vt:lpstr>Example of narrative research</vt:lpstr>
      <vt:lpstr>Phenomenological research </vt:lpstr>
      <vt:lpstr>PowerPoint Presentation</vt:lpstr>
      <vt:lpstr>Phenomenological research </vt:lpstr>
      <vt:lpstr>Example of Phenomenological research</vt:lpstr>
      <vt:lpstr>Ethnographic research</vt:lpstr>
      <vt:lpstr>Ethnographic research </vt:lpstr>
      <vt:lpstr>Example of ethnographic research</vt:lpstr>
      <vt:lpstr>Additional Examples of ethnographic research</vt:lpstr>
      <vt:lpstr>Case study research </vt:lpstr>
      <vt:lpstr>Case study research – focusing on individual cases </vt:lpstr>
      <vt:lpstr>Example of a Case Study Research</vt:lpstr>
      <vt:lpstr>Action research </vt:lpstr>
      <vt:lpstr>Action research – focusing on a problem</vt:lpstr>
      <vt:lpstr>How is Action Research Defined in Education</vt:lpstr>
      <vt:lpstr>Action Research procedures (McNiff, 2002)</vt:lpstr>
      <vt:lpstr>Example of Action Research</vt:lpstr>
      <vt:lpstr>Grounded theory</vt:lpstr>
      <vt:lpstr>Grounded theory –Theory from data</vt:lpstr>
      <vt:lpstr>Examples</vt:lpstr>
      <vt:lpstr>Identifying patterns within the data</vt:lpstr>
      <vt:lpstr>Example of a grounded theory approach</vt:lpstr>
      <vt:lpstr>Additional video</vt:lpstr>
      <vt:lpstr>Choosing an approach</vt:lpstr>
      <vt:lpstr>Think…What do I want to do?</vt:lpstr>
      <vt:lpstr>PowerPoint Presentation</vt:lpstr>
      <vt:lpstr>Choosing an approach</vt:lpstr>
      <vt:lpstr>References &amp; Resources</vt:lpstr>
      <vt:lpstr>Additional References </vt:lpstr>
      <vt:lpstr>Appendix a: Steps in qualitative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Qualitative Inquiry </dc:title>
  <dc:creator>Whitehead George</dc:creator>
  <cp:lastModifiedBy>Whitehead George</cp:lastModifiedBy>
  <cp:revision>15</cp:revision>
  <dcterms:created xsi:type="dcterms:W3CDTF">2018-09-06T22:48:32Z</dcterms:created>
  <dcterms:modified xsi:type="dcterms:W3CDTF">2018-10-04T17:58:22Z</dcterms:modified>
</cp:coreProperties>
</file>