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319" r:id="rId2"/>
    <p:sldId id="328" r:id="rId3"/>
    <p:sldId id="329" r:id="rId4"/>
    <p:sldId id="321" r:id="rId5"/>
    <p:sldId id="288" r:id="rId6"/>
    <p:sldId id="308" r:id="rId7"/>
    <p:sldId id="327" r:id="rId8"/>
    <p:sldId id="320" r:id="rId9"/>
    <p:sldId id="322" r:id="rId10"/>
    <p:sldId id="324" r:id="rId11"/>
    <p:sldId id="291" r:id="rId12"/>
    <p:sldId id="325" r:id="rId13"/>
    <p:sldId id="323" r:id="rId14"/>
    <p:sldId id="32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DEEF-BE32-4AE1-9CBA-B1C5FD30A7CA}" type="datetimeFigureOut">
              <a:rPr lang="en-CA" smtClean="0"/>
              <a:t>2023-11-06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5ADA-8222-46D2-BEF2-A90EA75CD7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76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https://profgwhitehead.weebly.com/tell-3c.html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5ADA-8222-46D2-BEF2-A90EA75CD71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91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https://oasis-database.org/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5ADA-8222-46D2-BEF2-A90EA75CD71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96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https://owl.purdue.edu/owl/research_and_citation/apa_style/apa_formatting_and_style_guide/general_format.html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5ADA-8222-46D2-BEF2-A90EA75CD71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63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11/6/2023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hyperlink" Target="https://owl.english.purdue.edu/owl/resource/560/0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crossref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ofgwhitehead.weebly.com/tell-3c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cholar.googl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asis-database.org/" TargetMode="External"/><Relationship Id="rId4" Type="http://schemas.openxmlformats.org/officeDocument/2006/relationships/hyperlink" Target="researchgate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" TargetMode="External"/><Relationship Id="rId2" Type="http://schemas.openxmlformats.org/officeDocument/2006/relationships/hyperlink" Target="https://beallslist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63F90-F302-79B5-2A47-16366F84C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Annotated </a:t>
            </a:r>
            <a:r>
              <a:rPr lang="en-US" dirty="0"/>
              <a:t>Bibliography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D13E61-AFAF-8BE1-C105-60CB4251A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Tips &amp; </a:t>
            </a:r>
            <a:r>
              <a:rPr lang="en-US"/>
              <a:t>Support Tools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5500C-30C8-7B24-7F2F-4A8F621A2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18" t="29247" r="16292" b="37205"/>
          <a:stretch/>
        </p:blipFill>
        <p:spPr>
          <a:xfrm>
            <a:off x="8524567" y="1607039"/>
            <a:ext cx="2325713" cy="23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4866-9F00-E04D-F55C-9CEFF051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827" y="4683769"/>
            <a:ext cx="6698113" cy="1609344"/>
          </a:xfrm>
        </p:spPr>
        <p:txBody>
          <a:bodyPr>
            <a:normAutofit/>
          </a:bodyPr>
          <a:lstStyle/>
          <a:p>
            <a:r>
              <a:rPr lang="en-US" sz="1000" dirty="0"/>
              <a:t>https://owl.purdue.edu/owl/research_and_citation/apa_style/apa_formatting_and_style_guide/general_format.html</a:t>
            </a:r>
          </a:p>
        </p:txBody>
      </p:sp>
      <p:pic>
        <p:nvPicPr>
          <p:cNvPr id="1026" name="Picture 2" descr="APA Referencing And Plagiarism: Trivia Quiz! - ProProfs Quiz">
            <a:hlinkClick r:id="rId3"/>
            <a:extLst>
              <a:ext uri="{FF2B5EF4-FFF2-40B4-BE49-F238E27FC236}">
                <a16:creationId xmlns:a16="http://schemas.microsoft.com/office/drawing/2014/main" id="{3E4D5E41-2B6C-82A9-843E-195A9EAF3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82" y="1807920"/>
            <a:ext cx="5047123" cy="24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A118D919-00A5-70BF-1B48-08FE587F701E}"/>
              </a:ext>
            </a:extLst>
          </p:cNvPr>
          <p:cNvSpPr txBox="1">
            <a:spLocks/>
          </p:cNvSpPr>
          <p:nvPr/>
        </p:nvSpPr>
        <p:spPr>
          <a:xfrm>
            <a:off x="858173" y="455911"/>
            <a:ext cx="8410113" cy="686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of APA formatting</a:t>
            </a:r>
          </a:p>
        </p:txBody>
      </p:sp>
    </p:spTree>
    <p:extLst>
      <p:ext uri="{BB962C8B-B14F-4D97-AF65-F5344CB8AC3E}">
        <p14:creationId xmlns:p14="http://schemas.microsoft.com/office/powerpoint/2010/main" val="342467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8173" y="455911"/>
            <a:ext cx="8410113" cy="68651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get citation information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93198" y="1631272"/>
            <a:ext cx="3505200" cy="4572000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https://scholar.google.com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https://www.crossref.org/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Searching other papers reference lists for the APA formatted citation</a:t>
            </a:r>
          </a:p>
          <a:p>
            <a:endParaRPr lang="en-US" dirty="0"/>
          </a:p>
        </p:txBody>
      </p:sp>
      <p:pic>
        <p:nvPicPr>
          <p:cNvPr id="2050" name="Picture 2" descr="Citation Feature in Google Scholar - APA 7th Edition Style Guide -  LibGuides at National Institute of Education">
            <a:extLst>
              <a:ext uri="{FF2B5EF4-FFF2-40B4-BE49-F238E27FC236}">
                <a16:creationId xmlns:a16="http://schemas.microsoft.com/office/drawing/2014/main" id="{B7F90D0D-E09D-4709-87F2-7EC86BED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1996125"/>
            <a:ext cx="4598876" cy="28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67A41-242D-3260-0ED8-517257782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Reporting a study’s weaknesses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6A275D-D12C-E58C-A9D9-B5DEE52E3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AE25-EDC1-5029-3092-17034858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the end of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FF37-BC2E-6AE9-BC43-9858B16CE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Look for noted limitations that the authors present</a:t>
            </a:r>
          </a:p>
          <a:p>
            <a:endParaRPr lang="en-US" dirty="0"/>
          </a:p>
          <a:p>
            <a:r>
              <a:rPr lang="en-US" dirty="0"/>
              <a:t>Search a .pdf -&gt; CTRL+F – limitations. </a:t>
            </a:r>
          </a:p>
        </p:txBody>
      </p:sp>
    </p:spTree>
    <p:extLst>
      <p:ext uri="{BB962C8B-B14F-4D97-AF65-F5344CB8AC3E}">
        <p14:creationId xmlns:p14="http://schemas.microsoft.com/office/powerpoint/2010/main" val="372556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7B96-27E8-9F88-FD09-7ED51199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Limitations/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BBB7-3B1C-7CF1-A9F1-C6043075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25E4D-D059-6BAF-481F-3D0BEDEE3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34696" r="28952" b="18136"/>
          <a:stretch/>
        </p:blipFill>
        <p:spPr>
          <a:xfrm>
            <a:off x="432619" y="1966451"/>
            <a:ext cx="10689533" cy="46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6D45-820F-47E0-D188-8BA1BA15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626A1F-D9F7-6CF1-BEDA-12EFA57C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523" y="3466730"/>
            <a:ext cx="6351884" cy="897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https://profgwhitehead.weebly.com/tell-3c.html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64B56-B465-EF50-6BF2-D992CEA61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18" t="29247" r="16292" b="37205"/>
          <a:stretch/>
        </p:blipFill>
        <p:spPr>
          <a:xfrm>
            <a:off x="8431590" y="2428330"/>
            <a:ext cx="2325713" cy="23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A954-8676-D17D-99A7-AC28972A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7CBB-585D-9714-38A6-069A5572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308" y="2258568"/>
            <a:ext cx="10058400" cy="4050792"/>
          </a:xfrm>
        </p:spPr>
        <p:txBody>
          <a:bodyPr/>
          <a:lstStyle/>
          <a:p>
            <a:r>
              <a:rPr lang="en-US" dirty="0"/>
              <a:t>Reputable resources</a:t>
            </a:r>
          </a:p>
          <a:p>
            <a:r>
              <a:rPr lang="en-US" dirty="0"/>
              <a:t>Narrowing down the literature</a:t>
            </a:r>
          </a:p>
          <a:p>
            <a:r>
              <a:rPr lang="en-US" dirty="0"/>
              <a:t>APA reference formatting</a:t>
            </a:r>
          </a:p>
          <a:p>
            <a:r>
              <a:rPr lang="en-US" dirty="0"/>
              <a:t>Reporting weaknesses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67A41-242D-3260-0ED8-517257782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Searching the literature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6A275D-D12C-E58C-A9D9-B5DEE52E3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Tips: finding Reputable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329466" cy="4050792"/>
          </a:xfrm>
        </p:spPr>
        <p:txBody>
          <a:bodyPr/>
          <a:lstStyle/>
          <a:p>
            <a:endParaRPr lang="en-US" dirty="0"/>
          </a:p>
          <a:p>
            <a:r>
              <a:rPr lang="en-CA" dirty="0">
                <a:hlinkClick r:id="rId3" action="ppaction://hlinkfile"/>
              </a:rPr>
              <a:t>Google scholar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4" action="ppaction://hlinkfile"/>
              </a:rPr>
              <a:t>ResearchGate</a:t>
            </a:r>
            <a:endParaRPr lang="en-CA" dirty="0"/>
          </a:p>
          <a:p>
            <a:endParaRPr lang="en-CA" dirty="0">
              <a:hlinkClick r:id="rId5"/>
            </a:endParaRPr>
          </a:p>
          <a:p>
            <a:r>
              <a:rPr lang="en-CA" dirty="0">
                <a:hlinkClick r:id="rId5"/>
              </a:rPr>
              <a:t>OASIS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2A686-0AA0-4F4C-AE69-61B54DB487B7}"/>
              </a:ext>
            </a:extLst>
          </p:cNvPr>
          <p:cNvSpPr txBox="1"/>
          <p:nvPr/>
        </p:nvSpPr>
        <p:spPr>
          <a:xfrm>
            <a:off x="5756366" y="2633077"/>
            <a:ext cx="5965369" cy="2893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Start with a search for recent articles (within the last 10 years 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Look at relevant articles’ references to lead you to other good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sure your resources are reliable (https://www.scimagojr.com/)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CA" sz="1400" dirty="0">
                <a:solidFill>
                  <a:srgbClr val="FF0000"/>
                </a:solidFill>
              </a:rPr>
              <a:t>Not reputable:  news articles, blogs, Wikipedia, MA theses</a:t>
            </a:r>
          </a:p>
          <a:p>
            <a:endParaRPr lang="en-CA" sz="1400" dirty="0"/>
          </a:p>
          <a:p>
            <a:r>
              <a:rPr lang="en-CA" sz="1400">
                <a:solidFill>
                  <a:srgbClr val="00B050"/>
                </a:solidFill>
              </a:rPr>
              <a:t>Reputable:  </a:t>
            </a:r>
            <a:r>
              <a:rPr lang="en-CA" sz="1400" dirty="0">
                <a:solidFill>
                  <a:srgbClr val="00B050"/>
                </a:solidFill>
              </a:rPr>
              <a:t>peer-reviewed journal articles, academic books, PhD theses, conference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8393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9F04-FBA8-46AB-A2A8-F911AD92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152A-2F55-491F-92BC-CB776DFF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Peer-reviewed articles, books, or book chapters</a:t>
            </a:r>
          </a:p>
          <a:p>
            <a:endParaRPr lang="en-US" dirty="0"/>
          </a:p>
          <a:p>
            <a:r>
              <a:rPr lang="en-US" dirty="0"/>
              <a:t>Be careful of predatory publishers (Beall’s list - </a:t>
            </a:r>
            <a:r>
              <a:rPr lang="en-US" dirty="0">
                <a:hlinkClick r:id="rId2"/>
              </a:rPr>
              <a:t>https://beallslist.net/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You can check if the journal is of quality here: </a:t>
            </a:r>
            <a:r>
              <a:rPr lang="en-US" dirty="0">
                <a:hlinkClick r:id="rId3"/>
              </a:rPr>
              <a:t>https://www.scimagojr.com/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8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E128-37F9-90F1-B110-9BD94772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A221-F55C-49E4-3F62-335C44EB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67CA0-514F-745B-0AA6-0BF905C8E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9" t="27097" r="26614" b="8817"/>
          <a:stretch/>
        </p:blipFill>
        <p:spPr>
          <a:xfrm>
            <a:off x="1063752" y="369004"/>
            <a:ext cx="10058400" cy="58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03A6-EF08-7C96-8A63-7A639D16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rabbit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0BD8-D632-D1FD-6C44-EBD56047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999302" cy="4050792"/>
          </a:xfrm>
        </p:spPr>
        <p:txBody>
          <a:bodyPr/>
          <a:lstStyle/>
          <a:p>
            <a:r>
              <a:rPr lang="en-US" dirty="0"/>
              <a:t>researchrabbitapp.com</a:t>
            </a:r>
          </a:p>
          <a:p>
            <a:endParaRPr lang="en-US" dirty="0"/>
          </a:p>
          <a:p>
            <a:r>
              <a:rPr lang="en-US" dirty="0"/>
              <a:t>Provides a web of connected literature.</a:t>
            </a:r>
          </a:p>
          <a:p>
            <a:endParaRPr lang="en-US" dirty="0"/>
          </a:p>
          <a:p>
            <a:r>
              <a:rPr lang="en-US" dirty="0"/>
              <a:t>Helps to focus your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DEFF3-81F4-23B2-1C86-04AA6CD6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4" r="4929" b="8997"/>
          <a:stretch/>
        </p:blipFill>
        <p:spPr>
          <a:xfrm>
            <a:off x="5482170" y="2645546"/>
            <a:ext cx="6191968" cy="28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6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67A41-242D-3260-0ED8-517257782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APA formatting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6A275D-D12C-E58C-A9D9-B5DEE52E3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401</TotalTime>
  <Words>332</Words>
  <Application>Microsoft Office PowerPoint</Application>
  <PresentationFormat>Widescreen</PresentationFormat>
  <Paragraphs>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Wingdings</vt:lpstr>
      <vt:lpstr>Wood Type</vt:lpstr>
      <vt:lpstr>Annotated Bibliography</vt:lpstr>
      <vt:lpstr>Materials</vt:lpstr>
      <vt:lpstr>The issues</vt:lpstr>
      <vt:lpstr>Searching the literature</vt:lpstr>
      <vt:lpstr>Tips: finding Reputable resources</vt:lpstr>
      <vt:lpstr>Quality sources</vt:lpstr>
      <vt:lpstr>PowerPoint Presentation</vt:lpstr>
      <vt:lpstr>Research rabbit</vt:lpstr>
      <vt:lpstr>APA formatting</vt:lpstr>
      <vt:lpstr>https://owl.purdue.edu/owl/research_and_citation/apa_style/apa_formatting_and_style_guide/general_format.html</vt:lpstr>
      <vt:lpstr>How to get citation information</vt:lpstr>
      <vt:lpstr>Reporting a study’s weaknesses</vt:lpstr>
      <vt:lpstr>Search the end of the paper</vt:lpstr>
      <vt:lpstr>Common Limitations/ weaknesses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</dc:title>
  <dc:creator>Whitehead, George E.K. (Prof.)</dc:creator>
  <cp:lastModifiedBy>Reviewer</cp:lastModifiedBy>
  <cp:revision>68</cp:revision>
  <dcterms:created xsi:type="dcterms:W3CDTF">2017-07-13T05:01:24Z</dcterms:created>
  <dcterms:modified xsi:type="dcterms:W3CDTF">2023-11-06T17:51:52Z</dcterms:modified>
</cp:coreProperties>
</file>