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9" r:id="rId2"/>
  </p:sldMasterIdLst>
  <p:notesMasterIdLst>
    <p:notesMasterId r:id="rId14"/>
  </p:notesMasterIdLst>
  <p:handoutMasterIdLst>
    <p:handoutMasterId r:id="rId15"/>
  </p:handoutMasterIdLst>
  <p:sldIdLst>
    <p:sldId id="265" r:id="rId3"/>
    <p:sldId id="318" r:id="rId4"/>
    <p:sldId id="310" r:id="rId5"/>
    <p:sldId id="319" r:id="rId6"/>
    <p:sldId id="328" r:id="rId7"/>
    <p:sldId id="325" r:id="rId8"/>
    <p:sldId id="313" r:id="rId9"/>
    <p:sldId id="321" r:id="rId10"/>
    <p:sldId id="326" r:id="rId11"/>
    <p:sldId id="327" r:id="rId12"/>
    <p:sldId id="324"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A6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05" autoAdjust="0"/>
    <p:restoredTop sz="94660"/>
  </p:normalViewPr>
  <p:slideViewPr>
    <p:cSldViewPr>
      <p:cViewPr varScale="1">
        <p:scale>
          <a:sx n="80" d="100"/>
          <a:sy n="80" d="100"/>
        </p:scale>
        <p:origin x="108" y="684"/>
      </p:cViewPr>
      <p:guideLst>
        <p:guide orient="horz" pos="2160"/>
        <p:guide pos="3840"/>
      </p:guideLst>
    </p:cSldViewPr>
  </p:slideViewPr>
  <p:notesTextViewPr>
    <p:cViewPr>
      <p:scale>
        <a:sx n="1" d="1"/>
        <a:sy n="1" d="1"/>
      </p:scale>
      <p:origin x="0" y="0"/>
    </p:cViewPr>
  </p:notesTextViewPr>
  <p:notesViewPr>
    <p:cSldViewPr>
      <p:cViewPr varScale="1">
        <p:scale>
          <a:sx n="95" d="100"/>
          <a:sy n="95" d="100"/>
        </p:scale>
        <p:origin x="358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BE89CCF-2561-4C5B-84B8-64714A207314}" type="datetimeFigureOut">
              <a:rPr lang="en-US" smtClean="0"/>
              <a:pPr/>
              <a:t>3/6/2017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728BA71-2AB0-47CB-96CA-8BD4911FDDDA}" type="slidenum">
              <a:rPr lang="en-US" smtClean="0"/>
              <a:pPr/>
              <a:t>‹#›</a:t>
            </a:fld>
            <a:endParaRPr lang="en-US"/>
          </a:p>
        </p:txBody>
      </p:sp>
    </p:spTree>
    <p:extLst>
      <p:ext uri="{BB962C8B-B14F-4D97-AF65-F5344CB8AC3E}">
        <p14:creationId xmlns:p14="http://schemas.microsoft.com/office/powerpoint/2010/main" val="999374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F2E2963-F212-4FE6-B7B1-6FEA78F41EC8}" type="datetimeFigureOut">
              <a:rPr lang="en-US" smtClean="0"/>
              <a:pPr/>
              <a:t>3/6/2017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65906C4-339A-48E3-8368-C40F4FEE5ED2}" type="slidenum">
              <a:rPr lang="en-US" smtClean="0"/>
              <a:pPr/>
              <a:t>‹#›</a:t>
            </a:fld>
            <a:endParaRPr lang="en-US"/>
          </a:p>
        </p:txBody>
      </p:sp>
    </p:spTree>
    <p:extLst>
      <p:ext uri="{BB962C8B-B14F-4D97-AF65-F5344CB8AC3E}">
        <p14:creationId xmlns:p14="http://schemas.microsoft.com/office/powerpoint/2010/main" val="810782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71497E-3E2C-4316-A318-5E79FDB96CB9}"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AA117C-9C66-49BB-B660-D712C86CEE73}"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3744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71497E-3E2C-4316-A318-5E79FDB96CB9}"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AA117C-9C66-49BB-B660-D712C86CEE73}" type="slidenum">
              <a:rPr lang="en-US" smtClean="0"/>
              <a:pPr/>
              <a:t>‹#›</a:t>
            </a:fld>
            <a:endParaRPr lang="en-US"/>
          </a:p>
        </p:txBody>
      </p:sp>
    </p:spTree>
    <p:extLst>
      <p:ext uri="{BB962C8B-B14F-4D97-AF65-F5344CB8AC3E}">
        <p14:creationId xmlns:p14="http://schemas.microsoft.com/office/powerpoint/2010/main" val="3194787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71497E-3E2C-4316-A318-5E79FDB96CB9}"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AA117C-9C66-49BB-B660-D712C86CEE73}" type="slidenum">
              <a:rPr lang="en-US" smtClean="0"/>
              <a:pPr/>
              <a:t>‹#›</a:t>
            </a:fld>
            <a:endParaRPr lang="en-US"/>
          </a:p>
        </p:txBody>
      </p:sp>
    </p:spTree>
    <p:extLst>
      <p:ext uri="{BB962C8B-B14F-4D97-AF65-F5344CB8AC3E}">
        <p14:creationId xmlns:p14="http://schemas.microsoft.com/office/powerpoint/2010/main" val="289707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2438400" y="4978398"/>
            <a:ext cx="7315200" cy="574635"/>
          </a:xfrm>
        </p:spPr>
        <p:txBody>
          <a:bodyPr anchor="b">
            <a:normAutofit/>
          </a:bodyPr>
          <a:lstStyle>
            <a:lvl1pPr algn="ctr">
              <a:defRPr sz="2800">
                <a:solidFill>
                  <a:schemeClr val="accent2"/>
                </a:solidFill>
              </a:defRPr>
            </a:lvl1pPr>
          </a:lstStyle>
          <a:p>
            <a:r>
              <a:rPr lang="ko-KR" altLang="en-US"/>
              <a:t>마스터 제목 스타일 편집</a:t>
            </a:r>
            <a:endParaRPr lang="en-US"/>
          </a:p>
        </p:txBody>
      </p:sp>
      <p:sp>
        <p:nvSpPr>
          <p:cNvPr id="3" name="Subtitle 2"/>
          <p:cNvSpPr>
            <a:spLocks noGrp="1"/>
          </p:cNvSpPr>
          <p:nvPr>
            <p:ph type="subTitle" idx="1"/>
          </p:nvPr>
        </p:nvSpPr>
        <p:spPr>
          <a:xfrm>
            <a:off x="2438400" y="5554166"/>
            <a:ext cx="7315200" cy="313485"/>
          </a:xfrm>
        </p:spPr>
        <p:txBody>
          <a:bodyPr>
            <a:normAutofit/>
          </a:bodyPr>
          <a:lstStyle>
            <a:lvl1pPr marL="0" indent="0" algn="ctr">
              <a:spcBef>
                <a:spcPts val="0"/>
              </a:spcBef>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마스터 부제목 스타일 편집</a:t>
            </a:r>
            <a:endParaRPr lang="en-US" dirty="0"/>
          </a:p>
        </p:txBody>
      </p:sp>
      <p:sp>
        <p:nvSpPr>
          <p:cNvPr id="5" name="Picture Placeholder 4"/>
          <p:cNvSpPr>
            <a:spLocks noGrp="1"/>
          </p:cNvSpPr>
          <p:nvPr>
            <p:ph type="pic" sz="quarter" idx="10"/>
          </p:nvPr>
        </p:nvSpPr>
        <p:spPr>
          <a:xfrm>
            <a:off x="2438400" y="1143000"/>
            <a:ext cx="7315200" cy="3757613"/>
          </a:xfrm>
          <a:prstGeom prst="roundRect">
            <a:avLst>
              <a:gd name="adj" fmla="val 8555"/>
            </a:avLst>
          </a:prstGeom>
          <a:solidFill>
            <a:schemeClr val="bg1"/>
          </a:solidFill>
          <a:ln w="19050">
            <a:noFill/>
          </a:ln>
        </p:spPr>
        <p:txBody>
          <a:bodyPr tIns="182880"/>
          <a:lstStyle>
            <a:lvl1pPr marL="0" indent="0" algn="ctr">
              <a:buNone/>
              <a:defRPr/>
            </a:lvl1pPr>
          </a:lstStyle>
          <a:p>
            <a:r>
              <a:rPr lang="ko-KR" altLang="en-US"/>
              <a:t>그림을 추가하려면 아이콘을 클릭하십시오</a:t>
            </a:r>
            <a:endParaRPr lang="en-US"/>
          </a:p>
        </p:txBody>
      </p:sp>
    </p:spTree>
    <p:extLst>
      <p:ext uri="{BB962C8B-B14F-4D97-AF65-F5344CB8AC3E}">
        <p14:creationId xmlns:p14="http://schemas.microsoft.com/office/powerpoint/2010/main" val="1570131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71497E-3E2C-4316-A318-5E79FDB96CB9}"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AA117C-9C66-49BB-B660-D712C86CEE73}" type="slidenum">
              <a:rPr lang="en-US" smtClean="0"/>
              <a:pPr/>
              <a:t>‹#›</a:t>
            </a:fld>
            <a:endParaRPr lang="en-US"/>
          </a:p>
        </p:txBody>
      </p:sp>
    </p:spTree>
    <p:extLst>
      <p:ext uri="{BB962C8B-B14F-4D97-AF65-F5344CB8AC3E}">
        <p14:creationId xmlns:p14="http://schemas.microsoft.com/office/powerpoint/2010/main" val="400289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71497E-3E2C-4316-A318-5E79FDB96CB9}"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AA117C-9C66-49BB-B660-D712C86CEE73}"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6571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71497E-3E2C-4316-A318-5E79FDB96CB9}" type="datetimeFigureOut">
              <a:rPr lang="en-US" smtClean="0"/>
              <a:pPr/>
              <a:t>3/6/2017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AA117C-9C66-49BB-B660-D712C86CEE73}" type="slidenum">
              <a:rPr lang="en-US" smtClean="0"/>
              <a:pPr/>
              <a:t>‹#›</a:t>
            </a:fld>
            <a:endParaRPr lang="en-US"/>
          </a:p>
        </p:txBody>
      </p:sp>
    </p:spTree>
    <p:extLst>
      <p:ext uri="{BB962C8B-B14F-4D97-AF65-F5344CB8AC3E}">
        <p14:creationId xmlns:p14="http://schemas.microsoft.com/office/powerpoint/2010/main" val="825482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71497E-3E2C-4316-A318-5E79FDB96CB9}" type="datetimeFigureOut">
              <a:rPr lang="en-US" smtClean="0"/>
              <a:pPr/>
              <a:t>3/6/2017</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EAA117C-9C66-49BB-B660-D712C86CEE73}" type="slidenum">
              <a:rPr lang="en-US" smtClean="0"/>
              <a:pPr/>
              <a:t>‹#›</a:t>
            </a:fld>
            <a:endParaRPr lang="en-US"/>
          </a:p>
        </p:txBody>
      </p:sp>
    </p:spTree>
    <p:extLst>
      <p:ext uri="{BB962C8B-B14F-4D97-AF65-F5344CB8AC3E}">
        <p14:creationId xmlns:p14="http://schemas.microsoft.com/office/powerpoint/2010/main" val="2504071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71497E-3E2C-4316-A318-5E79FDB96CB9}" type="datetimeFigureOut">
              <a:rPr lang="en-US" smtClean="0"/>
              <a:pPr/>
              <a:t>3/6/2017</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EAA117C-9C66-49BB-B660-D712C86CEE73}" type="slidenum">
              <a:rPr lang="en-US" smtClean="0"/>
              <a:pPr/>
              <a:t>‹#›</a:t>
            </a:fld>
            <a:endParaRPr lang="en-US"/>
          </a:p>
        </p:txBody>
      </p:sp>
    </p:spTree>
    <p:extLst>
      <p:ext uri="{BB962C8B-B14F-4D97-AF65-F5344CB8AC3E}">
        <p14:creationId xmlns:p14="http://schemas.microsoft.com/office/powerpoint/2010/main" val="2271191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271497E-3E2C-4316-A318-5E79FDB96CB9}" type="datetimeFigureOut">
              <a:rPr lang="en-US" smtClean="0"/>
              <a:pPr/>
              <a:t>3/6/2017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7EAA117C-9C66-49BB-B660-D712C86CEE73}" type="slidenum">
              <a:rPr lang="en-US" smtClean="0"/>
              <a:pPr/>
              <a:t>‹#›</a:t>
            </a:fld>
            <a:endParaRPr lang="en-US"/>
          </a:p>
        </p:txBody>
      </p:sp>
    </p:spTree>
    <p:extLst>
      <p:ext uri="{BB962C8B-B14F-4D97-AF65-F5344CB8AC3E}">
        <p14:creationId xmlns:p14="http://schemas.microsoft.com/office/powerpoint/2010/main" val="3600270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271497E-3E2C-4316-A318-5E79FDB96CB9}" type="datetimeFigureOut">
              <a:rPr lang="en-US" smtClean="0"/>
              <a:pPr/>
              <a:t>3/6/2017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EAA117C-9C66-49BB-B660-D712C86CEE73}" type="slidenum">
              <a:rPr lang="en-US" smtClean="0"/>
              <a:pPr/>
              <a:t>‹#›</a:t>
            </a:fld>
            <a:endParaRPr lang="en-US"/>
          </a:p>
        </p:txBody>
      </p:sp>
    </p:spTree>
    <p:extLst>
      <p:ext uri="{BB962C8B-B14F-4D97-AF65-F5344CB8AC3E}">
        <p14:creationId xmlns:p14="http://schemas.microsoft.com/office/powerpoint/2010/main" val="1378808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71497E-3E2C-4316-A318-5E79FDB96CB9}" type="datetimeFigureOut">
              <a:rPr lang="en-US" smtClean="0"/>
              <a:pPr/>
              <a:t>3/6/2017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AA117C-9C66-49BB-B660-D712C86CEE73}" type="slidenum">
              <a:rPr lang="en-US" smtClean="0"/>
              <a:pPr/>
              <a:t>‹#›</a:t>
            </a:fld>
            <a:endParaRPr lang="en-US"/>
          </a:p>
        </p:txBody>
      </p:sp>
    </p:spTree>
    <p:extLst>
      <p:ext uri="{BB962C8B-B14F-4D97-AF65-F5344CB8AC3E}">
        <p14:creationId xmlns:p14="http://schemas.microsoft.com/office/powerpoint/2010/main" val="4130427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271497E-3E2C-4316-A318-5E79FDB96CB9}" type="datetimeFigureOut">
              <a:rPr lang="en-US" smtClean="0"/>
              <a:pPr/>
              <a:t>3/6/2017</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EAA117C-9C66-49BB-B660-D712C86CEE73}"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5227958"/>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suwonunigeorge.weebl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endParaRPr lang="en-US"/>
          </a:p>
        </p:txBody>
      </p:sp>
      <p:sp>
        <p:nvSpPr>
          <p:cNvPr id="5" name="Subtitle 4"/>
          <p:cNvSpPr>
            <a:spLocks noGrp="1"/>
          </p:cNvSpPr>
          <p:nvPr>
            <p:ph type="subTitle" idx="1"/>
          </p:nvPr>
        </p:nvSpPr>
        <p:spPr/>
        <p:txBody>
          <a:bodyPr/>
          <a:lstStyle/>
          <a:p>
            <a:endParaRPr lang="en-US"/>
          </a:p>
        </p:txBody>
      </p:sp>
      <p:pic>
        <p:nvPicPr>
          <p:cNvPr id="2050" name="Picture 2" descr="http://d3thflcq1yqzn0.cloudfront.net/012592708_prevstill.jpe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11424" y="260648"/>
            <a:ext cx="11449272" cy="6440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0439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Participation</a:t>
            </a:r>
          </a:p>
        </p:txBody>
      </p:sp>
      <p:sp>
        <p:nvSpPr>
          <p:cNvPr id="4" name="Content Placeholder 2"/>
          <p:cNvSpPr txBox="1">
            <a:spLocks/>
          </p:cNvSpPr>
          <p:nvPr/>
        </p:nvSpPr>
        <p:spPr>
          <a:xfrm>
            <a:off x="2206306" y="1981200"/>
            <a:ext cx="8693787" cy="4114800"/>
          </a:xfrm>
          <a:prstGeom prst="rect">
            <a:avLst/>
          </a:prstGeom>
          <a:ln>
            <a:solidFill>
              <a:schemeClr val="tx2"/>
            </a:solidFill>
          </a:ln>
        </p:spPr>
        <p:txBody>
          <a:bodyPr vert="horz" lIns="91440" tIns="45720" rIns="91440" bIns="45720" rtlCol="0">
            <a:normAutofit/>
          </a:bodyPr>
          <a:lstStyle>
            <a:lvl1pPr marL="228600" indent="-228600" algn="l" defTabSz="914400" rtl="0" eaLnBrk="1" latinLnBrk="1" hangingPunct="1">
              <a:lnSpc>
                <a:spcPct val="90000"/>
              </a:lnSpc>
              <a:spcBef>
                <a:spcPts val="1800"/>
              </a:spcBef>
              <a:buClr>
                <a:schemeClr val="tx1">
                  <a:lumMod val="40000"/>
                  <a:lumOff val="60000"/>
                </a:schemeClr>
              </a:buClr>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1" hangingPunct="1">
              <a:lnSpc>
                <a:spcPct val="90000"/>
              </a:lnSpc>
              <a:spcBef>
                <a:spcPts val="1200"/>
              </a:spcBef>
              <a:buClr>
                <a:schemeClr val="tx1">
                  <a:lumMod val="40000"/>
                  <a:lumOff val="60000"/>
                </a:schemeClr>
              </a:buClr>
              <a:buFont typeface="Arial" panose="020B0604020202020204" pitchFamily="34" charset="0"/>
              <a:buChar char="•"/>
              <a:defRPr sz="1800" kern="1200">
                <a:solidFill>
                  <a:schemeClr val="tx1"/>
                </a:solidFill>
                <a:latin typeface="+mn-lt"/>
                <a:ea typeface="+mn-ea"/>
                <a:cs typeface="+mn-cs"/>
              </a:defRPr>
            </a:lvl2pPr>
            <a:lvl3pPr marL="7772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600" kern="1200">
                <a:solidFill>
                  <a:schemeClr val="tx1"/>
                </a:solidFill>
                <a:latin typeface="+mn-lt"/>
                <a:ea typeface="+mn-ea"/>
                <a:cs typeface="+mn-cs"/>
              </a:defRPr>
            </a:lvl3pPr>
            <a:lvl4pPr marL="105156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4pPr>
            <a:lvl5pPr marL="132588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5pPr>
            <a:lvl6pPr marL="160020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6pPr>
            <a:lvl7pPr marL="187452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7pPr>
            <a:lvl8pPr marL="21488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8pPr>
            <a:lvl9pPr marL="23774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9pPr>
          </a:lstStyle>
          <a:p>
            <a:pPr marL="0" indent="0" latinLnBrk="0" hangingPunct="0">
              <a:buNone/>
            </a:pPr>
            <a:r>
              <a:rPr lang="en-US" dirty="0">
                <a:solidFill>
                  <a:schemeClr val="accent6">
                    <a:lumMod val="50000"/>
                  </a:schemeClr>
                </a:solidFill>
              </a:rPr>
              <a:t>*Participation includes all classroom tasks i.e. projects, performances, discussions etc., as well as attention, attitude and professionalism</a:t>
            </a:r>
          </a:p>
          <a:p>
            <a:pPr marL="0" indent="0" latinLnBrk="0" hangingPunct="0">
              <a:buNone/>
            </a:pPr>
            <a:r>
              <a:rPr lang="en-US" dirty="0">
                <a:solidFill>
                  <a:srgbClr val="00B050"/>
                </a:solidFill>
              </a:rPr>
              <a:t>*5 excellence points are reserved and rewarded for exceptional effort.</a:t>
            </a:r>
          </a:p>
          <a:p>
            <a:pPr marL="0" indent="0" latinLnBrk="0">
              <a:buNone/>
            </a:pPr>
            <a:r>
              <a:rPr lang="en-US" dirty="0">
                <a:solidFill>
                  <a:schemeClr val="accent6">
                    <a:lumMod val="50000"/>
                  </a:schemeClr>
                </a:solidFill>
              </a:rPr>
              <a:t>Some ways to get excellence points:</a:t>
            </a:r>
          </a:p>
          <a:p>
            <a:pPr latinLnBrk="0"/>
            <a:r>
              <a:rPr lang="en-US" dirty="0">
                <a:solidFill>
                  <a:schemeClr val="accent6">
                    <a:lumMod val="50000"/>
                  </a:schemeClr>
                </a:solidFill>
              </a:rPr>
              <a:t>Always here on time for class</a:t>
            </a:r>
          </a:p>
          <a:p>
            <a:pPr latinLnBrk="0"/>
            <a:r>
              <a:rPr lang="en-US" dirty="0">
                <a:solidFill>
                  <a:schemeClr val="accent6">
                    <a:lumMod val="50000"/>
                  </a:schemeClr>
                </a:solidFill>
              </a:rPr>
              <a:t>Outstanding effort during class</a:t>
            </a:r>
          </a:p>
          <a:p>
            <a:pPr latinLnBrk="0"/>
            <a:r>
              <a:rPr lang="en-US" dirty="0">
                <a:solidFill>
                  <a:schemeClr val="accent6">
                    <a:lumMod val="50000"/>
                  </a:schemeClr>
                </a:solidFill>
              </a:rPr>
              <a:t>Helping others in class</a:t>
            </a:r>
          </a:p>
          <a:p>
            <a:pPr latinLnBrk="0"/>
            <a:r>
              <a:rPr lang="en-US" dirty="0">
                <a:solidFill>
                  <a:schemeClr val="accent6">
                    <a:lumMod val="50000"/>
                  </a:schemeClr>
                </a:solidFill>
              </a:rPr>
              <a:t>Outstanding classwork or homework</a:t>
            </a:r>
          </a:p>
        </p:txBody>
      </p:sp>
    </p:spTree>
    <p:extLst>
      <p:ext uri="{BB962C8B-B14F-4D97-AF65-F5344CB8AC3E}">
        <p14:creationId xmlns:p14="http://schemas.microsoft.com/office/powerpoint/2010/main" val="482532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Additional Details and Information</a:t>
            </a:r>
          </a:p>
        </p:txBody>
      </p:sp>
      <p:sp>
        <p:nvSpPr>
          <p:cNvPr id="3" name="Content Placeholder 2"/>
          <p:cNvSpPr>
            <a:spLocks noGrp="1"/>
          </p:cNvSpPr>
          <p:nvPr>
            <p:ph idx="1"/>
          </p:nvPr>
        </p:nvSpPr>
        <p:spPr>
          <a:xfrm>
            <a:off x="2567608" y="2924944"/>
            <a:ext cx="8424936" cy="1296144"/>
          </a:xfrm>
        </p:spPr>
        <p:txBody>
          <a:bodyPr>
            <a:normAutofit fontScale="92500" lnSpcReduction="10000"/>
          </a:bodyPr>
          <a:lstStyle/>
          <a:p>
            <a:pPr algn="ctr"/>
            <a:endParaRPr lang="en-US" dirty="0">
              <a:hlinkClick r:id="rId2"/>
            </a:endParaRPr>
          </a:p>
          <a:p>
            <a:pPr marL="0" indent="0" algn="ctr">
              <a:buNone/>
            </a:pPr>
            <a:endParaRPr lang="en-US" dirty="0">
              <a:hlinkClick r:id="rId2"/>
            </a:endParaRPr>
          </a:p>
          <a:p>
            <a:pPr marL="0" indent="0" algn="ctr">
              <a:buNone/>
            </a:pPr>
            <a:r>
              <a:rPr lang="en-US" sz="2800" dirty="0">
                <a:solidFill>
                  <a:schemeClr val="accent6">
                    <a:lumMod val="50000"/>
                  </a:schemeClr>
                </a:solidFill>
              </a:rPr>
              <a:t>Homepage: profgwhitehead.weebly.com </a:t>
            </a:r>
          </a:p>
          <a:p>
            <a:pPr algn="ctr"/>
            <a:endParaRPr lang="en-US" dirty="0"/>
          </a:p>
        </p:txBody>
      </p:sp>
      <p:pic>
        <p:nvPicPr>
          <p:cNvPr id="5" name="Picture 4"/>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486400" y="4221088"/>
            <a:ext cx="2172072" cy="2172072"/>
          </a:xfrm>
          <a:prstGeom prst="rect">
            <a:avLst/>
          </a:prstGeom>
        </p:spPr>
      </p:pic>
    </p:spTree>
    <p:extLst>
      <p:ext uri="{BB962C8B-B14F-4D97-AF65-F5344CB8AC3E}">
        <p14:creationId xmlns:p14="http://schemas.microsoft.com/office/powerpoint/2010/main" val="170937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2452255" y="769092"/>
            <a:ext cx="8629600" cy="574635"/>
          </a:xfrm>
        </p:spPr>
        <p:txBody>
          <a:bodyPr>
            <a:noAutofit/>
          </a:bodyPr>
          <a:lstStyle/>
          <a:p>
            <a:r>
              <a:rPr lang="en-US" sz="7200" b="1" dirty="0"/>
              <a:t>Advanced Grammar</a:t>
            </a:r>
          </a:p>
        </p:txBody>
      </p:sp>
      <p:sp>
        <p:nvSpPr>
          <p:cNvPr id="5" name="Subtitle 4"/>
          <p:cNvSpPr>
            <a:spLocks noGrp="1"/>
          </p:cNvSpPr>
          <p:nvPr>
            <p:ph type="subTitle" idx="1"/>
          </p:nvPr>
        </p:nvSpPr>
        <p:spPr>
          <a:xfrm>
            <a:off x="3109455" y="1350190"/>
            <a:ext cx="7315200" cy="287001"/>
          </a:xfrm>
        </p:spPr>
        <p:txBody>
          <a:bodyPr>
            <a:normAutofit fontScale="85000" lnSpcReduction="20000"/>
          </a:bodyPr>
          <a:lstStyle/>
          <a:p>
            <a:r>
              <a:rPr lang="en-US" sz="2000" dirty="0"/>
              <a:t>with Professor George E.K. Whitehead (Prof. G)</a:t>
            </a:r>
          </a:p>
        </p:txBody>
      </p:sp>
      <p:pic>
        <p:nvPicPr>
          <p:cNvPr id="4" name="Picture 2" descr="http://images.tutorvista.com/cms/images/69/grammar.png"/>
          <p:cNvPicPr>
            <a:picLocks noChangeAspect="1" noChangeArrowheads="1"/>
          </p:cNvPicPr>
          <p:nvPr/>
        </p:nvPicPr>
        <p:blipFill>
          <a:blip r:embed="rId2">
            <a:clrChange>
              <a:clrFrom>
                <a:srgbClr val="FFF8BD"/>
              </a:clrFrom>
              <a:clrTo>
                <a:srgbClr val="FFF8BD">
                  <a:alpha val="0"/>
                </a:srgbClr>
              </a:clrTo>
            </a:clrChange>
            <a:extLst>
              <a:ext uri="{28A0092B-C50C-407E-A947-70E740481C1C}">
                <a14:useLocalDpi xmlns:a14="http://schemas.microsoft.com/office/drawing/2010/main" val="0"/>
              </a:ext>
            </a:extLst>
          </a:blip>
          <a:srcRect/>
          <a:stretch>
            <a:fillRect/>
          </a:stretch>
        </p:blipFill>
        <p:spPr bwMode="auto">
          <a:xfrm>
            <a:off x="4800600" y="1775271"/>
            <a:ext cx="3274294" cy="314199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295400" y="1775270"/>
            <a:ext cx="3141999" cy="3141999"/>
          </a:xfrm>
          <a:prstGeom prst="rect">
            <a:avLst/>
          </a:prstGeom>
        </p:spPr>
      </p:pic>
      <p:sp>
        <p:nvSpPr>
          <p:cNvPr id="8" name="Subtitle 4"/>
          <p:cNvSpPr txBox="1">
            <a:spLocks/>
          </p:cNvSpPr>
          <p:nvPr/>
        </p:nvSpPr>
        <p:spPr>
          <a:xfrm>
            <a:off x="914401" y="4665748"/>
            <a:ext cx="4038600" cy="838451"/>
          </a:xfrm>
          <a:prstGeom prst="rect">
            <a:avLst/>
          </a:prstGeom>
        </p:spPr>
        <p:txBody>
          <a:bodyPr vert="horz" lIns="0" tIns="45720" rIns="0" bIns="45720" rtlCol="0">
            <a:normAutofit/>
          </a:bodyPr>
          <a:lstStyle>
            <a:lvl1pPr marL="0" indent="0" algn="ctr" defTabSz="914400" rtl="0" eaLnBrk="1" latinLnBrk="0" hangingPunct="1">
              <a:lnSpc>
                <a:spcPct val="90000"/>
              </a:lnSpc>
              <a:spcBef>
                <a:spcPts val="0"/>
              </a:spcBef>
              <a:spcAft>
                <a:spcPts val="200"/>
              </a:spcAft>
              <a:buClr>
                <a:schemeClr val="accent1"/>
              </a:buClr>
              <a:buSzPct val="100000"/>
              <a:buFont typeface="Calibri" panose="020F0502020204030204" pitchFamily="34" charset="0"/>
              <a:buNone/>
              <a:defRPr sz="1400" kern="1200">
                <a:solidFill>
                  <a:schemeClr val="tx1">
                    <a:lumMod val="75000"/>
                    <a:lumOff val="25000"/>
                  </a:schemeClr>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18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16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16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16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16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16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1600" kern="1200">
                <a:solidFill>
                  <a:schemeClr val="tx1">
                    <a:lumMod val="75000"/>
                    <a:lumOff val="25000"/>
                  </a:schemeClr>
                </a:solidFill>
                <a:latin typeface="+mn-lt"/>
                <a:ea typeface="+mn-ea"/>
                <a:cs typeface="+mn-cs"/>
              </a:defRPr>
            </a:lvl9pPr>
          </a:lstStyle>
          <a:p>
            <a:r>
              <a:rPr lang="en-US" sz="2000" dirty="0"/>
              <a:t>profgwhitehead.weebly.com</a:t>
            </a:r>
          </a:p>
        </p:txBody>
      </p:sp>
    </p:spTree>
    <p:extLst>
      <p:ext uri="{BB962C8B-B14F-4D97-AF65-F5344CB8AC3E}">
        <p14:creationId xmlns:p14="http://schemas.microsoft.com/office/powerpoint/2010/main" val="2592828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7848" y="0"/>
            <a:ext cx="3888432" cy="944562"/>
          </a:xfrm>
        </p:spPr>
        <p:txBody>
          <a:bodyPr>
            <a:normAutofit/>
          </a:bodyPr>
          <a:lstStyle/>
          <a:p>
            <a:r>
              <a:rPr lang="en-US" dirty="0"/>
              <a:t>The course</a:t>
            </a:r>
          </a:p>
        </p:txBody>
      </p:sp>
      <p:sp>
        <p:nvSpPr>
          <p:cNvPr id="3" name="Content Placeholder 2"/>
          <p:cNvSpPr>
            <a:spLocks noGrp="1"/>
          </p:cNvSpPr>
          <p:nvPr>
            <p:ph idx="1"/>
          </p:nvPr>
        </p:nvSpPr>
        <p:spPr>
          <a:xfrm>
            <a:off x="1919536" y="2060848"/>
            <a:ext cx="9577064" cy="4111352"/>
          </a:xfrm>
        </p:spPr>
        <p:txBody>
          <a:bodyPr>
            <a:normAutofit fontScale="92500" lnSpcReduction="10000"/>
          </a:bodyPr>
          <a:lstStyle/>
          <a:p>
            <a:r>
              <a:rPr lang="en-US" dirty="0"/>
              <a:t>This course is designed to:</a:t>
            </a:r>
          </a:p>
          <a:p>
            <a:endParaRPr lang="en-US" dirty="0"/>
          </a:p>
          <a:p>
            <a:r>
              <a:rPr lang="en-US" dirty="0"/>
              <a:t>…develop a deeper understanding of English grammar.</a:t>
            </a:r>
          </a:p>
          <a:p>
            <a:endParaRPr lang="en-US" dirty="0"/>
          </a:p>
          <a:p>
            <a:r>
              <a:rPr lang="en-US" dirty="0"/>
              <a:t>…develop greater accuracy in writing and speaking.</a:t>
            </a:r>
          </a:p>
          <a:p>
            <a:endParaRPr lang="en-US" dirty="0"/>
          </a:p>
          <a:p>
            <a:r>
              <a:rPr lang="en-US" dirty="0"/>
              <a:t>…develop higher confidence in the English language</a:t>
            </a:r>
          </a:p>
          <a:p>
            <a:br>
              <a:rPr lang="en-US" dirty="0"/>
            </a:br>
            <a:r>
              <a:rPr lang="en-US" dirty="0"/>
              <a:t>…clarify commonly misunderstood grammar points</a:t>
            </a:r>
          </a:p>
          <a:p>
            <a:br>
              <a:rPr lang="en-US" dirty="0"/>
            </a:br>
            <a:r>
              <a:rPr lang="en-US" dirty="0"/>
              <a:t>…improve overall communicative competence.</a:t>
            </a:r>
          </a:p>
          <a:p>
            <a:endParaRPr lang="en-US" dirty="0"/>
          </a:p>
        </p:txBody>
      </p:sp>
      <p:pic>
        <p:nvPicPr>
          <p:cNvPr id="1028" name="Picture 4" descr="http://art-of-stories.com/wp-content/uploads/2015/06/online_resources_to_learn_gramma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15400" y="243490"/>
            <a:ext cx="2438400" cy="114935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http://art-of-stories.com/wp-content/uploads/2015/06/online_resources_to_learn_gramma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243490"/>
            <a:ext cx="2438400" cy="11493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04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5840" y="0"/>
            <a:ext cx="4505672" cy="1181547"/>
          </a:xfrm>
        </p:spPr>
        <p:txBody>
          <a:bodyPr/>
          <a:lstStyle/>
          <a:p>
            <a:r>
              <a:rPr lang="en-US" dirty="0"/>
              <a:t>Class Rules</a:t>
            </a:r>
          </a:p>
        </p:txBody>
      </p:sp>
      <p:sp>
        <p:nvSpPr>
          <p:cNvPr id="4" name="Content Placeholder 2"/>
          <p:cNvSpPr txBox="1">
            <a:spLocks/>
          </p:cNvSpPr>
          <p:nvPr/>
        </p:nvSpPr>
        <p:spPr>
          <a:xfrm>
            <a:off x="990600" y="2057400"/>
            <a:ext cx="11010056" cy="4495800"/>
          </a:xfrm>
          <a:prstGeom prst="rect">
            <a:avLst/>
          </a:prstGeom>
        </p:spPr>
        <p:txBody>
          <a:bodyPr vert="horz" lIns="91440" tIns="45720" rIns="91440" bIns="45720" rtlCol="0">
            <a:normAutofit/>
          </a:bodyPr>
          <a:lstStyle>
            <a:lvl1pPr marL="228600" indent="-228600" algn="l" defTabSz="914400" rtl="0" eaLnBrk="1" latinLnBrk="1" hangingPunct="1">
              <a:lnSpc>
                <a:spcPct val="90000"/>
              </a:lnSpc>
              <a:spcBef>
                <a:spcPts val="1800"/>
              </a:spcBef>
              <a:buClr>
                <a:schemeClr val="tx1">
                  <a:lumMod val="40000"/>
                  <a:lumOff val="60000"/>
                </a:schemeClr>
              </a:buClr>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1" hangingPunct="1">
              <a:lnSpc>
                <a:spcPct val="90000"/>
              </a:lnSpc>
              <a:spcBef>
                <a:spcPts val="1200"/>
              </a:spcBef>
              <a:buClr>
                <a:schemeClr val="tx1">
                  <a:lumMod val="40000"/>
                  <a:lumOff val="60000"/>
                </a:schemeClr>
              </a:buClr>
              <a:buFont typeface="Arial" panose="020B0604020202020204" pitchFamily="34" charset="0"/>
              <a:buChar char="•"/>
              <a:defRPr sz="1800" kern="1200">
                <a:solidFill>
                  <a:schemeClr val="tx1"/>
                </a:solidFill>
                <a:latin typeface="+mn-lt"/>
                <a:ea typeface="+mn-ea"/>
                <a:cs typeface="+mn-cs"/>
              </a:defRPr>
            </a:lvl2pPr>
            <a:lvl3pPr marL="7772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600" kern="1200">
                <a:solidFill>
                  <a:schemeClr val="tx1"/>
                </a:solidFill>
                <a:latin typeface="+mn-lt"/>
                <a:ea typeface="+mn-ea"/>
                <a:cs typeface="+mn-cs"/>
              </a:defRPr>
            </a:lvl3pPr>
            <a:lvl4pPr marL="105156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4pPr>
            <a:lvl5pPr marL="132588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5pPr>
            <a:lvl6pPr marL="160020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6pPr>
            <a:lvl7pPr marL="187452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7pPr>
            <a:lvl8pPr marL="21488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8pPr>
            <a:lvl9pPr marL="23774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9pPr>
          </a:lstStyle>
          <a:p>
            <a:pPr latinLnBrk="0">
              <a:buClrTx/>
            </a:pPr>
            <a:r>
              <a:rPr lang="en-US" dirty="0">
                <a:solidFill>
                  <a:schemeClr val="accent6">
                    <a:lumMod val="50000"/>
                  </a:schemeClr>
                </a:solidFill>
              </a:rPr>
              <a:t>Relax but maintain professionalism ( bring your book, be on time, focus on class, participate)</a:t>
            </a:r>
          </a:p>
          <a:p>
            <a:pPr latinLnBrk="0">
              <a:buClrTx/>
            </a:pPr>
            <a:r>
              <a:rPr lang="en-US" dirty="0">
                <a:solidFill>
                  <a:schemeClr val="accent6">
                    <a:lumMod val="50000"/>
                  </a:schemeClr>
                </a:solidFill>
              </a:rPr>
              <a:t>Be responsible for your own learning </a:t>
            </a:r>
          </a:p>
          <a:p>
            <a:pPr latinLnBrk="0">
              <a:buClrTx/>
            </a:pPr>
            <a:r>
              <a:rPr lang="en-US" dirty="0">
                <a:solidFill>
                  <a:schemeClr val="accent6">
                    <a:lumMod val="50000"/>
                  </a:schemeClr>
                </a:solidFill>
              </a:rPr>
              <a:t>Try your best and ask when you need help</a:t>
            </a:r>
          </a:p>
          <a:p>
            <a:pPr latinLnBrk="0">
              <a:buClrTx/>
            </a:pPr>
            <a:r>
              <a:rPr lang="en-US" dirty="0">
                <a:solidFill>
                  <a:schemeClr val="accent6">
                    <a:lumMod val="50000"/>
                  </a:schemeClr>
                </a:solidFill>
              </a:rPr>
              <a:t>Use English as much as possible during class time and Korean to help others</a:t>
            </a:r>
          </a:p>
          <a:p>
            <a:pPr latinLnBrk="0">
              <a:buClrTx/>
            </a:pPr>
            <a:r>
              <a:rPr lang="en-US" dirty="0">
                <a:solidFill>
                  <a:schemeClr val="accent6">
                    <a:lumMod val="50000"/>
                  </a:schemeClr>
                </a:solidFill>
              </a:rPr>
              <a:t>Respect each other</a:t>
            </a:r>
          </a:p>
          <a:p>
            <a:pPr latinLnBrk="0">
              <a:buClrTx/>
            </a:pPr>
            <a:r>
              <a:rPr lang="en-US" dirty="0">
                <a:solidFill>
                  <a:schemeClr val="accent6">
                    <a:lumMod val="50000"/>
                  </a:schemeClr>
                </a:solidFill>
              </a:rPr>
              <a:t>Help each other</a:t>
            </a:r>
          </a:p>
          <a:p>
            <a:pPr latinLnBrk="0">
              <a:buClrTx/>
            </a:pPr>
            <a:r>
              <a:rPr lang="en-US" dirty="0">
                <a:solidFill>
                  <a:schemeClr val="accent6">
                    <a:lumMod val="50000"/>
                  </a:schemeClr>
                </a:solidFill>
              </a:rPr>
              <a:t>Have fun</a:t>
            </a:r>
          </a:p>
        </p:txBody>
      </p:sp>
    </p:spTree>
    <p:extLst>
      <p:ext uri="{BB962C8B-B14F-4D97-AF65-F5344CB8AC3E}">
        <p14:creationId xmlns:p14="http://schemas.microsoft.com/office/powerpoint/2010/main" val="2835286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2000"/>
                                        <p:tgtEl>
                                          <p:spTgt spid="4">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fade">
                                      <p:cBhvr>
                                        <p:cTn id="25" dur="2000"/>
                                        <p:tgtEl>
                                          <p:spTgt spid="4">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5" end="5"/>
                                            </p:txEl>
                                          </p:spTgt>
                                        </p:tgtEl>
                                        <p:attrNameLst>
                                          <p:attrName>style.visibility</p:attrName>
                                        </p:attrNameLst>
                                      </p:cBhvr>
                                      <p:to>
                                        <p:strVal val="visible"/>
                                      </p:to>
                                    </p:set>
                                    <p:animEffect transition="in" filter="fade">
                                      <p:cBhvr>
                                        <p:cTn id="30" dur="2000"/>
                                        <p:tgtEl>
                                          <p:spTgt spid="4">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fade">
                                      <p:cBhvr>
                                        <p:cTn id="35"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5840" y="0"/>
            <a:ext cx="4505672" cy="1181547"/>
          </a:xfrm>
        </p:spPr>
        <p:txBody>
          <a:bodyPr/>
          <a:lstStyle/>
          <a:p>
            <a:r>
              <a:rPr lang="en-US" dirty="0"/>
              <a:t>Class Rules</a:t>
            </a:r>
          </a:p>
        </p:txBody>
      </p:sp>
      <p:sp>
        <p:nvSpPr>
          <p:cNvPr id="4" name="Content Placeholder 2"/>
          <p:cNvSpPr txBox="1">
            <a:spLocks/>
          </p:cNvSpPr>
          <p:nvPr/>
        </p:nvSpPr>
        <p:spPr>
          <a:xfrm>
            <a:off x="990600" y="2057400"/>
            <a:ext cx="11010056" cy="4495800"/>
          </a:xfrm>
          <a:prstGeom prst="rect">
            <a:avLst/>
          </a:prstGeom>
        </p:spPr>
        <p:txBody>
          <a:bodyPr vert="horz" lIns="91440" tIns="45720" rIns="91440" bIns="45720" rtlCol="0">
            <a:normAutofit/>
          </a:bodyPr>
          <a:lstStyle>
            <a:lvl1pPr marL="228600" indent="-228600" algn="l" defTabSz="914400" rtl="0" eaLnBrk="1" latinLnBrk="1" hangingPunct="1">
              <a:lnSpc>
                <a:spcPct val="90000"/>
              </a:lnSpc>
              <a:spcBef>
                <a:spcPts val="1800"/>
              </a:spcBef>
              <a:buClr>
                <a:schemeClr val="tx1">
                  <a:lumMod val="40000"/>
                  <a:lumOff val="60000"/>
                </a:schemeClr>
              </a:buClr>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1" hangingPunct="1">
              <a:lnSpc>
                <a:spcPct val="90000"/>
              </a:lnSpc>
              <a:spcBef>
                <a:spcPts val="1200"/>
              </a:spcBef>
              <a:buClr>
                <a:schemeClr val="tx1">
                  <a:lumMod val="40000"/>
                  <a:lumOff val="60000"/>
                </a:schemeClr>
              </a:buClr>
              <a:buFont typeface="Arial" panose="020B0604020202020204" pitchFamily="34" charset="0"/>
              <a:buChar char="•"/>
              <a:defRPr sz="1800" kern="1200">
                <a:solidFill>
                  <a:schemeClr val="tx1"/>
                </a:solidFill>
                <a:latin typeface="+mn-lt"/>
                <a:ea typeface="+mn-ea"/>
                <a:cs typeface="+mn-cs"/>
              </a:defRPr>
            </a:lvl2pPr>
            <a:lvl3pPr marL="7772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600" kern="1200">
                <a:solidFill>
                  <a:schemeClr val="tx1"/>
                </a:solidFill>
                <a:latin typeface="+mn-lt"/>
                <a:ea typeface="+mn-ea"/>
                <a:cs typeface="+mn-cs"/>
              </a:defRPr>
            </a:lvl3pPr>
            <a:lvl4pPr marL="105156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4pPr>
            <a:lvl5pPr marL="132588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5pPr>
            <a:lvl6pPr marL="160020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6pPr>
            <a:lvl7pPr marL="187452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7pPr>
            <a:lvl8pPr marL="21488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8pPr>
            <a:lvl9pPr marL="23774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9pPr>
          </a:lstStyle>
          <a:p>
            <a:pPr latinLnBrk="0">
              <a:buClrTx/>
            </a:pPr>
            <a:endParaRPr lang="en-US" sz="1500" dirty="0">
              <a:solidFill>
                <a:schemeClr val="accent6">
                  <a:lumMod val="50000"/>
                </a:schemeClr>
              </a:solidFill>
            </a:endParaRPr>
          </a:p>
          <a:p>
            <a:pPr latinLnBrk="0">
              <a:buClrTx/>
            </a:pPr>
            <a:r>
              <a:rPr lang="en-US" dirty="0">
                <a:solidFill>
                  <a:schemeClr val="accent6">
                    <a:lumMod val="50000"/>
                  </a:schemeClr>
                </a:solidFill>
                <a:effectLst>
                  <a:outerShdw blurRad="38100" dist="38100" dir="2700000" algn="tl">
                    <a:srgbClr val="000000">
                      <a:alpha val="43137"/>
                    </a:srgbClr>
                  </a:outerShdw>
                </a:effectLst>
              </a:rPr>
              <a:t>Cell phone use for learning purposes i.e. dictionary, searching = OK</a:t>
            </a:r>
          </a:p>
          <a:p>
            <a:pPr latinLnBrk="0">
              <a:buClrTx/>
            </a:pPr>
            <a:endParaRPr lang="en-US" dirty="0">
              <a:solidFill>
                <a:schemeClr val="accent6">
                  <a:lumMod val="50000"/>
                </a:schemeClr>
              </a:solidFill>
              <a:effectLst>
                <a:outerShdw blurRad="38100" dist="38100" dir="2700000" algn="tl">
                  <a:srgbClr val="000000">
                    <a:alpha val="43137"/>
                  </a:srgbClr>
                </a:outerShdw>
              </a:effectLst>
            </a:endParaRPr>
          </a:p>
          <a:p>
            <a:pPr latinLnBrk="0">
              <a:buClrTx/>
            </a:pPr>
            <a:r>
              <a:rPr lang="en-US" dirty="0">
                <a:solidFill>
                  <a:schemeClr val="accent6">
                    <a:lumMod val="50000"/>
                  </a:schemeClr>
                </a:solidFill>
                <a:effectLst>
                  <a:outerShdw blurRad="38100" dist="38100" dir="2700000" algn="tl">
                    <a:srgbClr val="000000">
                      <a:alpha val="43137"/>
                    </a:srgbClr>
                  </a:outerShdw>
                </a:effectLst>
              </a:rPr>
              <a:t>Cell phone use for personal reasons i.e. selfies, </a:t>
            </a:r>
            <a:r>
              <a:rPr lang="en-US" dirty="0" err="1">
                <a:solidFill>
                  <a:schemeClr val="accent6">
                    <a:lumMod val="50000"/>
                  </a:schemeClr>
                </a:solidFill>
                <a:effectLst>
                  <a:outerShdw blurRad="38100" dist="38100" dir="2700000" algn="tl">
                    <a:srgbClr val="000000">
                      <a:alpha val="43137"/>
                    </a:srgbClr>
                  </a:outerShdw>
                </a:effectLst>
              </a:rPr>
              <a:t>kakao</a:t>
            </a:r>
            <a:r>
              <a:rPr lang="en-US" dirty="0">
                <a:solidFill>
                  <a:schemeClr val="accent6">
                    <a:lumMod val="50000"/>
                  </a:schemeClr>
                </a:solidFill>
                <a:effectLst>
                  <a:outerShdw blurRad="38100" dist="38100" dir="2700000" algn="tl">
                    <a:srgbClr val="000000">
                      <a:alpha val="43137"/>
                    </a:srgbClr>
                  </a:outerShdw>
                </a:effectLst>
              </a:rPr>
              <a:t> talk, games = Not Ok </a:t>
            </a:r>
          </a:p>
          <a:p>
            <a:pPr marL="274320" lvl="1" indent="0" latinLnBrk="0">
              <a:buClrTx/>
              <a:buNone/>
            </a:pPr>
            <a:r>
              <a:rPr lang="en-US" sz="2000" dirty="0">
                <a:solidFill>
                  <a:schemeClr val="accent6">
                    <a:lumMod val="50000"/>
                  </a:schemeClr>
                </a:solidFill>
              </a:rPr>
              <a:t>	(If you need to use your phone for personal reasons just ask)</a:t>
            </a:r>
          </a:p>
          <a:p>
            <a:pPr marL="274320" lvl="1" indent="0" latinLnBrk="0">
              <a:buClrTx/>
              <a:buNone/>
            </a:pPr>
            <a:endParaRPr lang="en-US" sz="2000" dirty="0">
              <a:solidFill>
                <a:schemeClr val="accent6">
                  <a:lumMod val="50000"/>
                </a:schemeClr>
              </a:solidFill>
            </a:endParaRPr>
          </a:p>
          <a:p>
            <a:pPr latinLnBrk="0">
              <a:buClrTx/>
            </a:pPr>
            <a:r>
              <a:rPr lang="en-US" b="1" i="1" dirty="0">
                <a:solidFill>
                  <a:schemeClr val="accent6">
                    <a:lumMod val="50000"/>
                  </a:schemeClr>
                </a:solidFill>
              </a:rPr>
              <a:t>Cell phone use during class for personal reasons may result in a deduction of participation points. </a:t>
            </a:r>
            <a:endParaRPr lang="en-US" b="1" i="1" dirty="0"/>
          </a:p>
          <a:p>
            <a:endParaRPr lang="en-US" dirty="0"/>
          </a:p>
        </p:txBody>
      </p:sp>
      <p:pic>
        <p:nvPicPr>
          <p:cNvPr id="1026" name="Picture 2" descr="http://news.bbcimg.co.uk/media/images/54413000/jpg/_54413810_iphon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63000" y="152400"/>
            <a:ext cx="2439194" cy="137204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news.bbcimg.co.uk/media/images/54413000/jpg/_54413810_iphon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95561" y="152400"/>
            <a:ext cx="2439194" cy="13720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1231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2000"/>
                                        <p:tgtEl>
                                          <p:spTgt spid="4">
                                            <p:txEl>
                                              <p:pRg st="3" end="3"/>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2000"/>
                                        <p:tgtEl>
                                          <p:spTgt spid="4">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6" end="6"/>
                                            </p:txEl>
                                          </p:spTgt>
                                        </p:tgtEl>
                                        <p:attrNameLst>
                                          <p:attrName>style.visibility</p:attrName>
                                        </p:attrNameLst>
                                      </p:cBhvr>
                                      <p:to>
                                        <p:strVal val="visible"/>
                                      </p:to>
                                    </p:set>
                                    <p:animEffect transition="in" filter="fade">
                                      <p:cBhvr>
                                        <p:cTn id="20"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7848" y="0"/>
            <a:ext cx="4505672" cy="1181547"/>
          </a:xfrm>
        </p:spPr>
        <p:txBody>
          <a:bodyPr/>
          <a:lstStyle/>
          <a:p>
            <a:r>
              <a:rPr lang="en-US" dirty="0"/>
              <a:t>Class Rules</a:t>
            </a:r>
          </a:p>
        </p:txBody>
      </p:sp>
      <p:sp>
        <p:nvSpPr>
          <p:cNvPr id="4" name="Content Placeholder 2"/>
          <p:cNvSpPr txBox="1">
            <a:spLocks/>
          </p:cNvSpPr>
          <p:nvPr/>
        </p:nvSpPr>
        <p:spPr>
          <a:xfrm>
            <a:off x="1670454" y="1268760"/>
            <a:ext cx="10297144" cy="5040560"/>
          </a:xfrm>
          <a:prstGeom prst="rect">
            <a:avLst/>
          </a:prstGeom>
        </p:spPr>
        <p:txBody>
          <a:bodyPr vert="horz" lIns="91440" tIns="45720" rIns="91440" bIns="45720" rtlCol="0">
            <a:normAutofit/>
          </a:bodyPr>
          <a:lstStyle>
            <a:lvl1pPr marL="228600" indent="-228600" algn="l" defTabSz="914400" rtl="0" eaLnBrk="1" latinLnBrk="1" hangingPunct="1">
              <a:lnSpc>
                <a:spcPct val="90000"/>
              </a:lnSpc>
              <a:spcBef>
                <a:spcPts val="1800"/>
              </a:spcBef>
              <a:buClr>
                <a:schemeClr val="tx1">
                  <a:lumMod val="40000"/>
                  <a:lumOff val="60000"/>
                </a:schemeClr>
              </a:buClr>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1" hangingPunct="1">
              <a:lnSpc>
                <a:spcPct val="90000"/>
              </a:lnSpc>
              <a:spcBef>
                <a:spcPts val="1200"/>
              </a:spcBef>
              <a:buClr>
                <a:schemeClr val="tx1">
                  <a:lumMod val="40000"/>
                  <a:lumOff val="60000"/>
                </a:schemeClr>
              </a:buClr>
              <a:buFont typeface="Arial" panose="020B0604020202020204" pitchFamily="34" charset="0"/>
              <a:buChar char="•"/>
              <a:defRPr sz="1800" kern="1200">
                <a:solidFill>
                  <a:schemeClr val="tx1"/>
                </a:solidFill>
                <a:latin typeface="+mn-lt"/>
                <a:ea typeface="+mn-ea"/>
                <a:cs typeface="+mn-cs"/>
              </a:defRPr>
            </a:lvl2pPr>
            <a:lvl3pPr marL="7772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600" kern="1200">
                <a:solidFill>
                  <a:schemeClr val="tx1"/>
                </a:solidFill>
                <a:latin typeface="+mn-lt"/>
                <a:ea typeface="+mn-ea"/>
                <a:cs typeface="+mn-cs"/>
              </a:defRPr>
            </a:lvl3pPr>
            <a:lvl4pPr marL="105156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4pPr>
            <a:lvl5pPr marL="132588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5pPr>
            <a:lvl6pPr marL="160020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6pPr>
            <a:lvl7pPr marL="187452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7pPr>
            <a:lvl8pPr marL="21488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8pPr>
            <a:lvl9pPr marL="23774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9pPr>
          </a:lstStyle>
          <a:p>
            <a:pPr marL="0" indent="0" latinLnBrk="0">
              <a:buNone/>
            </a:pPr>
            <a:endParaRPr lang="en-US" dirty="0">
              <a:solidFill>
                <a:schemeClr val="accent6">
                  <a:lumMod val="50000"/>
                </a:schemeClr>
              </a:solidFill>
            </a:endParaRPr>
          </a:p>
          <a:p>
            <a:pPr marL="0" indent="0" latinLnBrk="0">
              <a:buNone/>
            </a:pPr>
            <a:endParaRPr lang="en-US" dirty="0">
              <a:solidFill>
                <a:schemeClr val="accent6">
                  <a:lumMod val="50000"/>
                </a:schemeClr>
              </a:solidFill>
            </a:endParaRPr>
          </a:p>
          <a:p>
            <a:pPr marL="0" indent="0" latinLnBrk="0">
              <a:buNone/>
            </a:pPr>
            <a:r>
              <a:rPr lang="en-US" dirty="0">
                <a:solidFill>
                  <a:schemeClr val="accent6">
                    <a:lumMod val="50000"/>
                  </a:schemeClr>
                </a:solidFill>
              </a:rPr>
              <a:t>Academic dishonesty of any kind will not be tolerated and will receive an automatic fail.</a:t>
            </a:r>
          </a:p>
          <a:p>
            <a:pPr lvl="1" latinLnBrk="0"/>
            <a:r>
              <a:rPr lang="en-US" dirty="0">
                <a:solidFill>
                  <a:schemeClr val="accent6">
                    <a:lumMod val="50000"/>
                  </a:schemeClr>
                </a:solidFill>
              </a:rPr>
              <a:t>plagiarism</a:t>
            </a:r>
          </a:p>
          <a:p>
            <a:pPr lvl="1" latinLnBrk="0"/>
            <a:r>
              <a:rPr lang="en-US" dirty="0">
                <a:solidFill>
                  <a:schemeClr val="accent6">
                    <a:lumMod val="50000"/>
                  </a:schemeClr>
                </a:solidFill>
              </a:rPr>
              <a:t>cheating on assignments or exams</a:t>
            </a:r>
          </a:p>
          <a:p>
            <a:pPr lvl="1" latinLnBrk="0"/>
            <a:r>
              <a:rPr lang="en-US" dirty="0">
                <a:solidFill>
                  <a:schemeClr val="accent6">
                    <a:lumMod val="50000"/>
                  </a:schemeClr>
                </a:solidFill>
              </a:rPr>
              <a:t>turning in work that has been written (partially or entirely) by someone else (this includes websites)</a:t>
            </a:r>
          </a:p>
          <a:p>
            <a:pPr lvl="1" latinLnBrk="0"/>
            <a:r>
              <a:rPr lang="en-US" dirty="0">
                <a:solidFill>
                  <a:schemeClr val="accent6">
                    <a:lumMod val="50000"/>
                  </a:schemeClr>
                </a:solidFill>
              </a:rPr>
              <a:t>failing to appropriately cite sources</a:t>
            </a:r>
          </a:p>
          <a:p>
            <a:pPr lvl="1" latinLnBrk="0"/>
            <a:r>
              <a:rPr lang="en-US" dirty="0">
                <a:solidFill>
                  <a:schemeClr val="accent6">
                    <a:lumMod val="50000"/>
                  </a:schemeClr>
                </a:solidFill>
              </a:rPr>
              <a:t>making up information or citations</a:t>
            </a:r>
          </a:p>
          <a:p>
            <a:pPr lvl="1" latinLnBrk="0"/>
            <a:r>
              <a:rPr lang="en-US" dirty="0">
                <a:solidFill>
                  <a:schemeClr val="accent6">
                    <a:lumMod val="50000"/>
                  </a:schemeClr>
                </a:solidFill>
              </a:rPr>
              <a:t>helping another student cheat. </a:t>
            </a:r>
          </a:p>
          <a:p>
            <a:pPr lvl="1" latinLnBrk="0"/>
            <a:endParaRPr lang="en-US" dirty="0">
              <a:solidFill>
                <a:schemeClr val="accent6">
                  <a:lumMod val="50000"/>
                </a:schemeClr>
              </a:solidFill>
            </a:endParaRPr>
          </a:p>
          <a:p>
            <a:pPr marL="274320" lvl="1" indent="0" latinLnBrk="0">
              <a:buNone/>
            </a:pPr>
            <a:r>
              <a:rPr lang="en-US" dirty="0">
                <a:solidFill>
                  <a:schemeClr val="accent6">
                    <a:lumMod val="50000"/>
                  </a:schemeClr>
                </a:solidFill>
              </a:rPr>
              <a:t>You can use the ideas of others, but you have to cite the source in your essay. Students who are unsure how and when to cite sources should speak with the professor.</a:t>
            </a:r>
            <a:endParaRPr lang="en-CA" dirty="0">
              <a:solidFill>
                <a:schemeClr val="accent6">
                  <a:lumMod val="50000"/>
                </a:schemeClr>
              </a:solidFill>
            </a:endParaRPr>
          </a:p>
          <a:p>
            <a:pPr>
              <a:buClrTx/>
            </a:pPr>
            <a:endParaRPr lang="en-US" b="1" dirty="0"/>
          </a:p>
          <a:p>
            <a:endParaRPr lang="en-US" dirty="0"/>
          </a:p>
        </p:txBody>
      </p:sp>
    </p:spTree>
    <p:extLst>
      <p:ext uri="{BB962C8B-B14F-4D97-AF65-F5344CB8AC3E}">
        <p14:creationId xmlns:p14="http://schemas.microsoft.com/office/powerpoint/2010/main" val="1750042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7888" y="0"/>
            <a:ext cx="4330824" cy="1154163"/>
          </a:xfrm>
        </p:spPr>
        <p:txBody>
          <a:bodyPr/>
          <a:lstStyle/>
          <a:p>
            <a:r>
              <a:rPr lang="en-US" dirty="0"/>
              <a:t>Course Topics</a:t>
            </a:r>
          </a:p>
        </p:txBody>
      </p:sp>
      <p:sp>
        <p:nvSpPr>
          <p:cNvPr id="3" name="Content Placeholder 2"/>
          <p:cNvSpPr>
            <a:spLocks noGrp="1"/>
          </p:cNvSpPr>
          <p:nvPr>
            <p:ph idx="1"/>
          </p:nvPr>
        </p:nvSpPr>
        <p:spPr>
          <a:xfrm>
            <a:off x="914400" y="2212901"/>
            <a:ext cx="9628201" cy="3730352"/>
          </a:xfrm>
        </p:spPr>
        <p:txBody>
          <a:bodyPr>
            <a:normAutofit/>
          </a:bodyPr>
          <a:lstStyle/>
          <a:p>
            <a:r>
              <a:rPr lang="en-US" dirty="0"/>
              <a:t>1. Count/ non-count nouns &amp; a, an, the</a:t>
            </a:r>
            <a:br>
              <a:rPr lang="en-US" dirty="0"/>
            </a:br>
            <a:r>
              <a:rPr lang="en-US" dirty="0"/>
              <a:t>2.Review of tenses &amp; Future: Will, Be + going to , Be + </a:t>
            </a:r>
            <a:r>
              <a:rPr lang="en-US" dirty="0" err="1"/>
              <a:t>Ving</a:t>
            </a:r>
            <a:r>
              <a:rPr lang="en-US" dirty="0"/>
              <a:t> &amp; Expressing future possibility</a:t>
            </a:r>
            <a:br>
              <a:rPr lang="en-US" dirty="0"/>
            </a:br>
            <a:r>
              <a:rPr lang="en-US" dirty="0"/>
              <a:t>3.Past &amp; Present Perfect</a:t>
            </a:r>
            <a:br>
              <a:rPr lang="en-US" dirty="0"/>
            </a:br>
            <a:r>
              <a:rPr lang="en-US" dirty="0"/>
              <a:t>4.Used to vs. Be used to</a:t>
            </a:r>
            <a:br>
              <a:rPr lang="en-US" dirty="0"/>
            </a:br>
            <a:r>
              <a:rPr lang="en-US" dirty="0"/>
              <a:t>5.Suggestions: Let's, Could, Why don't, Why not, How about</a:t>
            </a:r>
            <a:br>
              <a:rPr lang="en-US" dirty="0"/>
            </a:br>
            <a:r>
              <a:rPr lang="en-US" dirty="0"/>
              <a:t>6.Advice: Should, Ought to, Had better</a:t>
            </a:r>
            <a:br>
              <a:rPr lang="en-US" dirty="0"/>
            </a:br>
            <a:r>
              <a:rPr lang="en-US" dirty="0"/>
              <a:t>7.Permission and Requests: Can, Could, May, Would, Would you mind</a:t>
            </a:r>
            <a:br>
              <a:rPr lang="en-US" dirty="0"/>
            </a:br>
            <a:r>
              <a:rPr lang="en-US" dirty="0"/>
              <a:t>8.Necessity: Have (got) to, Must, Don't have to, Must not, Can't</a:t>
            </a:r>
            <a:br>
              <a:rPr lang="en-US" dirty="0"/>
            </a:br>
            <a:r>
              <a:rPr lang="en-US" dirty="0"/>
              <a:t>9.Comparatives and Superlatives</a:t>
            </a:r>
            <a:br>
              <a:rPr lang="en-US" dirty="0"/>
            </a:br>
            <a:r>
              <a:rPr lang="en-US" dirty="0"/>
              <a:t>10.Using 'too' and 'enough'</a:t>
            </a:r>
            <a:br>
              <a:rPr lang="en-US" dirty="0"/>
            </a:br>
            <a:endParaRPr lang="en-US" dirty="0"/>
          </a:p>
          <a:p>
            <a:r>
              <a:rPr lang="en-US" dirty="0"/>
              <a:t>*Topics are flexible</a:t>
            </a:r>
          </a:p>
        </p:txBody>
      </p:sp>
      <p:pic>
        <p:nvPicPr>
          <p:cNvPr id="1026" name="Picture 2" descr="http://image.slidesharecdn.com/understandingandusingenglishgrammarwithanswerkeyandaudiocds4theditiona4-140826072914-phpapp01/95/understanding-and-using-english-grammar-with-answer-key-and-audio-c-ds-4th-editiona4-1-638.jpg?cb=140903917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04149" y="3048000"/>
            <a:ext cx="2245886" cy="3041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6969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7888" y="0"/>
            <a:ext cx="4330824" cy="1154163"/>
          </a:xfrm>
        </p:spPr>
        <p:txBody>
          <a:bodyPr>
            <a:normAutofit fontScale="90000"/>
          </a:bodyPr>
          <a:lstStyle/>
          <a:p>
            <a:r>
              <a:rPr lang="en-US" dirty="0"/>
              <a:t>Course Evaluation</a:t>
            </a:r>
          </a:p>
        </p:txBody>
      </p:sp>
      <p:sp>
        <p:nvSpPr>
          <p:cNvPr id="3" name="Content Placeholder 2"/>
          <p:cNvSpPr>
            <a:spLocks noGrp="1"/>
          </p:cNvSpPr>
          <p:nvPr>
            <p:ph idx="1"/>
          </p:nvPr>
        </p:nvSpPr>
        <p:spPr>
          <a:xfrm>
            <a:off x="2971800" y="1981200"/>
            <a:ext cx="7848600" cy="1940024"/>
          </a:xfrm>
          <a:ln>
            <a:solidFill>
              <a:schemeClr val="tx2"/>
            </a:solidFill>
          </a:ln>
        </p:spPr>
        <p:txBody>
          <a:bodyPr>
            <a:normAutofit/>
          </a:bodyPr>
          <a:lstStyle/>
          <a:p>
            <a:pPr marL="0" indent="0">
              <a:buNone/>
            </a:pPr>
            <a:r>
              <a:rPr lang="en-US" dirty="0">
                <a:solidFill>
                  <a:schemeClr val="accent6">
                    <a:lumMod val="50000"/>
                  </a:schemeClr>
                </a:solidFill>
              </a:rPr>
              <a:t>Midterm exam     					30%</a:t>
            </a:r>
            <a:br>
              <a:rPr lang="en-US" dirty="0">
                <a:solidFill>
                  <a:schemeClr val="accent6">
                    <a:lumMod val="50000"/>
                  </a:schemeClr>
                </a:solidFill>
              </a:rPr>
            </a:br>
            <a:r>
              <a:rPr lang="en-US" dirty="0">
                <a:solidFill>
                  <a:schemeClr val="accent6">
                    <a:lumMod val="50000"/>
                  </a:schemeClr>
                </a:solidFill>
              </a:rPr>
              <a:t>Final exam                				30%</a:t>
            </a:r>
            <a:br>
              <a:rPr lang="en-US" dirty="0">
                <a:solidFill>
                  <a:schemeClr val="accent6">
                    <a:lumMod val="50000"/>
                  </a:schemeClr>
                </a:solidFill>
              </a:rPr>
            </a:br>
            <a:r>
              <a:rPr lang="en-US" dirty="0">
                <a:solidFill>
                  <a:schemeClr val="accent6">
                    <a:lumMod val="50000"/>
                  </a:schemeClr>
                </a:solidFill>
              </a:rPr>
              <a:t>Attendance                       				20%</a:t>
            </a:r>
            <a:br>
              <a:rPr lang="en-US" dirty="0">
                <a:solidFill>
                  <a:schemeClr val="accent6">
                    <a:lumMod val="50000"/>
                  </a:schemeClr>
                </a:solidFill>
              </a:rPr>
            </a:br>
            <a:r>
              <a:rPr lang="en-US" dirty="0">
                <a:solidFill>
                  <a:schemeClr val="accent6">
                    <a:lumMod val="50000"/>
                  </a:schemeClr>
                </a:solidFill>
              </a:rPr>
              <a:t>Participation/ Homework/ Classwork                      	20%</a:t>
            </a:r>
            <a:br>
              <a:rPr lang="en-US" dirty="0">
                <a:solidFill>
                  <a:schemeClr val="accent6">
                    <a:lumMod val="50000"/>
                  </a:schemeClr>
                </a:solidFill>
              </a:rPr>
            </a:br>
            <a:br>
              <a:rPr lang="en-US" dirty="0">
                <a:solidFill>
                  <a:schemeClr val="accent6">
                    <a:lumMod val="50000"/>
                  </a:schemeClr>
                </a:solidFill>
              </a:rPr>
            </a:br>
            <a:r>
              <a:rPr lang="en-US" b="1" dirty="0">
                <a:solidFill>
                  <a:schemeClr val="accent6">
                    <a:lumMod val="50000"/>
                  </a:schemeClr>
                </a:solidFill>
              </a:rPr>
              <a:t>Total </a:t>
            </a:r>
            <a:r>
              <a:rPr lang="en-US" dirty="0">
                <a:solidFill>
                  <a:schemeClr val="accent6">
                    <a:lumMod val="50000"/>
                  </a:schemeClr>
                </a:solidFill>
              </a:rPr>
              <a:t>                              				100%</a:t>
            </a:r>
          </a:p>
        </p:txBody>
      </p:sp>
      <p:sp>
        <p:nvSpPr>
          <p:cNvPr id="7" name="Content Placeholder 2"/>
          <p:cNvSpPr txBox="1">
            <a:spLocks/>
          </p:cNvSpPr>
          <p:nvPr/>
        </p:nvSpPr>
        <p:spPr>
          <a:xfrm>
            <a:off x="4114800" y="4114800"/>
            <a:ext cx="4896544" cy="2120153"/>
          </a:xfrm>
          <a:prstGeom prst="rect">
            <a:avLst/>
          </a:prstGeom>
          <a:ln>
            <a:solidFill>
              <a:schemeClr val="tx2"/>
            </a:solidFill>
          </a:ln>
        </p:spPr>
        <p:txBody>
          <a:bodyPr vert="horz" lIns="91440" tIns="45720" rIns="91440" bIns="45720" rtlCol="0">
            <a:normAutofit/>
          </a:bodyPr>
          <a:lstStyle>
            <a:lvl1pPr marL="228600" indent="-228600" algn="l" defTabSz="914400" rtl="0" eaLnBrk="1" latinLnBrk="1" hangingPunct="1">
              <a:lnSpc>
                <a:spcPct val="90000"/>
              </a:lnSpc>
              <a:spcBef>
                <a:spcPts val="1800"/>
              </a:spcBef>
              <a:buClr>
                <a:schemeClr val="tx1">
                  <a:lumMod val="40000"/>
                  <a:lumOff val="60000"/>
                </a:schemeClr>
              </a:buClr>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1" hangingPunct="1">
              <a:lnSpc>
                <a:spcPct val="90000"/>
              </a:lnSpc>
              <a:spcBef>
                <a:spcPts val="1200"/>
              </a:spcBef>
              <a:buClr>
                <a:schemeClr val="tx1">
                  <a:lumMod val="40000"/>
                  <a:lumOff val="60000"/>
                </a:schemeClr>
              </a:buClr>
              <a:buFont typeface="Arial" panose="020B0604020202020204" pitchFamily="34" charset="0"/>
              <a:buChar char="•"/>
              <a:defRPr sz="1800" kern="1200">
                <a:solidFill>
                  <a:schemeClr val="tx1"/>
                </a:solidFill>
                <a:latin typeface="+mn-lt"/>
                <a:ea typeface="+mn-ea"/>
                <a:cs typeface="+mn-cs"/>
              </a:defRPr>
            </a:lvl2pPr>
            <a:lvl3pPr marL="7772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600" kern="1200">
                <a:solidFill>
                  <a:schemeClr val="tx1"/>
                </a:solidFill>
                <a:latin typeface="+mn-lt"/>
                <a:ea typeface="+mn-ea"/>
                <a:cs typeface="+mn-cs"/>
              </a:defRPr>
            </a:lvl3pPr>
            <a:lvl4pPr marL="105156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4pPr>
            <a:lvl5pPr marL="132588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5pPr>
            <a:lvl6pPr marL="160020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6pPr>
            <a:lvl7pPr marL="187452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7pPr>
            <a:lvl8pPr marL="21488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8pPr>
            <a:lvl9pPr marL="23774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dirty="0">
                <a:solidFill>
                  <a:schemeClr val="accent6">
                    <a:lumMod val="50000"/>
                  </a:schemeClr>
                </a:solidFill>
              </a:rPr>
              <a:t>Grading is done on a curve. </a:t>
            </a:r>
          </a:p>
          <a:p>
            <a:pPr>
              <a:buClr>
                <a:schemeClr val="tx2"/>
              </a:buClr>
            </a:pPr>
            <a:r>
              <a:rPr lang="en-US" sz="1600" dirty="0">
                <a:solidFill>
                  <a:schemeClr val="accent6">
                    <a:lumMod val="50000"/>
                  </a:schemeClr>
                </a:solidFill>
              </a:rPr>
              <a:t>The top 40% of students can get an A/A+ </a:t>
            </a:r>
          </a:p>
          <a:p>
            <a:pPr>
              <a:buClr>
                <a:schemeClr val="tx2"/>
              </a:buClr>
            </a:pPr>
            <a:r>
              <a:rPr lang="en-US" sz="1600" dirty="0">
                <a:solidFill>
                  <a:schemeClr val="accent6">
                    <a:lumMod val="50000"/>
                  </a:schemeClr>
                </a:solidFill>
              </a:rPr>
              <a:t>30% only can get B/B+</a:t>
            </a:r>
          </a:p>
          <a:p>
            <a:pPr>
              <a:buClr>
                <a:schemeClr val="tx2"/>
              </a:buClr>
            </a:pPr>
            <a:r>
              <a:rPr lang="en-US" sz="1600" dirty="0">
                <a:solidFill>
                  <a:schemeClr val="accent6">
                    <a:lumMod val="50000"/>
                  </a:schemeClr>
                </a:solidFill>
              </a:rPr>
              <a:t>The remaining 30% will be awarded C grade or lower. </a:t>
            </a:r>
          </a:p>
        </p:txBody>
      </p:sp>
    </p:spTree>
    <p:extLst>
      <p:ext uri="{BB962C8B-B14F-4D97-AF65-F5344CB8AC3E}">
        <p14:creationId xmlns:p14="http://schemas.microsoft.com/office/powerpoint/2010/main" val="766623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6149"/>
            <a:ext cx="9144000" cy="1325563"/>
          </a:xfrm>
        </p:spPr>
        <p:txBody>
          <a:bodyPr/>
          <a:lstStyle/>
          <a:p>
            <a:pPr algn="ctr"/>
            <a:r>
              <a:rPr lang="en-CA" dirty="0"/>
              <a:t>Attendance</a:t>
            </a:r>
          </a:p>
        </p:txBody>
      </p:sp>
      <p:sp>
        <p:nvSpPr>
          <p:cNvPr id="5" name="Content Placeholder 2"/>
          <p:cNvSpPr txBox="1">
            <a:spLocks/>
          </p:cNvSpPr>
          <p:nvPr/>
        </p:nvSpPr>
        <p:spPr>
          <a:xfrm>
            <a:off x="1981200" y="1828800"/>
            <a:ext cx="8991600" cy="4343400"/>
          </a:xfrm>
          <a:prstGeom prst="rect">
            <a:avLst/>
          </a:prstGeom>
          <a:ln>
            <a:solidFill>
              <a:schemeClr val="tx2"/>
            </a:solidFill>
          </a:ln>
        </p:spPr>
        <p:txBody>
          <a:bodyPr vert="horz" lIns="91440" tIns="45720" rIns="91440" bIns="45720" rtlCol="0">
            <a:normAutofit fontScale="92500" lnSpcReduction="20000"/>
          </a:bodyPr>
          <a:lstStyle>
            <a:lvl1pPr marL="228600" indent="-228600" algn="l" defTabSz="914400" rtl="0" eaLnBrk="1" latinLnBrk="1" hangingPunct="1">
              <a:lnSpc>
                <a:spcPct val="90000"/>
              </a:lnSpc>
              <a:spcBef>
                <a:spcPts val="1800"/>
              </a:spcBef>
              <a:buClr>
                <a:schemeClr val="tx1">
                  <a:lumMod val="40000"/>
                  <a:lumOff val="60000"/>
                </a:schemeClr>
              </a:buClr>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1" hangingPunct="1">
              <a:lnSpc>
                <a:spcPct val="90000"/>
              </a:lnSpc>
              <a:spcBef>
                <a:spcPts val="1200"/>
              </a:spcBef>
              <a:buClr>
                <a:schemeClr val="tx1">
                  <a:lumMod val="40000"/>
                  <a:lumOff val="60000"/>
                </a:schemeClr>
              </a:buClr>
              <a:buFont typeface="Arial" panose="020B0604020202020204" pitchFamily="34" charset="0"/>
              <a:buChar char="•"/>
              <a:defRPr sz="1800" kern="1200">
                <a:solidFill>
                  <a:schemeClr val="tx1"/>
                </a:solidFill>
                <a:latin typeface="+mn-lt"/>
                <a:ea typeface="+mn-ea"/>
                <a:cs typeface="+mn-cs"/>
              </a:defRPr>
            </a:lvl2pPr>
            <a:lvl3pPr marL="7772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600" kern="1200">
                <a:solidFill>
                  <a:schemeClr val="tx1"/>
                </a:solidFill>
                <a:latin typeface="+mn-lt"/>
                <a:ea typeface="+mn-ea"/>
                <a:cs typeface="+mn-cs"/>
              </a:defRPr>
            </a:lvl3pPr>
            <a:lvl4pPr marL="105156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4pPr>
            <a:lvl5pPr marL="132588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5pPr>
            <a:lvl6pPr marL="160020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6pPr>
            <a:lvl7pPr marL="187452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7pPr>
            <a:lvl8pPr marL="21488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8pPr>
            <a:lvl9pPr marL="23774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9pPr>
          </a:lstStyle>
          <a:p>
            <a:pPr marL="0" indent="0" latinLnBrk="0" hangingPunct="0">
              <a:buNone/>
            </a:pPr>
            <a:r>
              <a:rPr lang="en-US" dirty="0">
                <a:solidFill>
                  <a:schemeClr val="accent6">
                    <a:lumMod val="50000"/>
                  </a:schemeClr>
                </a:solidFill>
              </a:rPr>
              <a:t>*Attendance includes being here on time prepared for class. </a:t>
            </a:r>
          </a:p>
          <a:p>
            <a:pPr marL="0" indent="0" latinLnBrk="0" hangingPunct="0">
              <a:buNone/>
            </a:pPr>
            <a:r>
              <a:rPr lang="en-US" b="1" u="sng" dirty="0">
                <a:solidFill>
                  <a:schemeClr val="accent6">
                    <a:lumMod val="50000"/>
                  </a:schemeClr>
                </a:solidFill>
              </a:rPr>
              <a:t>LATENESS</a:t>
            </a:r>
          </a:p>
          <a:p>
            <a:pPr marL="0" indent="0" latinLnBrk="0" hangingPunct="0">
              <a:buNone/>
            </a:pPr>
            <a:r>
              <a:rPr lang="en-US" b="1" dirty="0">
                <a:solidFill>
                  <a:schemeClr val="accent6">
                    <a:lumMod val="50000"/>
                  </a:schemeClr>
                </a:solidFill>
              </a:rPr>
              <a:t>*5 </a:t>
            </a:r>
            <a:r>
              <a:rPr lang="en-US" b="1" dirty="0" err="1">
                <a:solidFill>
                  <a:schemeClr val="accent6">
                    <a:lumMod val="50000"/>
                  </a:schemeClr>
                </a:solidFill>
              </a:rPr>
              <a:t>mins</a:t>
            </a:r>
            <a:r>
              <a:rPr lang="en-US" b="1" dirty="0">
                <a:solidFill>
                  <a:schemeClr val="accent6">
                    <a:lumMod val="50000"/>
                  </a:schemeClr>
                </a:solidFill>
              </a:rPr>
              <a:t>. after the start of class = late</a:t>
            </a:r>
          </a:p>
          <a:p>
            <a:pPr marL="0" indent="0" latinLnBrk="0" hangingPunct="0">
              <a:buNone/>
            </a:pPr>
            <a:r>
              <a:rPr lang="en-US" b="1" dirty="0">
                <a:solidFill>
                  <a:schemeClr val="accent6">
                    <a:lumMod val="50000"/>
                  </a:schemeClr>
                </a:solidFill>
              </a:rPr>
              <a:t>*Late = 1 point deduction in attendance</a:t>
            </a:r>
          </a:p>
          <a:p>
            <a:pPr marL="0" indent="0" latinLnBrk="0" hangingPunct="0">
              <a:buNone/>
            </a:pPr>
            <a:r>
              <a:rPr lang="en-US" b="1" u="sng" dirty="0">
                <a:solidFill>
                  <a:schemeClr val="accent6">
                    <a:lumMod val="50000"/>
                  </a:schemeClr>
                </a:solidFill>
              </a:rPr>
              <a:t>Absence</a:t>
            </a:r>
          </a:p>
          <a:p>
            <a:pPr marL="0" indent="0" latinLnBrk="0" hangingPunct="0">
              <a:buNone/>
            </a:pPr>
            <a:r>
              <a:rPr lang="en-US" b="1" dirty="0">
                <a:solidFill>
                  <a:schemeClr val="accent6">
                    <a:lumMod val="50000"/>
                  </a:schemeClr>
                </a:solidFill>
              </a:rPr>
              <a:t>*More than 30 </a:t>
            </a:r>
            <a:r>
              <a:rPr lang="en-US" b="1" dirty="0" err="1">
                <a:solidFill>
                  <a:schemeClr val="accent6">
                    <a:lumMod val="50000"/>
                  </a:schemeClr>
                </a:solidFill>
              </a:rPr>
              <a:t>mins</a:t>
            </a:r>
            <a:r>
              <a:rPr lang="en-US" b="1" dirty="0">
                <a:solidFill>
                  <a:schemeClr val="accent6">
                    <a:lumMod val="50000"/>
                  </a:schemeClr>
                </a:solidFill>
              </a:rPr>
              <a:t>. = absent </a:t>
            </a:r>
          </a:p>
          <a:p>
            <a:pPr marL="0" indent="0" latinLnBrk="0" hangingPunct="0">
              <a:buNone/>
            </a:pPr>
            <a:r>
              <a:rPr lang="en-US" b="1" dirty="0">
                <a:solidFill>
                  <a:schemeClr val="accent6">
                    <a:lumMod val="50000"/>
                  </a:schemeClr>
                </a:solidFill>
              </a:rPr>
              <a:t>* Absence = 5 point deduction in attendance</a:t>
            </a:r>
          </a:p>
          <a:p>
            <a:pPr marL="0" indent="0" latinLnBrk="0" hangingPunct="0">
              <a:buNone/>
            </a:pPr>
            <a:r>
              <a:rPr lang="en-US" b="1" dirty="0">
                <a:solidFill>
                  <a:schemeClr val="accent6">
                    <a:lumMod val="50000"/>
                  </a:schemeClr>
                </a:solidFill>
              </a:rPr>
              <a:t>*4 absences = F grade</a:t>
            </a:r>
          </a:p>
          <a:p>
            <a:pPr marL="0" indent="0" latinLnBrk="0" hangingPunct="0">
              <a:buNone/>
            </a:pPr>
            <a:endParaRPr lang="en-US" b="1" dirty="0">
              <a:solidFill>
                <a:schemeClr val="accent6">
                  <a:lumMod val="50000"/>
                </a:schemeClr>
              </a:solidFill>
            </a:endParaRPr>
          </a:p>
          <a:p>
            <a:pPr marL="0" indent="0" latinLnBrk="0" hangingPunct="0">
              <a:buNone/>
            </a:pPr>
            <a:r>
              <a:rPr lang="en-US" sz="1600" i="1" dirty="0">
                <a:solidFill>
                  <a:srgbClr val="C00000"/>
                </a:solidFill>
              </a:rPr>
              <a:t>**Absence and tardiness will only be excused if a valid reason and/or a doctors note is provided.</a:t>
            </a:r>
          </a:p>
          <a:p>
            <a:pPr marL="0" indent="0" latinLnBrk="0">
              <a:buNone/>
            </a:pPr>
            <a:endParaRPr lang="en-US" dirty="0">
              <a:solidFill>
                <a:schemeClr val="accent6">
                  <a:lumMod val="50000"/>
                </a:schemeClr>
              </a:solidFill>
            </a:endParaRPr>
          </a:p>
        </p:txBody>
      </p:sp>
    </p:spTree>
    <p:extLst>
      <p:ext uri="{BB962C8B-B14F-4D97-AF65-F5344CB8AC3E}">
        <p14:creationId xmlns:p14="http://schemas.microsoft.com/office/powerpoint/2010/main" val="2004642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Retro Wedding">
      <a:dk1>
        <a:srgbClr val="5B9B8A"/>
      </a:dk1>
      <a:lt1>
        <a:sysClr val="window" lastClr="FFFFFF"/>
      </a:lt1>
      <a:dk2>
        <a:srgbClr val="000000"/>
      </a:dk2>
      <a:lt2>
        <a:srgbClr val="B8D5CD"/>
      </a:lt2>
      <a:accent1>
        <a:srgbClr val="CF3C32"/>
      </a:accent1>
      <a:accent2>
        <a:srgbClr val="F06B47"/>
      </a:accent2>
      <a:accent3>
        <a:srgbClr val="F4C064"/>
      </a:accent3>
      <a:accent4>
        <a:srgbClr val="67DDC6"/>
      </a:accent4>
      <a:accent5>
        <a:srgbClr val="B9D7D0"/>
      </a:accent5>
      <a:accent6>
        <a:srgbClr val="563C21"/>
      </a:accent6>
      <a:hlink>
        <a:srgbClr val="CF3C32"/>
      </a:hlink>
      <a:folHlink>
        <a:srgbClr val="969696"/>
      </a:folHlink>
    </a:clrScheme>
    <a:fontScheme name="Segoe Script-Bookman Old Style">
      <a:majorFont>
        <a:latin typeface="Segoe Script"/>
        <a:ea typeface=""/>
        <a:cs typeface=""/>
      </a:majorFont>
      <a:minorFont>
        <a:latin typeface="Bookman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tro Wedding">
      <a:dk1>
        <a:srgbClr val="5B9B8A"/>
      </a:dk1>
      <a:lt1>
        <a:sysClr val="window" lastClr="FFFFFF"/>
      </a:lt1>
      <a:dk2>
        <a:srgbClr val="000000"/>
      </a:dk2>
      <a:lt2>
        <a:srgbClr val="B8D5CD"/>
      </a:lt2>
      <a:accent1>
        <a:srgbClr val="CF3C32"/>
      </a:accent1>
      <a:accent2>
        <a:srgbClr val="F06B47"/>
      </a:accent2>
      <a:accent3>
        <a:srgbClr val="F4C064"/>
      </a:accent3>
      <a:accent4>
        <a:srgbClr val="67DDC6"/>
      </a:accent4>
      <a:accent5>
        <a:srgbClr val="B9D7D0"/>
      </a:accent5>
      <a:accent6>
        <a:srgbClr val="563C21"/>
      </a:accent6>
      <a:hlink>
        <a:srgbClr val="CF3C32"/>
      </a:hlink>
      <a:folHlink>
        <a:srgbClr val="969696"/>
      </a:folHlink>
    </a:clrScheme>
    <a:fontScheme name="Segoe Script-Bookman Old Style">
      <a:majorFont>
        <a:latin typeface="Segoe Script"/>
        <a:ea typeface=""/>
        <a:cs typeface=""/>
      </a:majorFont>
      <a:minorFont>
        <a:latin typeface="Bookman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8DC9208-FBE7-4E4A-AD44-2539E64610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445</Words>
  <Application>Microsoft Office PowerPoint</Application>
  <PresentationFormat>Widescreen</PresentationFormat>
  <Paragraphs>73</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맑은 고딕</vt:lpstr>
      <vt:lpstr>Arial</vt:lpstr>
      <vt:lpstr>Bookman Old Style</vt:lpstr>
      <vt:lpstr>Calibri</vt:lpstr>
      <vt:lpstr>Calibri Light</vt:lpstr>
      <vt:lpstr>Retrospect</vt:lpstr>
      <vt:lpstr>PowerPoint Presentation</vt:lpstr>
      <vt:lpstr>Advanced Grammar</vt:lpstr>
      <vt:lpstr>The course</vt:lpstr>
      <vt:lpstr>Class Rules</vt:lpstr>
      <vt:lpstr>Class Rules</vt:lpstr>
      <vt:lpstr>Class Rules</vt:lpstr>
      <vt:lpstr>Course Topics</vt:lpstr>
      <vt:lpstr>Course Evaluation</vt:lpstr>
      <vt:lpstr>Attendance</vt:lpstr>
      <vt:lpstr>Participation</vt:lpstr>
      <vt:lpstr>Additional Details and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2014-02-18T12:39:48Z</dcterms:created>
  <dcterms:modified xsi:type="dcterms:W3CDTF">2017-03-06T04:51:21Z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TC038958549991</vt:lpwstr>
  </property>
</Properties>
</file>