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2"/>
  </p:sldMasterIdLst>
  <p:notesMasterIdLst>
    <p:notesMasterId r:id="rId15"/>
  </p:notesMasterIdLst>
  <p:handoutMasterIdLst>
    <p:handoutMasterId r:id="rId16"/>
  </p:handoutMasterIdLst>
  <p:sldIdLst>
    <p:sldId id="265" r:id="rId3"/>
    <p:sldId id="318" r:id="rId4"/>
    <p:sldId id="310" r:id="rId5"/>
    <p:sldId id="319" r:id="rId6"/>
    <p:sldId id="328" r:id="rId7"/>
    <p:sldId id="325" r:id="rId8"/>
    <p:sldId id="313" r:id="rId9"/>
    <p:sldId id="321" r:id="rId10"/>
    <p:sldId id="326" r:id="rId11"/>
    <p:sldId id="327" r:id="rId12"/>
    <p:sldId id="323" r:id="rId13"/>
    <p:sldId id="32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116" d="100"/>
          <a:sy n="116" d="100"/>
        </p:scale>
        <p:origin x="3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74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57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8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71497E-3E2C-4316-A318-5E79FDB96CB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22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d3thflcq1yqzn0.cloudfront.net/012592708_prevstill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260648"/>
            <a:ext cx="11449272" cy="644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3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Participation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6306" y="1981200"/>
            <a:ext cx="8693787" cy="41148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*Participation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includes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all classroom tasks i.e. projects, performances, discussions etc., as well as attention, attitude and professionalism</a:t>
            </a:r>
          </a:p>
          <a:p>
            <a:pPr marL="0" indent="0" latinLnBrk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*5 excellence </a:t>
            </a:r>
            <a:r>
              <a:rPr lang="en-US" dirty="0">
                <a:solidFill>
                  <a:srgbClr val="00B050"/>
                </a:solidFill>
              </a:rPr>
              <a:t>points </a:t>
            </a:r>
            <a:r>
              <a:rPr lang="en-US" dirty="0" smtClean="0">
                <a:solidFill>
                  <a:srgbClr val="00B050"/>
                </a:solidFill>
              </a:rPr>
              <a:t>are reserved and rewarded </a:t>
            </a:r>
            <a:r>
              <a:rPr lang="en-US" dirty="0">
                <a:solidFill>
                  <a:srgbClr val="00B050"/>
                </a:solidFill>
              </a:rPr>
              <a:t>for exceptional effort.</a:t>
            </a:r>
          </a:p>
          <a:p>
            <a:pPr marL="0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ways to get excellence points: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Always here on time for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Outstanding effort during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Helping others in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Outstanding classwork or homework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Timetable</a:t>
            </a:r>
            <a:endParaRPr lang="en-US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624263" y="3333750"/>
            <a:ext cx="6827837" cy="4121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그림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65532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2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Details and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608" y="2924944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31704" y="1966227"/>
            <a:ext cx="6624736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Task 1: Self-introduction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093769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495600" y="3573016"/>
            <a:ext cx="8629600" cy="57463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Advanced Conversation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5029200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ith Professor George E.K. Whitehead (Prof. 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4111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Designed to develop both your fluency and confidence in English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will get a lot of practice using English for various purposes.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will develop your ability to critically analyze, summarize and present your thoughts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will be pushed to share your feelings and thoughts deeply</a:t>
            </a:r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will learn from me as well as your peers.</a:t>
            </a:r>
          </a:p>
          <a:p>
            <a:endParaRPr lang="en-US" dirty="0" smtClean="0"/>
          </a:p>
        </p:txBody>
      </p:sp>
      <p:pic>
        <p:nvPicPr>
          <p:cNvPr id="4" name="Picture 1" descr="https://lh3.googleusercontent.com/-I7pAUtK7B0E/UPbpF925XTI/AAAAAAAAAeo/_PriQk96g7A/s450/teacher%2520tal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14528"/>
            <a:ext cx="1949241" cy="138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 descr="https://lh3.googleusercontent.com/-I7pAUtK7B0E/UPbpF925XTI/AAAAAAAAAeo/_PriQk96g7A/s450/teacher%2520tal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527"/>
            <a:ext cx="1949241" cy="1388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840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057400"/>
            <a:ext cx="11010056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Relax but maintain professionalism ( bring your book, be on time, focus on class, participate)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 responsible for your own learning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Try your best and ask when you need help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Use English as much as possible during class time and Korean to help others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Respect each other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 each other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Have fun</a:t>
            </a:r>
          </a:p>
        </p:txBody>
      </p:sp>
    </p:spTree>
    <p:extLst>
      <p:ext uri="{BB962C8B-B14F-4D97-AF65-F5344CB8AC3E}">
        <p14:creationId xmlns:p14="http://schemas.microsoft.com/office/powerpoint/2010/main" val="28352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840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057400"/>
            <a:ext cx="11010056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buClrTx/>
            </a:pPr>
            <a:endParaRPr lang="en-US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phone use for learning purposes i.e. dictionary, searching = OK</a:t>
            </a:r>
          </a:p>
          <a:p>
            <a:pPr latinLnBrk="0">
              <a:buClrTx/>
            </a:pPr>
            <a:endParaRPr lang="en-US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phone use for personal reasons i.e. selfies,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kakao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talk, games = Not Ok </a:t>
            </a:r>
          </a:p>
          <a:p>
            <a:pPr marL="274320" lvl="1" indent="0" latinLnBrk="0">
              <a:buClrTx/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	(If you need to use your phone for personal reasons just ask)</a:t>
            </a:r>
          </a:p>
          <a:p>
            <a:pPr marL="274320" lvl="1" indent="0" latinLnBrk="0">
              <a:buClrTx/>
              <a:buNone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Cell phone use during class for personal reasons may result in a deduction of participation points. </a:t>
            </a:r>
            <a:endParaRPr lang="en-US" b="1" i="1" dirty="0" smtClean="0"/>
          </a:p>
          <a:p>
            <a:endParaRPr lang="en-US" dirty="0"/>
          </a:p>
        </p:txBody>
      </p:sp>
      <p:pic>
        <p:nvPicPr>
          <p:cNvPr id="1026" name="Picture 2" descr="http://news.bbcimg.co.uk/media/images/54413000/jpg/_54413810_iph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52400"/>
            <a:ext cx="2439194" cy="13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news.bbcimg.co.uk/media/images/54413000/jpg/_54413810_iph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561" y="152400"/>
            <a:ext cx="2439194" cy="13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2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0454" y="1268760"/>
            <a:ext cx="1029714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Academic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dishonesty of any kind will not be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tolerated and will receive an automatic fail.</a:t>
            </a:r>
          </a:p>
          <a:p>
            <a:pPr lvl="1" latinLnBrk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lagiarism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cheating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assignments 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turning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work that has been written (partially or entirely) by someone else (this includes websites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failing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 appropriately cite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sources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making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up information 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citations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another student cheat.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latinLnBrk="0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lvl="1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can use the ideas of others, but you have to cite the source in your essay. Students who are unsure how and when to cite sources should speak with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professor.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ClrTx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4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888" y="0"/>
            <a:ext cx="4330824" cy="1154163"/>
          </a:xfrm>
        </p:spPr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2060848"/>
            <a:ext cx="9628201" cy="3730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Unit 1. Cosmetic Surgery (pp. 10-13)</a:t>
            </a:r>
            <a:br>
              <a:rPr lang="en-CA" dirty="0"/>
            </a:br>
            <a:r>
              <a:rPr lang="en-CA" dirty="0"/>
              <a:t>Unit 2. Friends or Lovers? (pp. 14-17)</a:t>
            </a:r>
            <a:br>
              <a:rPr lang="en-CA" dirty="0"/>
            </a:br>
            <a:r>
              <a:rPr lang="en-CA" dirty="0"/>
              <a:t>Unit 3. I Don't Care (pp.18-21)</a:t>
            </a:r>
            <a:br>
              <a:rPr lang="en-CA" dirty="0"/>
            </a:br>
            <a:r>
              <a:rPr lang="en-CA" dirty="0"/>
              <a:t>Unit 4. Rules, Rules, Rules (pp. 22-25)</a:t>
            </a:r>
            <a:br>
              <a:rPr lang="en-CA" dirty="0"/>
            </a:br>
            <a:r>
              <a:rPr lang="en-CA" dirty="0"/>
              <a:t>Unit 5. Plagiarism (pp. 26-29)</a:t>
            </a:r>
            <a:br>
              <a:rPr lang="en-CA" dirty="0"/>
            </a:br>
            <a:r>
              <a:rPr lang="en-CA" dirty="0"/>
              <a:t>Unit 6. Housework (pp. 30-33)</a:t>
            </a:r>
            <a:br>
              <a:rPr lang="en-CA" dirty="0"/>
            </a:br>
            <a:r>
              <a:rPr lang="en-CA" dirty="0"/>
              <a:t>Unit 7. The Unborn Child (pp. 34-37)</a:t>
            </a:r>
            <a:br>
              <a:rPr lang="en-CA" dirty="0"/>
            </a:br>
            <a:r>
              <a:rPr lang="en-CA" dirty="0"/>
              <a:t>Unit 8. Earning Money (pp. 38-41)</a:t>
            </a:r>
            <a:br>
              <a:rPr lang="en-CA" dirty="0"/>
            </a:br>
            <a:r>
              <a:rPr lang="en-CA" dirty="0"/>
              <a:t>Unit 9. Body Art (pp. 42-45)</a:t>
            </a:r>
            <a:br>
              <a:rPr lang="en-CA" dirty="0"/>
            </a:br>
            <a:r>
              <a:rPr lang="en-CA" dirty="0"/>
              <a:t>Unit 10. Adult Children (pp. 46-49)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http://pic.eslite.com/Upload/Product/200902/m/633709865469233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970" y="2095484"/>
            <a:ext cx="27717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888" y="0"/>
            <a:ext cx="4330824" cy="115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81200"/>
            <a:ext cx="7848600" cy="1940024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Midterm exam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					30%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Final exam            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				30%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Attendance                       				20%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Participation/ Homework/ Classwork                      	20%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Total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                           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				100%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14800" y="4114800"/>
            <a:ext cx="4896544" cy="212015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Grading is done on a curve.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The top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40% of students can get an A/A+ </a:t>
            </a: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% only can get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B/B+</a:t>
            </a: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The remaining 30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% will be awarded C grade or lower. 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149"/>
            <a:ext cx="9144000" cy="1325563"/>
          </a:xfrm>
        </p:spPr>
        <p:txBody>
          <a:bodyPr/>
          <a:lstStyle/>
          <a:p>
            <a:pPr algn="ctr"/>
            <a:r>
              <a:rPr lang="en-CA" dirty="0" smtClean="0"/>
              <a:t>Attendance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828800"/>
            <a:ext cx="8991600" cy="4343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 Absence = 5 point deduction in attendance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*4 absences = F grade</a:t>
            </a:r>
          </a:p>
          <a:p>
            <a:pPr marL="0" indent="0" latinLnBrk="0" hangingPunct="0"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 hangingPunct="0"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  <a:endParaRPr lang="en-US" sz="1600" i="1" dirty="0">
              <a:solidFill>
                <a:srgbClr val="C00000"/>
              </a:solidFill>
            </a:endParaRP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456</Words>
  <Application>Microsoft Office PowerPoint</Application>
  <PresentationFormat>와이드스크린</PresentationFormat>
  <Paragraphs>75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Bookman Old Style</vt:lpstr>
      <vt:lpstr>Calibri</vt:lpstr>
      <vt:lpstr>Calibri Light</vt:lpstr>
      <vt:lpstr>Retrospect</vt:lpstr>
      <vt:lpstr>PowerPoint 프레젠테이션</vt:lpstr>
      <vt:lpstr>Advanced Conversation</vt:lpstr>
      <vt:lpstr>The course</vt:lpstr>
      <vt:lpstr>Class Rules</vt:lpstr>
      <vt:lpstr>Class Rules</vt:lpstr>
      <vt:lpstr>Class Rules</vt:lpstr>
      <vt:lpstr>Course Topics</vt:lpstr>
      <vt:lpstr>Course Evaluation</vt:lpstr>
      <vt:lpstr>Attendance</vt:lpstr>
      <vt:lpstr>Participation</vt:lpstr>
      <vt:lpstr>Class Timetable</vt:lpstr>
      <vt:lpstr>Additional Details and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2016-03-02T07:13:07Z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