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74" r:id="rId9"/>
    <p:sldId id="275" r:id="rId10"/>
    <p:sldId id="278" r:id="rId11"/>
    <p:sldId id="276" r:id="rId12"/>
    <p:sldId id="277" r:id="rId13"/>
    <p:sldId id="264" r:id="rId14"/>
    <p:sldId id="265" r:id="rId15"/>
    <p:sldId id="266" r:id="rId16"/>
    <p:sldId id="267" r:id="rId17"/>
    <p:sldId id="270" r:id="rId18"/>
    <p:sldId id="273" r:id="rId19"/>
    <p:sldId id="271" r:id="rId20"/>
    <p:sldId id="272" r:id="rId21"/>
    <p:sldId id="280" r:id="rId22"/>
    <p:sldId id="281" r:id="rId23"/>
    <p:sldId id="283" r:id="rId24"/>
    <p:sldId id="282" r:id="rId25"/>
    <p:sldId id="284" r:id="rId26"/>
    <p:sldId id="285" r:id="rId27"/>
    <p:sldId id="28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66" d="100"/>
          <a:sy n="66" d="100"/>
        </p:scale>
        <p:origin x="-486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9853-A410-4D2D-BAA3-B7B2B815D5DE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03EDA-389F-4EE7-891B-7C286E27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83BF-EB24-4E9B-BF2A-448AC003F844}" type="slidenum">
              <a:rPr lang="ru-RU"/>
              <a:pPr/>
              <a:t>23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M. </a:t>
            </a:r>
            <a:r>
              <a:rPr lang="en-US" i="1" dirty="0" err="1"/>
              <a:t>Kovyazina</a:t>
            </a:r>
            <a:r>
              <a:rPr lang="en-US" i="1" dirty="0"/>
              <a:t> Comparative </a:t>
            </a:r>
            <a:r>
              <a:rPr lang="en-US" i="1" dirty="0" err="1"/>
              <a:t>Culturology</a:t>
            </a:r>
            <a:r>
              <a:rPr lang="en-US" i="1" dirty="0"/>
              <a:t> Lectures</a:t>
            </a:r>
            <a:r>
              <a:rPr lang="en-US" dirty="0"/>
              <a:t>, Tyumen State University, 2004</a:t>
            </a:r>
            <a:r>
              <a:rPr lang="ru-RU" dirty="0"/>
              <a:t>-2009</a:t>
            </a:r>
          </a:p>
        </p:txBody>
      </p:sp>
    </p:spTree>
    <p:extLst>
      <p:ext uri="{BB962C8B-B14F-4D97-AF65-F5344CB8AC3E}">
        <p14:creationId xmlns="" xmlns:p14="http://schemas.microsoft.com/office/powerpoint/2010/main" val="69822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Speaker%205.mp3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hyperlink" Target="Speaker%204.mp3" TargetMode="External"/><Relationship Id="rId2" Type="http://schemas.openxmlformats.org/officeDocument/2006/relationships/hyperlink" Target="Speaker%202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speaker%203.mp3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Speaker%206.mp3" TargetMode="External"/><Relationship Id="rId4" Type="http://schemas.openxmlformats.org/officeDocument/2006/relationships/hyperlink" Target="Speaker%201.mp3" TargetMode="Externa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World%20Pronunciation.av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'8&#163;&#225;8&#166;+f&#242;&#163;%208&#255;&#252;8&#251;&#166;'8&#249;&#201;%20d&#238;&#199;f&#242;&#163;%20f&#242;&#163;O&#166;&#161;8&#165;+8&#165;&#255;%208&#166;&#172;O&#166;&#252;%20(1)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4F6FA8-19E1-409F-8D5D-512AA4562B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Advanced </a:t>
            </a:r>
            <a:r>
              <a:rPr lang="en-CA" smtClean="0"/>
              <a:t>Communication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586E58-026C-42D9-8F3A-A2196191C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Getting Started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65628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E74B-92F6-47EA-A169-087CCB17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Mystery Guests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19F569-343B-4A50-BB34-15B82F268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6" descr="http://www.criticalhitshow.com/wp-content/uploads/2013/08/female-id-unknown-md-clker.png">
            <a:hlinkClick r:id="rId2" action="ppaction://hlinkfile"/>
            <a:extLst>
              <a:ext uri="{FF2B5EF4-FFF2-40B4-BE49-F238E27FC236}">
                <a16:creationId xmlns="" xmlns:a16="http://schemas.microsoft.com/office/drawing/2014/main" id="{D219E6BA-F2DA-465B-B69C-2CD67563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081" y="2346557"/>
            <a:ext cx="1590047" cy="1736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blog.timesunion.com/movies/files/2013/05/mystery.jpg">
            <a:hlinkClick r:id="rId4" action="ppaction://hlinkfile"/>
            <a:extLst>
              <a:ext uri="{FF2B5EF4-FFF2-40B4-BE49-F238E27FC236}">
                <a16:creationId xmlns="" xmlns:a16="http://schemas.microsoft.com/office/drawing/2014/main" id="{3F21C7C7-1AFC-4528-8CF1-BC6E8BC69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9" t="3512" r="6135" b="3512"/>
          <a:stretch/>
        </p:blipFill>
        <p:spPr bwMode="auto">
          <a:xfrm>
            <a:off x="1264346" y="2422528"/>
            <a:ext cx="1378361" cy="1660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youmustbestoking.com/images/acts/2013-07-03/1.jpg">
            <a:hlinkClick r:id="rId6" action="ppaction://hlinkfile"/>
            <a:extLst>
              <a:ext uri="{FF2B5EF4-FFF2-40B4-BE49-F238E27FC236}">
                <a16:creationId xmlns="" xmlns:a16="http://schemas.microsoft.com/office/drawing/2014/main" id="{BA28AD15-0E8D-4053-BDE0-76545E59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36" y="2138654"/>
            <a:ext cx="1944761" cy="1944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freedomoutpost.com/wp-content/uploads/2013/08/mystery_man_crop_340x234.jpg">
            <a:hlinkClick r:id="rId8" action="ppaction://hlinkfile"/>
            <a:extLst>
              <a:ext uri="{FF2B5EF4-FFF2-40B4-BE49-F238E27FC236}">
                <a16:creationId xmlns="" xmlns:a16="http://schemas.microsoft.com/office/drawing/2014/main" id="{92B22B85-257B-415E-8780-97EAE24EB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14" y="4524565"/>
            <a:ext cx="2162712" cy="1757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mystery man">
            <a:hlinkClick r:id="rId10" action="ppaction://hlinkfile"/>
            <a:extLst>
              <a:ext uri="{FF2B5EF4-FFF2-40B4-BE49-F238E27FC236}">
                <a16:creationId xmlns="" xmlns:a16="http://schemas.microsoft.com/office/drawing/2014/main" id="{591A3F22-DEF0-4279-86B3-94467D781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7" t="5767" r="7596" b="4879"/>
          <a:stretch/>
        </p:blipFill>
        <p:spPr bwMode="auto">
          <a:xfrm flipH="1">
            <a:off x="7226704" y="4371538"/>
            <a:ext cx="1460095" cy="1910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ystery man">
            <a:hlinkClick r:id="rId12" action="ppaction://hlinkfile"/>
            <a:extLst>
              <a:ext uri="{FF2B5EF4-FFF2-40B4-BE49-F238E27FC236}">
                <a16:creationId xmlns="" xmlns:a16="http://schemas.microsoft.com/office/drawing/2014/main" id="{86BB5396-E9EA-4EB2-87CA-913226F1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7" y="4524565"/>
            <a:ext cx="1369720" cy="1757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760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E74B-92F6-47EA-A169-087CCB17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19F569-343B-4A50-BB34-15B82F268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thecolourfulheart.files.wordpress.com/2012/12/mystery-person-full.jpg">
            <a:hlinkClick r:id="rId2" action="ppaction://hlinkfile"/>
            <a:extLst>
              <a:ext uri="{FF2B5EF4-FFF2-40B4-BE49-F238E27FC236}">
                <a16:creationId xmlns="" xmlns:a16="http://schemas.microsoft.com/office/drawing/2014/main" id="{7B085318-68AA-430E-920E-04C03144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603"/>
            <a:ext cx="12192000" cy="8070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311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E74B-92F6-47EA-A169-087CCB17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19F569-343B-4A50-BB34-15B82F268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www.maravipost.com/images/business/bmoon.jpg">
            <a:hlinkClick r:id="rId2" action="ppaction://hlinkfile"/>
            <a:extLst>
              <a:ext uri="{FF2B5EF4-FFF2-40B4-BE49-F238E27FC236}">
                <a16:creationId xmlns="" xmlns:a16="http://schemas.microsoft.com/office/drawing/2014/main" id="{EB68CD9B-7641-4E46-86E4-33B012D1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02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509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64D23FE-E0F2-429F-99B2-7B81585C05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Current Situation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C4E52232-0AA4-4D1B-97BC-FA743BD449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Key points to consider when teaching or learning English</a:t>
            </a:r>
          </a:p>
        </p:txBody>
      </p:sp>
    </p:spTree>
    <p:extLst>
      <p:ext uri="{BB962C8B-B14F-4D97-AF65-F5344CB8AC3E}">
        <p14:creationId xmlns="" xmlns:p14="http://schemas.microsoft.com/office/powerpoint/2010/main" val="137441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6B712-76BE-48AF-82ED-5F84381F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Spread of English (3 circles)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D81D01A-57C0-45AD-BD8E-E8385295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84" y="2047597"/>
            <a:ext cx="4528738" cy="43552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473C4D0-7B91-41D2-AF55-D28E2E42AB8B}"/>
              </a:ext>
            </a:extLst>
          </p:cNvPr>
          <p:cNvSpPr txBox="1"/>
          <p:nvPr/>
        </p:nvSpPr>
        <p:spPr>
          <a:xfrm>
            <a:off x="8627806" y="4040542"/>
            <a:ext cx="165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Kachru, 2006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843FCAE-4D44-4B62-940A-CDDE06D8A4EE}"/>
              </a:ext>
            </a:extLst>
          </p:cNvPr>
          <p:cNvSpPr/>
          <p:nvPr/>
        </p:nvSpPr>
        <p:spPr>
          <a:xfrm>
            <a:off x="1415845" y="2646190"/>
            <a:ext cx="1592826" cy="745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Inner Circle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8C860EC-C13B-4E62-B45B-1DDA20C3A3F8}"/>
              </a:ext>
            </a:extLst>
          </p:cNvPr>
          <p:cNvSpPr/>
          <p:nvPr/>
        </p:nvSpPr>
        <p:spPr>
          <a:xfrm>
            <a:off x="1415845" y="3663935"/>
            <a:ext cx="1592826" cy="745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Outer Circle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E43C06D-314B-486F-95ED-144D95E0AC67}"/>
              </a:ext>
            </a:extLst>
          </p:cNvPr>
          <p:cNvSpPr/>
          <p:nvPr/>
        </p:nvSpPr>
        <p:spPr>
          <a:xfrm>
            <a:off x="1415845" y="4698572"/>
            <a:ext cx="1592826" cy="745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Expanding Circle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B670FE5B-AACD-4921-BFEA-993B75221301}"/>
              </a:ext>
            </a:extLst>
          </p:cNvPr>
          <p:cNvCxnSpPr>
            <a:stCxn id="20" idx="3"/>
          </p:cNvCxnSpPr>
          <p:nvPr/>
        </p:nvCxnSpPr>
        <p:spPr>
          <a:xfrm>
            <a:off x="3008671" y="3019160"/>
            <a:ext cx="2064774" cy="85966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274C7A4F-9825-4196-8A31-BC4E31037889}"/>
              </a:ext>
            </a:extLst>
          </p:cNvPr>
          <p:cNvCxnSpPr>
            <a:stCxn id="21" idx="3"/>
          </p:cNvCxnSpPr>
          <p:nvPr/>
        </p:nvCxnSpPr>
        <p:spPr>
          <a:xfrm>
            <a:off x="3008671" y="4036905"/>
            <a:ext cx="1268361" cy="32678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5A9A5359-63AF-494A-A712-214FEB8378D8}"/>
              </a:ext>
            </a:extLst>
          </p:cNvPr>
          <p:cNvCxnSpPr>
            <a:stCxn id="22" idx="3"/>
          </p:cNvCxnSpPr>
          <p:nvPr/>
        </p:nvCxnSpPr>
        <p:spPr>
          <a:xfrm>
            <a:off x="3008671" y="5071542"/>
            <a:ext cx="737419" cy="9039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430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B7DD23-6A4F-443E-96A7-369847FD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Current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E7E89A-715D-46E7-AF59-3AB2AEF6B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469FAAF-DD57-4188-92AE-67CC5279C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66" y="2222287"/>
            <a:ext cx="4649494" cy="4269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3044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390EC4-7F19-4583-B36D-D9DBDF76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Regional Varieties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BFA1E3-5347-483E-B255-8A05B7EC5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2956875" cy="3636511"/>
          </a:xfrm>
        </p:spPr>
        <p:txBody>
          <a:bodyPr/>
          <a:lstStyle/>
          <a:p>
            <a:r>
              <a:rPr lang="en-CA" dirty="0"/>
              <a:t>English Ice Cream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73831B8-828C-4DF4-9D2F-758E5646C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010" y="2217568"/>
            <a:ext cx="6975988" cy="4173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7078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791D54-2F73-4594-A97F-7B2F447C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B6AA39-920E-42FE-81D7-91409E12C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are now many more non-native speakers of English than native speakers ( 5 to 1)</a:t>
            </a:r>
          </a:p>
          <a:p>
            <a:r>
              <a:rPr lang="en-CA" dirty="0"/>
              <a:t>Five times more people are learning English in China than there are people in England</a:t>
            </a:r>
          </a:p>
          <a:p>
            <a:r>
              <a:rPr lang="en-CA" dirty="0"/>
              <a:t>The English language is changing especially in international contexts</a:t>
            </a:r>
          </a:p>
          <a:p>
            <a:r>
              <a:rPr lang="en-CA" dirty="0"/>
              <a:t>Both native and non-native speakers can be fluent in the language </a:t>
            </a:r>
          </a:p>
          <a:p>
            <a:r>
              <a:rPr lang="en-CA" dirty="0"/>
              <a:t>Native can have great difficulty in non-native settings due to their </a:t>
            </a:r>
            <a:r>
              <a:rPr lang="en-CA" dirty="0" err="1"/>
              <a:t>nativeness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180059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1D569-09D5-4BE4-9BBF-D1D952F2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English in International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825136-E6A2-4793-BF2A-C6DE99664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intercultural communication">
            <a:extLst>
              <a:ext uri="{FF2B5EF4-FFF2-40B4-BE49-F238E27FC236}">
                <a16:creationId xmlns="" xmlns:a16="http://schemas.microsoft.com/office/drawing/2014/main" id="{5116B7A1-A4ED-41AF-B3E2-7FB926A0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2" y="2222286"/>
            <a:ext cx="10563285" cy="3737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519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B31D6-73A0-4F89-BBDD-97D67BE0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New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08F51E-4DCC-4AF2-BF47-50F636618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3576307" cy="3636511"/>
          </a:xfrm>
        </p:spPr>
        <p:txBody>
          <a:bodyPr/>
          <a:lstStyle/>
          <a:p>
            <a:r>
              <a:rPr lang="en-CA" dirty="0"/>
              <a:t>Inclusive</a:t>
            </a:r>
          </a:p>
          <a:p>
            <a:r>
              <a:rPr lang="en-CA" dirty="0"/>
              <a:t>No-mention of Native/ Non-native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A54F09-DD93-4C59-B959-C234F3589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76" r="7551" b="18704"/>
          <a:stretch/>
        </p:blipFill>
        <p:spPr>
          <a:xfrm>
            <a:off x="5102942" y="2222287"/>
            <a:ext cx="4178677" cy="4252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22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BE4352-63BB-40C9-8359-CD7DC38B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FC5FA0-FC68-4454-8612-32E014910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259" y="2524933"/>
            <a:ext cx="9761967" cy="3636511"/>
          </a:xfrm>
          <a:ln>
            <a:solidFill>
              <a:schemeClr val="tx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When you think of someone with advanced communication skills what comes to your mind?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48132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780248-686B-4670-A110-63606E62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4FBE7A-D8D6-4313-B058-E7A6450DB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738481"/>
            <a:ext cx="10554574" cy="36365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many fluent English speakers, not all are native…</a:t>
            </a:r>
          </a:p>
          <a:p>
            <a:endParaRPr lang="en-US" dirty="0"/>
          </a:p>
          <a:p>
            <a:r>
              <a:rPr lang="en-CA" dirty="0"/>
              <a:t>The most important thing is to be comprehensible</a:t>
            </a:r>
          </a:p>
          <a:p>
            <a:pPr marL="0" indent="0">
              <a:buNone/>
            </a:pPr>
            <a:endParaRPr lang="en-CA" dirty="0"/>
          </a:p>
          <a:p>
            <a:r>
              <a:rPr lang="en-US" dirty="0" smtClean="0"/>
              <a:t>Having an accent is not a problem as long as your speech is comprehensible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Native speakers can have troubles in international settings. </a:t>
            </a:r>
          </a:p>
          <a:p>
            <a:endParaRPr lang="en-US" dirty="0"/>
          </a:p>
          <a:p>
            <a:r>
              <a:rPr lang="en-US" altLang="en-US" dirty="0"/>
              <a:t>Native speakers should try to understand your English just as much as you try to understand theirs.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175807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3F2075-3B7E-401E-80B2-DDB1CC16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4AB132-F0C2-4D89-8BD1-AC42AD6D7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Fostering comprehensible input (how?)</a:t>
            </a:r>
          </a:p>
          <a:p>
            <a:endParaRPr lang="en-CA" dirty="0"/>
          </a:p>
          <a:p>
            <a:r>
              <a:rPr lang="en-CA" dirty="0"/>
              <a:t>Fostering comprehensible output (how?)</a:t>
            </a:r>
          </a:p>
        </p:txBody>
      </p:sp>
    </p:spTree>
    <p:extLst>
      <p:ext uri="{BB962C8B-B14F-4D97-AF65-F5344CB8AC3E}">
        <p14:creationId xmlns="" xmlns:p14="http://schemas.microsoft.com/office/powerpoint/2010/main" val="2170915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3F2075-3B7E-401E-80B2-DDB1CC16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4AB132-F0C2-4D89-8BD1-AC42AD6D7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Fostering comprehensible </a:t>
            </a:r>
            <a:r>
              <a:rPr lang="en-CA" dirty="0" smtClean="0"/>
              <a:t>output </a:t>
            </a:r>
            <a:r>
              <a:rPr lang="en-CA" dirty="0"/>
              <a:t>(how?)</a:t>
            </a:r>
          </a:p>
          <a:p>
            <a:pPr lvl="1"/>
            <a:r>
              <a:rPr lang="en-CA" dirty="0"/>
              <a:t>Practice, practice, practice</a:t>
            </a:r>
          </a:p>
          <a:p>
            <a:pPr lvl="1"/>
            <a:r>
              <a:rPr lang="en-CA" dirty="0"/>
              <a:t>Natural and creative use of language/ not memorized dialogues etc.</a:t>
            </a:r>
          </a:p>
          <a:p>
            <a:pPr lvl="1"/>
            <a:r>
              <a:rPr lang="en-CA" dirty="0"/>
              <a:t>Focusing on problems in comprehensibility rather than native-like accuracy</a:t>
            </a:r>
          </a:p>
          <a:p>
            <a:pPr lvl="1"/>
            <a:r>
              <a:rPr lang="en-CA" dirty="0"/>
              <a:t>Chunks, Phrases, Vocabulary ( and Word Choice: the more common the better)</a:t>
            </a:r>
          </a:p>
          <a:p>
            <a:pPr lvl="1"/>
            <a:r>
              <a:rPr lang="en-CA" dirty="0"/>
              <a:t>Circumlocution</a:t>
            </a:r>
          </a:p>
          <a:p>
            <a:endParaRPr lang="en-CA" dirty="0"/>
          </a:p>
          <a:p>
            <a:r>
              <a:rPr lang="en-CA" dirty="0"/>
              <a:t>Fostering comprehensible </a:t>
            </a:r>
            <a:r>
              <a:rPr lang="en-CA" dirty="0" smtClean="0"/>
              <a:t>input(how</a:t>
            </a:r>
            <a:r>
              <a:rPr lang="en-CA" dirty="0"/>
              <a:t>?)</a:t>
            </a:r>
          </a:p>
          <a:p>
            <a:pPr lvl="1"/>
            <a:r>
              <a:rPr lang="en-CA" dirty="0"/>
              <a:t>Exposure</a:t>
            </a:r>
          </a:p>
          <a:p>
            <a:pPr lvl="1"/>
            <a:r>
              <a:rPr lang="en-CA" dirty="0"/>
              <a:t>Awareness of different speakers of English (linguistically, culturally)</a:t>
            </a:r>
          </a:p>
          <a:p>
            <a:pPr lvl="1"/>
            <a:r>
              <a:rPr lang="en-CA" dirty="0" smtClean="0"/>
              <a:t>Common Chunks</a:t>
            </a:r>
            <a:r>
              <a:rPr lang="en-CA" dirty="0"/>
              <a:t>, Phrases, </a:t>
            </a:r>
            <a:r>
              <a:rPr lang="en-CA" dirty="0" smtClean="0"/>
              <a:t>Vocabulary used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924823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231776"/>
            <a:ext cx="11550651" cy="1139825"/>
          </a:xfrm>
        </p:spPr>
        <p:txBody>
          <a:bodyPr>
            <a:noAutofit/>
          </a:bodyPr>
          <a:lstStyle/>
          <a:p>
            <a:r>
              <a:rPr lang="en-US" dirty="0"/>
              <a:t>Advice for Intercultural Communication</a:t>
            </a:r>
            <a:endParaRPr lang="ru-R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20915" y="2365829"/>
            <a:ext cx="4876800" cy="3991428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600" dirty="0"/>
              <a:t>Try to understand the speaker’s background/ point of view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Keep it short and simple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/>
              <a:t>Don’t use idioms, slang or abstract language</a:t>
            </a: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Show and demonstrate by using examples ,illustrations, gestures etc. </a:t>
            </a:r>
            <a:endParaRPr lang="ru-RU" sz="3600" dirty="0"/>
          </a:p>
          <a:p>
            <a:pPr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467049" y="2270988"/>
            <a:ext cx="5723466" cy="3404098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CA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/>
              <a:t>Monitor face and body language 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/>
              <a:t>Pause a lot and check if they understand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Repeat as necessary 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/>
              <a:t>Ask for clarity (Don’t jump to your own conclusions)</a:t>
            </a:r>
          </a:p>
        </p:txBody>
      </p:sp>
    </p:spTree>
    <p:extLst>
      <p:ext uri="{BB962C8B-B14F-4D97-AF65-F5344CB8AC3E}">
        <p14:creationId xmlns="" xmlns:p14="http://schemas.microsoft.com/office/powerpoint/2010/main" val="28894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work on to be increase your communication skills?</a:t>
            </a:r>
          </a:p>
          <a:p>
            <a:endParaRPr lang="en-US" dirty="0" smtClean="0"/>
          </a:p>
          <a:p>
            <a:r>
              <a:rPr lang="en-US" dirty="0" smtClean="0"/>
              <a:t>How can you help students increase their communication skills?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552A126-7F50-4EEE-BFFC-3B5A97244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Comprehensibility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CDFC67A3-8CBF-42CC-82D0-3320D58C1B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71961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8F9CD9-A600-4112-9B2D-5500C8D0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41B1A9-02EA-4F37-BFDF-71106387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thefinanser.co.uk/.a/6a01053620481c970b017744b7e1eb970d-500wi">
            <a:extLst>
              <a:ext uri="{FF2B5EF4-FFF2-40B4-BE49-F238E27FC236}">
                <a16:creationId xmlns="" xmlns:a16="http://schemas.microsoft.com/office/drawing/2014/main" id="{AF57F0D0-95AD-4834-96D9-84C44BE6A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94"/>
          <a:stretch/>
        </p:blipFill>
        <p:spPr bwMode="auto">
          <a:xfrm>
            <a:off x="1097746" y="2121409"/>
            <a:ext cx="10129055" cy="273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8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9EE949-396F-43C0-B384-0FAAB838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Real life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7028EF-3802-4A9B-B076-D61F4760D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The test was a piece of cake.</a:t>
            </a:r>
          </a:p>
          <a:p>
            <a:endParaRPr lang="en-CA" dirty="0"/>
          </a:p>
          <a:p>
            <a:r>
              <a:rPr lang="en-CA" dirty="0"/>
              <a:t>I like.. Totally didn’t like the movie.. It was like.. Totally boring.</a:t>
            </a:r>
          </a:p>
          <a:p>
            <a:endParaRPr lang="en-CA" dirty="0"/>
          </a:p>
          <a:p>
            <a:r>
              <a:rPr lang="en-CA" dirty="0"/>
              <a:t>I met my professor today and I feel that he is overly pedantic and will exasperate the students.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716495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451523-EFDB-416D-8324-7F363E9A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Comprehensibility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670E3F-DCD2-45F2-8C0C-024B20735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practice">
            <a:extLst>
              <a:ext uri="{FF2B5EF4-FFF2-40B4-BE49-F238E27FC236}">
                <a16:creationId xmlns="" xmlns:a16="http://schemas.microsoft.com/office/drawing/2014/main" id="{15F1D0F5-3E1D-4DD2-88C3-5C9FD85D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9" y="2093976"/>
            <a:ext cx="10369551" cy="4254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7410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3465FC-CB0E-403C-B393-602168E6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Describe &amp; Draw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6FE0BBB6-62C2-416F-9BCB-8DB75786C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667001"/>
            <a:ext cx="8603172" cy="3040063"/>
          </a:xfrm>
        </p:spPr>
      </p:pic>
      <p:sp>
        <p:nvSpPr>
          <p:cNvPr id="4" name="AutoShape 2" descr="Image result for drawing dictation">
            <a:extLst>
              <a:ext uri="{FF2B5EF4-FFF2-40B4-BE49-F238E27FC236}">
                <a16:creationId xmlns="" xmlns:a16="http://schemas.microsoft.com/office/drawing/2014/main" id="{2ED2CC1C-16EF-4536-A14D-D1152F1A52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0687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113E1-4918-4A19-9D1C-65DD0CF7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important for advanced communication?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EEF00C-7576-4F34-BED0-EE3AE0EBA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29842"/>
            <a:ext cx="5051146" cy="403985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CA" dirty="0" smtClean="0"/>
              <a:t>Native-like pronunciation.</a:t>
            </a:r>
            <a:endParaRPr lang="en-CA" dirty="0"/>
          </a:p>
          <a:p>
            <a:pPr>
              <a:buFont typeface="+mj-lt"/>
              <a:buAutoNum type="arabicPeriod"/>
            </a:pPr>
            <a:endParaRPr lang="en-CA" dirty="0"/>
          </a:p>
          <a:p>
            <a:pPr>
              <a:buFont typeface="+mj-lt"/>
              <a:buAutoNum type="arabicPeriod"/>
            </a:pPr>
            <a:r>
              <a:rPr lang="en-CA" dirty="0" smtClean="0"/>
              <a:t>Ability to use idioms and slang.</a:t>
            </a:r>
            <a:endParaRPr lang="en-CA" dirty="0"/>
          </a:p>
          <a:p>
            <a:pPr>
              <a:buFont typeface="+mj-lt"/>
              <a:buAutoNum type="arabicPeriod"/>
            </a:pPr>
            <a:endParaRPr lang="en-CA" dirty="0"/>
          </a:p>
          <a:p>
            <a:pPr>
              <a:buFont typeface="+mj-lt"/>
              <a:buAutoNum type="arabicPeriod"/>
            </a:pPr>
            <a:r>
              <a:rPr lang="en-CA" dirty="0" smtClean="0"/>
              <a:t>Ability to understand idioms and slang.</a:t>
            </a:r>
            <a:endParaRPr lang="en-CA" dirty="0"/>
          </a:p>
          <a:p>
            <a:pPr>
              <a:buFont typeface="+mj-lt"/>
              <a:buAutoNum type="arabicPeriod"/>
            </a:pPr>
            <a:endParaRPr lang="en-CA" dirty="0"/>
          </a:p>
          <a:p>
            <a:pPr>
              <a:buFont typeface="+mj-lt"/>
              <a:buAutoNum type="arabicPeriod"/>
            </a:pPr>
            <a:r>
              <a:rPr lang="en-CA" dirty="0" smtClean="0"/>
              <a:t>Ability to understand native-speakers.</a:t>
            </a:r>
          </a:p>
          <a:p>
            <a:pPr>
              <a:buFont typeface="+mj-lt"/>
              <a:buAutoNum type="arabicPeriod"/>
            </a:pPr>
            <a:endParaRPr lang="en-CA" dirty="0" smtClean="0"/>
          </a:p>
          <a:p>
            <a:pPr>
              <a:buFont typeface="+mj-lt"/>
              <a:buAutoNum type="arabicPeriod"/>
            </a:pPr>
            <a:r>
              <a:rPr lang="en-CA" dirty="0" smtClean="0"/>
              <a:t>Confidence</a:t>
            </a:r>
          </a:p>
          <a:p>
            <a:pPr>
              <a:buFont typeface="+mj-lt"/>
              <a:buAutoNum type="arabicPeriod"/>
            </a:pP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D02FA1-C1CA-477E-8F93-518633B01D74}"/>
              </a:ext>
            </a:extLst>
          </p:cNvPr>
          <p:cNvSpPr/>
          <p:nvPr/>
        </p:nvSpPr>
        <p:spPr>
          <a:xfrm>
            <a:off x="5861146" y="2329841"/>
            <a:ext cx="5059858" cy="40459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CA" dirty="0" smtClean="0"/>
              <a:t>6. Knowing a lot about western culture.</a:t>
            </a:r>
          </a:p>
          <a:p>
            <a:pPr marL="342900" indent="-342900"/>
            <a:endParaRPr lang="en-CA" dirty="0" smtClean="0"/>
          </a:p>
          <a:p>
            <a:pPr marL="342900" indent="-342900"/>
            <a:endParaRPr lang="en-CA" dirty="0" smtClean="0"/>
          </a:p>
          <a:p>
            <a:pPr marL="342900" indent="-342900"/>
            <a:r>
              <a:rPr lang="en-CA" dirty="0" smtClean="0"/>
              <a:t>7.Knowing how to adapt your speech to your audience.</a:t>
            </a:r>
            <a:endParaRPr lang="en-CA" dirty="0"/>
          </a:p>
          <a:p>
            <a:pPr marL="342900" indent="-342900"/>
            <a:endParaRPr lang="en-CA" dirty="0" smtClean="0"/>
          </a:p>
          <a:p>
            <a:pPr marL="342900" indent="-342900"/>
            <a:endParaRPr lang="en-CA" dirty="0" smtClean="0"/>
          </a:p>
          <a:p>
            <a:pPr marL="342900" indent="-342900"/>
            <a:r>
              <a:rPr lang="en-CA" dirty="0" smtClean="0"/>
              <a:t>8.Being careful in your word choices.</a:t>
            </a:r>
          </a:p>
          <a:p>
            <a:pPr marL="342900" indent="-342900"/>
            <a:endParaRPr lang="en-CA" dirty="0" smtClean="0"/>
          </a:p>
          <a:p>
            <a:pPr marL="342900" indent="-342900">
              <a:buFont typeface="+mj-lt"/>
              <a:buAutoNum type="arabicPeriod" startAt="5"/>
            </a:pPr>
            <a:endParaRPr lang="en-CA" dirty="0"/>
          </a:p>
          <a:p>
            <a:pPr marL="342900" indent="-342900"/>
            <a:r>
              <a:rPr lang="en-CA" dirty="0" smtClean="0"/>
              <a:t>9.High level of accuracy when you speak.</a:t>
            </a:r>
          </a:p>
          <a:p>
            <a:pPr marL="342900" indent="-342900"/>
            <a:endParaRPr lang="en-CA" dirty="0" smtClean="0"/>
          </a:p>
          <a:p>
            <a:pPr marL="342900" indent="-342900">
              <a:buFont typeface="+mj-lt"/>
              <a:buAutoNum type="arabicPeriod" startAt="5"/>
            </a:pPr>
            <a:endParaRPr lang="en-CA" dirty="0" smtClean="0"/>
          </a:p>
          <a:p>
            <a:pPr marL="342900" indent="-342900"/>
            <a:r>
              <a:rPr lang="en-CA" dirty="0" smtClean="0"/>
              <a:t>10. High level vocabulary</a:t>
            </a:r>
          </a:p>
        </p:txBody>
      </p:sp>
    </p:spTree>
    <p:extLst>
      <p:ext uri="{BB962C8B-B14F-4D97-AF65-F5344CB8AC3E}">
        <p14:creationId xmlns="" xmlns:p14="http://schemas.microsoft.com/office/powerpoint/2010/main" val="129456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B46F6-EB99-499F-A2D1-DD1D7FB1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Listen &amp; Write + Jigsaw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889D6D-77A4-4212-912A-0F94AB391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AutoShape 2" descr="Image result for drawing dictation">
            <a:extLst>
              <a:ext uri="{FF2B5EF4-FFF2-40B4-BE49-F238E27FC236}">
                <a16:creationId xmlns="" xmlns:a16="http://schemas.microsoft.com/office/drawing/2014/main" id="{AAE467C3-F8BD-42D8-9A31-C7D1198437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502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CD77DB-2613-46E3-A123-6E79FEDE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Examining the Native Speaker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DA0C80-E4FB-442A-9BA6-897DBB912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concept of the native speaker has been around for a long time and is often used as a reference point for teachers and learners of the language (</a:t>
            </a:r>
            <a:r>
              <a:rPr lang="en-CA" dirty="0" err="1"/>
              <a:t>Dewaele</a:t>
            </a:r>
            <a:r>
              <a:rPr lang="en-CA" dirty="0"/>
              <a:t>, 2017)</a:t>
            </a:r>
          </a:p>
        </p:txBody>
      </p:sp>
    </p:spTree>
    <p:extLst>
      <p:ext uri="{BB962C8B-B14F-4D97-AF65-F5344CB8AC3E}">
        <p14:creationId xmlns="" xmlns:p14="http://schemas.microsoft.com/office/powerpoint/2010/main" val="232740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12B004-8974-4AE3-84E3-F32129C3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English Speaking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733981-B1AB-4C17-831E-7EEC44C6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809332"/>
            <a:ext cx="10554574" cy="2349713"/>
          </a:xfrm>
        </p:spPr>
        <p:txBody>
          <a:bodyPr/>
          <a:lstStyle/>
          <a:p>
            <a:r>
              <a:rPr lang="en-CA" dirty="0"/>
              <a:t>When you think of English speaking countries which countries come to mind?</a:t>
            </a:r>
          </a:p>
        </p:txBody>
      </p:sp>
      <p:pic>
        <p:nvPicPr>
          <p:cNvPr id="2050" name="Picture 2" descr="Image result for globe">
            <a:extLst>
              <a:ext uri="{FF2B5EF4-FFF2-40B4-BE49-F238E27FC236}">
                <a16:creationId xmlns="" xmlns:a16="http://schemas.microsoft.com/office/drawing/2014/main" id="{4B837151-11C2-4040-BC10-8A3D1A1A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83" y="3569111"/>
            <a:ext cx="5727735" cy="3421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012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A8179-72AC-4F3C-848E-FA0BDCE0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4180AE-66BB-4ED5-BDF0-0B3B2EF2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your opinion which one is the best? Why?</a:t>
            </a:r>
          </a:p>
        </p:txBody>
      </p:sp>
    </p:spTree>
    <p:extLst>
      <p:ext uri="{BB962C8B-B14F-4D97-AF65-F5344CB8AC3E}">
        <p14:creationId xmlns="" xmlns:p14="http://schemas.microsoft.com/office/powerpoint/2010/main" val="213220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986829-686C-46FB-9440-A25AC110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4AF0B0-6CE4-4756-A17F-5EF145AB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Which standard model is followed in Korea?</a:t>
            </a:r>
          </a:p>
          <a:p>
            <a:r>
              <a:rPr lang="en-CA" dirty="0"/>
              <a:t>Why?</a:t>
            </a:r>
          </a:p>
        </p:txBody>
      </p:sp>
    </p:spTree>
    <p:extLst>
      <p:ext uri="{BB962C8B-B14F-4D97-AF65-F5344CB8AC3E}">
        <p14:creationId xmlns="" xmlns:p14="http://schemas.microsoft.com/office/powerpoint/2010/main" val="144151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E3C51FC-390D-459B-B2AB-0374927B7C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Rate their Communication Skill</a:t>
            </a:r>
            <a:endParaRPr lang="en-CA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404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E74B-92F6-47EA-A169-087CCB17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19F569-343B-4A50-BB34-15B82F268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Rate the following mystery guests </a:t>
            </a:r>
            <a:r>
              <a:rPr lang="en-CA" dirty="0" smtClean="0"/>
              <a:t>communication </a:t>
            </a:r>
            <a:r>
              <a:rPr lang="en-CA" dirty="0"/>
              <a:t>ability from 1 – 10 based on </a:t>
            </a:r>
            <a:r>
              <a:rPr lang="en-CA" dirty="0" smtClean="0"/>
              <a:t>your feeling.  </a:t>
            </a:r>
            <a:endParaRPr lang="en-CA" dirty="0"/>
          </a:p>
          <a:p>
            <a:endParaRPr lang="en-CA" dirty="0"/>
          </a:p>
          <a:p>
            <a:r>
              <a:rPr lang="en-CA" dirty="0"/>
              <a:t>Try to explain why you gave them the score you did (especially super low or super high)</a:t>
            </a:r>
          </a:p>
          <a:p>
            <a:endParaRPr lang="en-CA" dirty="0"/>
          </a:p>
          <a:p>
            <a:r>
              <a:rPr lang="en-CA" dirty="0"/>
              <a:t>Which speakers were easiest for you to understand? Why?</a:t>
            </a:r>
          </a:p>
        </p:txBody>
      </p:sp>
    </p:spTree>
    <p:extLst>
      <p:ext uri="{BB962C8B-B14F-4D97-AF65-F5344CB8AC3E}">
        <p14:creationId xmlns="" xmlns:p14="http://schemas.microsoft.com/office/powerpoint/2010/main" val="317108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159</TotalTime>
  <Words>650</Words>
  <Application>Microsoft Office PowerPoint</Application>
  <PresentationFormat>사용자 지정</PresentationFormat>
  <Paragraphs>124</Paragraphs>
  <Slides>30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Quotable</vt:lpstr>
      <vt:lpstr>Advanced Communication</vt:lpstr>
      <vt:lpstr>Getting Started</vt:lpstr>
      <vt:lpstr>What is important for advanced communication?</vt:lpstr>
      <vt:lpstr>Examining the Native Speaker model</vt:lpstr>
      <vt:lpstr>English Speaking Countries</vt:lpstr>
      <vt:lpstr>Opinion</vt:lpstr>
      <vt:lpstr>Models</vt:lpstr>
      <vt:lpstr>Rate their Communication Skill</vt:lpstr>
      <vt:lpstr>Task</vt:lpstr>
      <vt:lpstr>Mystery Guests</vt:lpstr>
      <vt:lpstr>슬라이드 11</vt:lpstr>
      <vt:lpstr>슬라이드 12</vt:lpstr>
      <vt:lpstr>The Current Situation</vt:lpstr>
      <vt:lpstr>The Spread of English (3 circles)</vt:lpstr>
      <vt:lpstr>The Current Situation</vt:lpstr>
      <vt:lpstr>Regional Varieties</vt:lpstr>
      <vt:lpstr>Current facts</vt:lpstr>
      <vt:lpstr>English in International Settings</vt:lpstr>
      <vt:lpstr>The New Circle</vt:lpstr>
      <vt:lpstr>Key Points</vt:lpstr>
      <vt:lpstr>Key Points</vt:lpstr>
      <vt:lpstr>Key Points</vt:lpstr>
      <vt:lpstr>Advice for Intercultural Communication</vt:lpstr>
      <vt:lpstr>Reflection</vt:lpstr>
      <vt:lpstr>Comprehensibility</vt:lpstr>
      <vt:lpstr>슬라이드 26</vt:lpstr>
      <vt:lpstr>Real life examples</vt:lpstr>
      <vt:lpstr>Comprehensibility practice</vt:lpstr>
      <vt:lpstr>Describe &amp; Draw</vt:lpstr>
      <vt:lpstr>Listen &amp; Write + Jigsaw Reporting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Listening &amp; Speaking</dc:title>
  <dc:creator>Whitehead, George E.K. (Prof.)</dc:creator>
  <cp:lastModifiedBy>user</cp:lastModifiedBy>
  <cp:revision>36</cp:revision>
  <dcterms:created xsi:type="dcterms:W3CDTF">2018-02-01T02:12:36Z</dcterms:created>
  <dcterms:modified xsi:type="dcterms:W3CDTF">2018-04-24T20:49:07Z</dcterms:modified>
</cp:coreProperties>
</file>