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4" r:id="rId4"/>
    <p:sldId id="265" r:id="rId5"/>
    <p:sldId id="263" r:id="rId6"/>
    <p:sldId id="262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DAAD57-615E-4F46-AA57-2C4E9D3F7C4B}">
          <p14:sldIdLst>
            <p14:sldId id="261"/>
            <p14:sldId id="260"/>
            <p14:sldId id="264"/>
            <p14:sldId id="265"/>
            <p14:sldId id="263"/>
            <p14:sldId id="262"/>
            <p14:sldId id="266"/>
            <p14:sldId id="267"/>
            <p14:sldId id="26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6EE5273-2C3A-4899-93D0-1B3885B455C2}" type="datetimeFigureOut">
              <a:rPr lang="ko-KR" altLang="en-US" smtClean="0"/>
              <a:t>2022-09-01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966216D-6768-44B2-B2AB-577DA56CE0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1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3AE387-DC23-41DF-B4E2-8663F8734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65D1C-899E-494B-8A1D-503A12F1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Academic research</a:t>
            </a:r>
          </a:p>
        </p:txBody>
      </p:sp>
    </p:spTree>
    <p:extLst>
      <p:ext uri="{BB962C8B-B14F-4D97-AF65-F5344CB8AC3E}">
        <p14:creationId xmlns:p14="http://schemas.microsoft.com/office/powerpoint/2010/main" val="64216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What do you hope to learn in this course?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What are some specific questions you have?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do you want to know?</a:t>
            </a:r>
            <a:endParaRPr lang="ko-KR" altLang="en-US" dirty="0"/>
          </a:p>
        </p:txBody>
      </p:sp>
      <p:pic>
        <p:nvPicPr>
          <p:cNvPr id="1026" name="Picture 2" descr="https://media.licdn.com/mpr/mpr/AAEAAQAAAAAAAASZAAAAJGY3OWJhYzgxLTQzOGEtNDUxOC1hOWE0LWIyZGFlMDVhNzNmM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4009717" cy="22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4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4F9485-D400-420D-8B1D-34C23D24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79" y="1844824"/>
            <a:ext cx="8871521" cy="44074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What is academic research in general? Can you define it?</a:t>
            </a:r>
          </a:p>
          <a:p>
            <a:endParaRPr lang="en-US" dirty="0"/>
          </a:p>
          <a:p>
            <a:r>
              <a:rPr lang="en-US" dirty="0"/>
              <a:t>What is quantitative research?</a:t>
            </a:r>
          </a:p>
          <a:p>
            <a:r>
              <a:rPr lang="en-US" dirty="0"/>
              <a:t>What is qualitative research?</a:t>
            </a:r>
          </a:p>
          <a:p>
            <a:r>
              <a:rPr lang="en-US" dirty="0"/>
              <a:t>How do they differ?</a:t>
            </a:r>
          </a:p>
          <a:p>
            <a:r>
              <a:rPr lang="en-US" dirty="0"/>
              <a:t>What kind of data do they use?</a:t>
            </a:r>
          </a:p>
          <a:p>
            <a:endParaRPr lang="en-US" dirty="0"/>
          </a:p>
          <a:p>
            <a:r>
              <a:rPr lang="en-US" dirty="0"/>
              <a:t>What data collection strategies do you know of?</a:t>
            </a:r>
          </a:p>
          <a:p>
            <a:pPr lvl="1"/>
            <a:r>
              <a:rPr lang="en-US" dirty="0"/>
              <a:t>Which of them are qualitative and which are quantitative?</a:t>
            </a:r>
          </a:p>
          <a:p>
            <a:pPr lvl="1"/>
            <a:endParaRPr lang="en-US" dirty="0"/>
          </a:p>
          <a:p>
            <a:r>
              <a:rPr lang="en-US" dirty="0"/>
              <a:t>How do you analyze quantitative data?</a:t>
            </a:r>
          </a:p>
          <a:p>
            <a:r>
              <a:rPr lang="en-US" dirty="0"/>
              <a:t>How do you analyze qualitative data?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5C8F2-D553-45C0-B630-661943C4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22074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D535A8-2553-47E9-B3B5-B9E727BC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CA" b="1" dirty="0"/>
              <a:t>Academic Research</a:t>
            </a:r>
            <a:r>
              <a:rPr lang="en-CA" dirty="0"/>
              <a:t> is </a:t>
            </a:r>
            <a:r>
              <a:rPr lang="en-CA" b="1" dirty="0"/>
              <a:t>defined</a:t>
            </a:r>
            <a:r>
              <a:rPr lang="en-CA" dirty="0"/>
              <a:t> as</a:t>
            </a:r>
          </a:p>
          <a:p>
            <a:pPr indent="0"/>
            <a:endParaRPr lang="en-CA" dirty="0"/>
          </a:p>
          <a:p>
            <a:pPr indent="0" latinLnBrk="0" hangingPunct="0"/>
            <a:r>
              <a:rPr lang="en-CA" dirty="0"/>
              <a:t> a systematic investigation into a </a:t>
            </a:r>
            <a:r>
              <a:rPr lang="en-CA" b="1" dirty="0"/>
              <a:t>problem</a:t>
            </a:r>
            <a:r>
              <a:rPr lang="en-CA" dirty="0"/>
              <a:t> or </a:t>
            </a:r>
            <a:r>
              <a:rPr lang="en-CA" b="1" dirty="0"/>
              <a:t>situation</a:t>
            </a:r>
            <a:r>
              <a:rPr lang="en-CA" dirty="0"/>
              <a:t>, where the intention is to identify facts and/or opinions that will assist in solving the problem or dealing with the situation.</a:t>
            </a:r>
          </a:p>
          <a:p>
            <a:pPr indent="0"/>
            <a:endParaRPr lang="en-CA" dirty="0"/>
          </a:p>
          <a:p>
            <a:pPr indent="0"/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B8C91-9139-4DF5-8CEF-07508B64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60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EC13BB-A7E3-4C80-AAA0-56D4265EF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98613"/>
              </p:ext>
            </p:extLst>
          </p:nvPr>
        </p:nvGraphicFramePr>
        <p:xfrm>
          <a:off x="755576" y="1695972"/>
          <a:ext cx="7776864" cy="3893267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383983133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459366785"/>
                    </a:ext>
                  </a:extLst>
                </a:gridCol>
              </a:tblGrid>
              <a:tr h="454759">
                <a:tc>
                  <a:txBody>
                    <a:bodyPr/>
                    <a:lstStyle/>
                    <a:p>
                      <a:pPr algn="ctr"/>
                      <a:r>
                        <a:rPr lang="en-CA" sz="1300" b="1">
                          <a:solidFill>
                            <a:srgbClr val="000000"/>
                          </a:solidFill>
                          <a:effectLst/>
                        </a:rPr>
                        <a:t>Academic Research</a:t>
                      </a:r>
                      <a:endParaRPr lang="en-CA" sz="1300">
                        <a:solidFill>
                          <a:srgbClr val="BE2128"/>
                        </a:solidFill>
                        <a:effectLst/>
                      </a:endParaRPr>
                    </a:p>
                  </a:txBody>
                  <a:tcPr marL="67840" marR="67840" marT="67840" marB="67840" anchor="ctr">
                    <a:lnL>
                      <a:noFill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dirty="0">
                          <a:solidFill>
                            <a:srgbClr val="000000"/>
                          </a:solidFill>
                          <a:effectLst/>
                        </a:rPr>
                        <a:t>Problematic Research</a:t>
                      </a:r>
                      <a:endParaRPr lang="en-CA" sz="1300" dirty="0">
                        <a:solidFill>
                          <a:srgbClr val="BE2128"/>
                        </a:solidFill>
                        <a:effectLst/>
                      </a:endParaRPr>
                    </a:p>
                  </a:txBody>
                  <a:tcPr marL="67840" marR="67840" marT="67840" marB="6784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17900"/>
                  </a:ext>
                </a:extLst>
              </a:tr>
              <a:tr h="994583"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Seeks to add something new to a larger “body of knowledge”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Seeks to confirm researchers own thoughts, beliefs, or biases. Does not contribute anything new or significant to the field. 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95130"/>
                  </a:ext>
                </a:extLst>
              </a:tr>
              <a:tr h="994583"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Theoretically grounded and focused on contributing to the field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Grounded in personal beliefs and experiences rather than literature.  Focused on confirming what the researcher thinks is important. 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39474"/>
                  </a:ext>
                </a:extLst>
              </a:tr>
              <a:tr h="724671"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 are important to various stakeholders in the field. 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 are not important to others.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77531"/>
                  </a:ext>
                </a:extLst>
              </a:tr>
              <a:tr h="724671"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generally spur ideas and questions for future research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CA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are a dead end and do not contribute ideas to future research.</a:t>
                      </a:r>
                    </a:p>
                  </a:txBody>
                  <a:tcPr marL="67840" marR="67840" marT="67840" marB="67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679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1B13053-CAEE-4BBD-9C64-A57C48E9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Academic VS Problematic</a:t>
            </a:r>
            <a:r>
              <a:rPr lang="ko-KR" altLang="en-US" dirty="0"/>
              <a:t> </a:t>
            </a:r>
            <a:r>
              <a:rPr lang="en-CA" altLang="ko-KR" dirty="0"/>
              <a:t>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733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08013-6D1B-43C1-8FCB-2AD70B687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hangingPunct="0"/>
            <a:r>
              <a:rPr lang="en-CA" dirty="0"/>
              <a:t>Conducting academic research is more like a marathon than</a:t>
            </a:r>
            <a:r>
              <a:rPr lang="ko-KR" altLang="en-US" dirty="0"/>
              <a:t> </a:t>
            </a:r>
            <a:r>
              <a:rPr lang="en-CA" altLang="ko-KR" dirty="0"/>
              <a:t>a</a:t>
            </a:r>
            <a:r>
              <a:rPr lang="ko-KR" altLang="en-US" dirty="0"/>
              <a:t> </a:t>
            </a:r>
            <a:r>
              <a:rPr lang="en-CA" altLang="ko-KR" dirty="0"/>
              <a:t>sprint.</a:t>
            </a:r>
            <a:r>
              <a:rPr lang="ko-KR" altLang="en-US" dirty="0"/>
              <a:t> </a:t>
            </a:r>
            <a:endParaRPr lang="en-CA" altLang="ko-KR" dirty="0"/>
          </a:p>
          <a:p>
            <a:pPr indent="0" hangingPunct="0"/>
            <a:endParaRPr lang="en-CA" altLang="ko-KR" dirty="0"/>
          </a:p>
          <a:p>
            <a:pPr indent="0" hangingPunct="0"/>
            <a:r>
              <a:rPr lang="en-CA" dirty="0"/>
              <a:t>It requires careful attention during multiple steps which can span from months to years. </a:t>
            </a:r>
          </a:p>
          <a:p>
            <a:pPr indent="0" hangingPunct="0"/>
            <a:endParaRPr lang="en-CA" dirty="0"/>
          </a:p>
          <a:p>
            <a:pPr indent="0" hangingPunct="0"/>
            <a:r>
              <a:rPr lang="en-CA" dirty="0"/>
              <a:t>Don’t put yourself in a position where you need to sprint!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2754F-AD1E-460E-B002-7BC9FC5A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 hangingPunct="0"/>
            <a:r>
              <a:rPr lang="en-CA" dirty="0"/>
              <a:t>TIP: academic research is A marathon not a sprint</a:t>
            </a:r>
          </a:p>
        </p:txBody>
      </p:sp>
      <p:pic>
        <p:nvPicPr>
          <p:cNvPr id="1026" name="Picture 2" descr="▷ The Research Problem">
            <a:extLst>
              <a:ext uri="{FF2B5EF4-FFF2-40B4-BE49-F238E27FC236}">
                <a16:creationId xmlns:a16="http://schemas.microsoft.com/office/drawing/2014/main" id="{5D6D2A76-D31D-4FDF-AB27-5A475D48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3888432" cy="17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019095-9A3D-4E94-A511-529ED70C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Choose your topic wisely. </a:t>
            </a:r>
          </a:p>
          <a:p>
            <a:endParaRPr lang="en-CA" dirty="0"/>
          </a:p>
          <a:p>
            <a:pPr latinLnBrk="0" hangingPunct="0"/>
            <a:r>
              <a:rPr lang="en-CA" dirty="0"/>
              <a:t>Researchers need to take a non-biased stance ( you can not do research in a deliberate attempt to seek data to support your thoughts and beliefs).</a:t>
            </a:r>
          </a:p>
          <a:p>
            <a:pPr latinLnBrk="0" hangingPunct="0"/>
            <a:endParaRPr lang="en-CA" dirty="0"/>
          </a:p>
          <a:p>
            <a:pPr latinLnBrk="0" hangingPunct="0"/>
            <a:r>
              <a:rPr lang="en-CA" dirty="0"/>
              <a:t>Do not focus your research on a topic that has already been done to death or one that is outdated.</a:t>
            </a:r>
          </a:p>
          <a:p>
            <a:pPr latinLnBrk="0" hangingPunct="0"/>
            <a:endParaRPr lang="en-CA" dirty="0"/>
          </a:p>
          <a:p>
            <a:pPr latinLnBrk="0" hangingPunct="0"/>
            <a:r>
              <a:rPr lang="en-CA" dirty="0"/>
              <a:t>Your research should grow out of reading and studying about specific current topics in the field.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555F48-795D-4D7F-B118-588B72C4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182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BB3A97-7C53-4E97-8419-34923E04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02920" indent="-457200" latinLnBrk="0" hangingPunct="0">
              <a:buAutoNum type="arabicPeriod"/>
            </a:pPr>
            <a:r>
              <a:rPr lang="en-CA" b="1" dirty="0"/>
              <a:t>Interesting</a:t>
            </a:r>
            <a:r>
              <a:rPr lang="en-CA" dirty="0"/>
              <a:t> – the topic is something that will keep the researchers interest throughout the research process. i.e. they can spend hours joyfully reading about that topic. </a:t>
            </a:r>
          </a:p>
          <a:p>
            <a:pPr marL="502920" indent="-457200" latinLnBrk="0" hangingPunct="0">
              <a:buAutoNum type="arabicPeriod"/>
            </a:pPr>
            <a:endParaRPr lang="en-CA" b="1" dirty="0"/>
          </a:p>
          <a:p>
            <a:pPr marL="502920" indent="-457200" latinLnBrk="0" hangingPunct="0">
              <a:buAutoNum type="arabicPeriod"/>
            </a:pPr>
            <a:r>
              <a:rPr lang="en-CA" b="1" dirty="0"/>
              <a:t>Researchable </a:t>
            </a:r>
            <a:r>
              <a:rPr lang="en-CA" dirty="0"/>
              <a:t>– the topic can be investigated through the collection and analysis of data.</a:t>
            </a:r>
          </a:p>
          <a:p>
            <a:pPr marL="502920" indent="-457200" latinLnBrk="0" hangingPunct="0">
              <a:buAutoNum type="arabicPeriod"/>
            </a:pPr>
            <a:endParaRPr lang="en-CA" dirty="0"/>
          </a:p>
          <a:p>
            <a:pPr marL="502920" indent="-457200" latinLnBrk="0" hangingPunct="0">
              <a:buAutoNum type="arabicPeriod"/>
            </a:pPr>
            <a:r>
              <a:rPr lang="en-CA" b="1" dirty="0"/>
              <a:t>Significant</a:t>
            </a:r>
            <a:r>
              <a:rPr lang="en-CA" dirty="0"/>
              <a:t> – research on the topic contributes to the improvement and understanding of educational theory and practice. It is focused on a specific current issue or problem that is important to the field. </a:t>
            </a:r>
          </a:p>
          <a:p>
            <a:pPr marL="502920" indent="-457200" latinLnBrk="0" hangingPunct="0">
              <a:buAutoNum type="arabicPeriod"/>
            </a:pPr>
            <a:endParaRPr lang="en-CA" dirty="0"/>
          </a:p>
          <a:p>
            <a:pPr marL="502920" indent="-457200" latinLnBrk="0" hangingPunct="0">
              <a:buAutoNum type="arabicPeriod"/>
            </a:pPr>
            <a:r>
              <a:rPr lang="en-CA" b="1" dirty="0"/>
              <a:t>Manageable</a:t>
            </a:r>
            <a:r>
              <a:rPr lang="en-CA" dirty="0"/>
              <a:t> – the topic is something that fits the researcher’s skill level, needed resources, and time restrictions.</a:t>
            </a:r>
          </a:p>
          <a:p>
            <a:pPr marL="502920" indent="-457200" latinLnBrk="0" hangingPunct="0">
              <a:buAutoNum type="arabicPeriod"/>
            </a:pPr>
            <a:endParaRPr lang="en-CA" dirty="0"/>
          </a:p>
          <a:p>
            <a:pPr marL="502920" indent="-457200" latinLnBrk="0" hangingPunct="0">
              <a:buAutoNum type="arabicPeriod"/>
            </a:pPr>
            <a:r>
              <a:rPr lang="en-CA" b="1" dirty="0"/>
              <a:t>Ethical</a:t>
            </a:r>
            <a:r>
              <a:rPr lang="en-CA" dirty="0"/>
              <a:t> – research into the topic will not produce harm to those participating in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2F353C-AB1D-4613-AB6F-88B7D28A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Characteristics of a good topic</a:t>
            </a:r>
          </a:p>
        </p:txBody>
      </p:sp>
    </p:spTree>
    <p:extLst>
      <p:ext uri="{BB962C8B-B14F-4D97-AF65-F5344CB8AC3E}">
        <p14:creationId xmlns:p14="http://schemas.microsoft.com/office/powerpoint/2010/main" val="24384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23F507-0767-400A-A8FB-ABE99865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CA" dirty="0"/>
          </a:p>
          <a:p>
            <a:pPr latinLnBrk="0" hangingPunct="0"/>
            <a:r>
              <a:rPr lang="en-CA" dirty="0"/>
              <a:t>Do I know the topic and current literature about the topic well?</a:t>
            </a:r>
          </a:p>
          <a:p>
            <a:pPr latinLnBrk="0" hangingPunct="0"/>
            <a:endParaRPr lang="en-CA" dirty="0"/>
          </a:p>
          <a:p>
            <a:pPr latinLnBrk="0" hangingPunct="0"/>
            <a:r>
              <a:rPr lang="en-CA" dirty="0"/>
              <a:t>What specific issue surrounding this topic is in need of further exploration? Why?</a:t>
            </a:r>
          </a:p>
          <a:p>
            <a:pPr latinLnBrk="0" hangingPunct="0"/>
            <a:endParaRPr lang="en-CA" dirty="0"/>
          </a:p>
          <a:p>
            <a:pPr latinLnBrk="0" hangingPunct="0"/>
            <a:r>
              <a:rPr lang="en-CA" dirty="0"/>
              <a:t>Does the literature point to a need for this research?</a:t>
            </a:r>
          </a:p>
          <a:p>
            <a:pPr latinLnBrk="0" hangingPunct="0"/>
            <a:endParaRPr lang="en-CA" dirty="0"/>
          </a:p>
          <a:p>
            <a:pPr latinLnBrk="0" hangingPunct="0"/>
            <a:r>
              <a:rPr lang="en-CA" dirty="0"/>
              <a:t>Will research into my topic fill a gap in the literature/ contribute to greater understanding of a specific phenomenon?</a:t>
            </a:r>
          </a:p>
          <a:p>
            <a:pPr latinLnBrk="0" hangingPunct="0"/>
            <a:endParaRPr lang="en-CA" dirty="0"/>
          </a:p>
          <a:p>
            <a:pPr latinLnBrk="0" hangingPunct="0"/>
            <a:r>
              <a:rPr lang="en-CA" dirty="0"/>
              <a:t>Am I emotional about the topic?</a:t>
            </a:r>
          </a:p>
          <a:p>
            <a:pPr latinLnBrk="0" hangingPunct="0"/>
            <a:endParaRPr lang="en-CA" dirty="0"/>
          </a:p>
          <a:p>
            <a:pPr latinLnBrk="0" hangingPunct="0"/>
            <a:endParaRPr lang="en-CA" dirty="0"/>
          </a:p>
          <a:p>
            <a:pPr latinLnBrk="0" hangingPunct="0"/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2972E-E483-4C76-9F9E-512704FC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 hangingPunct="0"/>
            <a:r>
              <a:rPr lang="en-CA" dirty="0"/>
              <a:t>Things to ask yourself when considering a topic</a:t>
            </a:r>
          </a:p>
        </p:txBody>
      </p:sp>
    </p:spTree>
    <p:extLst>
      <p:ext uri="{BB962C8B-B14F-4D97-AF65-F5344CB8AC3E}">
        <p14:creationId xmlns:p14="http://schemas.microsoft.com/office/powerpoint/2010/main" val="321979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6D1DB9-E457-BAE9-9A4E-CFE8E2BC0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AD6C3-C99C-69FC-D7CA-7D2FC423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books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28675-96D4-32F4-C90E-FBAEB101B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3382" r="31100" b="5750"/>
          <a:stretch/>
        </p:blipFill>
        <p:spPr>
          <a:xfrm>
            <a:off x="1187624" y="1817951"/>
            <a:ext cx="2767044" cy="420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A4A4D-BA06-04BC-2223-2C4A74FCE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2" t="22362" r="26517" b="8582"/>
          <a:stretch/>
        </p:blipFill>
        <p:spPr>
          <a:xfrm>
            <a:off x="5292080" y="1839242"/>
            <a:ext cx="2767044" cy="42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1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눈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126</TotalTime>
  <Words>573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Franklin Gothic Medium</vt:lpstr>
      <vt:lpstr>Wingdings</vt:lpstr>
      <vt:lpstr>Wingdings 2</vt:lpstr>
      <vt:lpstr>눈금</vt:lpstr>
      <vt:lpstr>Academic research</vt:lpstr>
      <vt:lpstr>What do you know?</vt:lpstr>
      <vt:lpstr>PowerPoint Presentation</vt:lpstr>
      <vt:lpstr>Academic VS Problematic research</vt:lpstr>
      <vt:lpstr>TIP: academic research is A marathon not a sprint</vt:lpstr>
      <vt:lpstr>Things to consider</vt:lpstr>
      <vt:lpstr>Characteristics of a good topic</vt:lpstr>
      <vt:lpstr>Things to ask yourself when considering a topic</vt:lpstr>
      <vt:lpstr>Recommended books</vt:lpstr>
      <vt:lpstr>What do you want to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qualitative research?</dc:title>
  <dc:creator>user</dc:creator>
  <cp:lastModifiedBy>Reviewer</cp:lastModifiedBy>
  <cp:revision>23</cp:revision>
  <dcterms:created xsi:type="dcterms:W3CDTF">2017-08-31T07:45:57Z</dcterms:created>
  <dcterms:modified xsi:type="dcterms:W3CDTF">2022-09-01T08:20:02Z</dcterms:modified>
</cp:coreProperties>
</file>