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77" r:id="rId14"/>
    <p:sldId id="291" r:id="rId15"/>
    <p:sldId id="292" r:id="rId16"/>
    <p:sldId id="269" r:id="rId17"/>
    <p:sldId id="274" r:id="rId18"/>
    <p:sldId id="275" r:id="rId19"/>
    <p:sldId id="270" r:id="rId20"/>
    <p:sldId id="278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72" r:id="rId30"/>
    <p:sldId id="271" r:id="rId31"/>
    <p:sldId id="268" r:id="rId32"/>
    <p:sldId id="288" r:id="rId33"/>
    <p:sldId id="290" r:id="rId34"/>
    <p:sldId id="311" r:id="rId35"/>
    <p:sldId id="313" r:id="rId36"/>
    <p:sldId id="30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85" d="100"/>
          <a:sy n="85" d="100"/>
        </p:scale>
        <p:origin x="72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6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4649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1595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501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903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183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62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756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0955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9921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662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3420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311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404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872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7183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29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22CE751-55C2-480B-8D44-452E8E1C3D16}" type="datetimeFigureOut">
              <a:rPr lang="en-CA" smtClean="0"/>
              <a:t>2023-03-20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902DD5-A191-4BEB-A23A-AD02FA7FCC8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26837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owl.english.purdue.edu/owl/resource/560/01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rossref.org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owl.english.purdue.edu/owl/resource/560/01" TargetMode="Externa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DAF6-9F30-49F1-8B10-150695B00D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Academic Reading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3A69AB-39C3-49C0-99B1-12335CCD9B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Searching for Resources and Creating a Literature Cards</a:t>
            </a:r>
          </a:p>
        </p:txBody>
      </p:sp>
    </p:spTree>
    <p:extLst>
      <p:ext uri="{BB962C8B-B14F-4D97-AF65-F5344CB8AC3E}">
        <p14:creationId xmlns:p14="http://schemas.microsoft.com/office/powerpoint/2010/main" val="312377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9DCCC-DDAA-455D-B4C0-7898C3D3F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Newspaper/ Online News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E3FC2-CB48-4EC4-9AC3-EC19ACDD7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May use reported statistics</a:t>
            </a:r>
          </a:p>
          <a:p>
            <a:r>
              <a:rPr lang="en-CA" dirty="0"/>
              <a:t>Make sure these news sources are trustworthy</a:t>
            </a:r>
          </a:p>
          <a:p>
            <a:r>
              <a:rPr lang="en-CA" dirty="0"/>
              <a:t>Make sure that the facts are correct</a:t>
            </a:r>
          </a:p>
          <a:p>
            <a:r>
              <a:rPr lang="en-CA" dirty="0"/>
              <a:t>Better to backcheck the facts and find the original source if possible.</a:t>
            </a:r>
          </a:p>
        </p:txBody>
      </p:sp>
    </p:spTree>
    <p:extLst>
      <p:ext uri="{BB962C8B-B14F-4D97-AF65-F5344CB8AC3E}">
        <p14:creationId xmlns:p14="http://schemas.microsoft.com/office/powerpoint/2010/main" val="2879351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7FD03-6947-401C-BE14-1746EB4F1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F07B8C-A538-4944-9C9B-7F8C948C7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Reputable author</a:t>
            </a:r>
          </a:p>
          <a:p>
            <a:r>
              <a:rPr lang="en-CA" dirty="0"/>
              <a:t>Reputable publisher</a:t>
            </a:r>
          </a:p>
          <a:p>
            <a:pPr lvl="1"/>
            <a:r>
              <a:rPr lang="en-CA" dirty="0"/>
              <a:t>(many people pay to have their work published and it is not quality controlled)</a:t>
            </a:r>
          </a:p>
          <a:p>
            <a:r>
              <a:rPr lang="en-CA" dirty="0"/>
              <a:t>Most recent edition if possible</a:t>
            </a:r>
          </a:p>
        </p:txBody>
      </p:sp>
    </p:spTree>
    <p:extLst>
      <p:ext uri="{BB962C8B-B14F-4D97-AF65-F5344CB8AC3E}">
        <p14:creationId xmlns:p14="http://schemas.microsoft.com/office/powerpoint/2010/main" val="4294818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1BFAC-9757-46C1-9603-84D71358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Magazine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3D5C6A-DDB6-4AF7-B054-16E593759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Only if it is an academic magazine which is trustworthy and reliable</a:t>
            </a:r>
          </a:p>
          <a:p>
            <a:r>
              <a:rPr lang="en-CA" dirty="0"/>
              <a:t>However, magazines are not usually written for an academic audience and therefore the structure and wording is slightly different.</a:t>
            </a:r>
          </a:p>
          <a:p>
            <a:r>
              <a:rPr lang="en-CA" dirty="0"/>
              <a:t>Use your own discretion.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09741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TIPS: Quality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CA" dirty="0"/>
              <a:t>scholar.google.com</a:t>
            </a:r>
          </a:p>
          <a:p>
            <a:r>
              <a:rPr lang="en-CA" dirty="0" err="1"/>
              <a:t>Naver</a:t>
            </a:r>
            <a:r>
              <a:rPr lang="en-CA" dirty="0"/>
              <a:t> academic</a:t>
            </a:r>
          </a:p>
          <a:p>
            <a:r>
              <a:rPr lang="en-CA" dirty="0" err="1"/>
              <a:t>Dbpia</a:t>
            </a:r>
            <a:endParaRPr lang="en-CA" dirty="0"/>
          </a:p>
          <a:p>
            <a:r>
              <a:rPr lang="en-CA" dirty="0"/>
              <a:t>RISS</a:t>
            </a:r>
          </a:p>
          <a:p>
            <a:pPr lvl="1"/>
            <a:r>
              <a:rPr lang="en-CA" dirty="0"/>
              <a:t>Narrow your sources down to recent (last 5 years)</a:t>
            </a:r>
          </a:p>
          <a:p>
            <a:endParaRPr lang="en-CA" dirty="0"/>
          </a:p>
          <a:p>
            <a:pPr lvl="1"/>
            <a:r>
              <a:rPr lang="en-CA" dirty="0"/>
              <a:t>Cite older sources if extremely relevant or important historically</a:t>
            </a:r>
          </a:p>
          <a:p>
            <a:endParaRPr lang="en-CA" dirty="0"/>
          </a:p>
          <a:p>
            <a:pPr lvl="1"/>
            <a:r>
              <a:rPr lang="en-CA" dirty="0"/>
              <a:t>Use one good article to lead you to the next (snowballing)</a:t>
            </a:r>
          </a:p>
          <a:p>
            <a:pPr lvl="2"/>
            <a:r>
              <a:rPr lang="en-CA" dirty="0"/>
              <a:t>Look at their references</a:t>
            </a:r>
          </a:p>
        </p:txBody>
      </p:sp>
    </p:spTree>
    <p:extLst>
      <p:ext uri="{BB962C8B-B14F-4D97-AF65-F5344CB8AC3E}">
        <p14:creationId xmlns:p14="http://schemas.microsoft.com/office/powerpoint/2010/main" val="2939166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TIPS: More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CA" dirty="0"/>
          </a:p>
          <a:p>
            <a:r>
              <a:rPr lang="en-CA" dirty="0"/>
              <a:t>Academia.edu</a:t>
            </a:r>
          </a:p>
          <a:p>
            <a:r>
              <a:rPr lang="en-CA" dirty="0"/>
              <a:t>Researchgate.net</a:t>
            </a:r>
          </a:p>
          <a:p>
            <a:r>
              <a:rPr lang="en-CA" dirty="0"/>
              <a:t>Email the author </a:t>
            </a:r>
            <a:r>
              <a:rPr lang="en-CA" dirty="0">
                <a:sym typeface="Wingdings" panose="05000000000000000000" pitchFamily="2" charset="2"/>
              </a:rPr>
              <a:t> </a:t>
            </a:r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9361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Find and obtain 3 articles relating to a topic you are interested.</a:t>
            </a:r>
          </a:p>
          <a:p>
            <a:endParaRPr lang="en-CA" dirty="0"/>
          </a:p>
          <a:p>
            <a:pPr lvl="1"/>
            <a:r>
              <a:rPr lang="en-CA" dirty="0"/>
              <a:t>Read through the abstracts and rationale for the study ( Should be in the introduction or end of the literature review)</a:t>
            </a:r>
          </a:p>
          <a:p>
            <a:pPr marL="274320" lvl="1" indent="0"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8344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Creating a literature card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1BCCD0-2BA8-435A-8B25-29EDDD27523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65575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4AE44-00B3-4EA5-AC78-B8526850C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literature card?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7DC8B-71C1-4C5C-BAAF-16C788505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 descr="Image result for literature">
            <a:extLst>
              <a:ext uri="{FF2B5EF4-FFF2-40B4-BE49-F238E27FC236}">
                <a16:creationId xmlns:a16="http://schemas.microsoft.com/office/drawing/2014/main" id="{3F3A0EEE-5548-4819-915A-EF124FBC68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2556932"/>
            <a:ext cx="6788150" cy="339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8186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5308-CBFB-4C53-A27A-B81D65D55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is a literature card?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ECA83-313B-437F-BFC8-64224A02C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Document files </a:t>
            </a:r>
          </a:p>
          <a:p>
            <a:endParaRPr lang="en-CA" dirty="0"/>
          </a:p>
          <a:p>
            <a:r>
              <a:rPr lang="en-CA" dirty="0"/>
              <a:t>Each file is for a different academic topic</a:t>
            </a:r>
          </a:p>
          <a:p>
            <a:endParaRPr lang="en-CA" dirty="0"/>
          </a:p>
          <a:p>
            <a:r>
              <a:rPr lang="en-CA" dirty="0"/>
              <a:t>It is an organized bank of important information that you read</a:t>
            </a:r>
          </a:p>
        </p:txBody>
      </p:sp>
    </p:spTree>
    <p:extLst>
      <p:ext uri="{BB962C8B-B14F-4D97-AF65-F5344CB8AC3E}">
        <p14:creationId xmlns:p14="http://schemas.microsoft.com/office/powerpoint/2010/main" val="446009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create a lit card?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To keep everything you read organized</a:t>
            </a:r>
          </a:p>
          <a:p>
            <a:r>
              <a:rPr lang="en-CA" dirty="0"/>
              <a:t>So you don’t have to go back to the original articles (if you create a good lit card)</a:t>
            </a:r>
          </a:p>
        </p:txBody>
      </p:sp>
    </p:spTree>
    <p:extLst>
      <p:ext uri="{BB962C8B-B14F-4D97-AF65-F5344CB8AC3E}">
        <p14:creationId xmlns:p14="http://schemas.microsoft.com/office/powerpoint/2010/main" val="2840181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Quotes (Whitehead, 2018)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70% of academic writing is _____________. </a:t>
            </a:r>
          </a:p>
          <a:p>
            <a:endParaRPr lang="en-US" dirty="0"/>
          </a:p>
          <a:p>
            <a:r>
              <a:rPr lang="en-US" dirty="0"/>
              <a:t>One cannot write academically if they do not ____ academically.</a:t>
            </a:r>
          </a:p>
          <a:p>
            <a:endParaRPr lang="en-US" dirty="0"/>
          </a:p>
          <a:p>
            <a:r>
              <a:rPr lang="en-US" dirty="0"/>
              <a:t>Good academic readers know what to ______ and how to _______.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83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B0C28-BB79-45F2-A333-5B5E93E0C4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71600" y="746125"/>
            <a:ext cx="9601200" cy="61118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err="1"/>
              <a:t>Biesta</a:t>
            </a:r>
            <a:r>
              <a:rPr lang="en-US" b="1" dirty="0"/>
              <a:t>, G., Priestley, M., &amp; Robinson, S. (2015). The role of beliefs in teacher agency. Teachers and Teaching: theory and practice, 21(6), 624–640.</a:t>
            </a:r>
            <a:endParaRPr lang="en-CA" b="1" dirty="0"/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There is an emerging tendency in curriculum policy in the UK and elsewhere to acknowledge the importance of teachers’ agency – that is, their active contribution to shaping their work and its conditions – for the overall quality of education (see, e.g. Goodson, 2003; </a:t>
            </a:r>
            <a:r>
              <a:rPr lang="en-CA" dirty="0" err="1"/>
              <a:t>Nieveen</a:t>
            </a:r>
            <a:r>
              <a:rPr lang="en-CA" dirty="0"/>
              <a:t>, 2011; Priestley, 2011). (p.624)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US" b="1" dirty="0"/>
              <a:t>Edwards, A. (2015). </a:t>
            </a:r>
            <a:r>
              <a:rPr lang="en-US" b="1" dirty="0" err="1"/>
              <a:t>Recognising</a:t>
            </a:r>
            <a:r>
              <a:rPr lang="en-US" b="1" dirty="0"/>
              <a:t> and </a:t>
            </a:r>
            <a:r>
              <a:rPr lang="en-US" b="1" dirty="0" err="1"/>
              <a:t>realising</a:t>
            </a:r>
            <a:r>
              <a:rPr lang="en-US" b="1" dirty="0"/>
              <a:t> teachers’ professional agency. Teachers and Teaching: theory and practice, 21 (6), 779-784. </a:t>
            </a:r>
            <a:r>
              <a:rPr lang="en-US" b="1" dirty="0" err="1"/>
              <a:t>doi</a:t>
            </a:r>
            <a:r>
              <a:rPr lang="en-US" b="1" dirty="0"/>
              <a:t>: 10.1080/13540602.2015.1044333</a:t>
            </a:r>
            <a:endParaRPr lang="en-CA" b="1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But first, what is agency? By offering different definitions, the papers demonstrate just what a difficult question this is. My favourite explanation of agency is a relatively old one. It was offered by Charles Taylor in a 1997 essay, where he connected agency with both responsibility and self-evaluation, themes which resonate across the current collection of papers. (p.779)</a:t>
            </a:r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17738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8B0C28-BB79-45F2-A333-5B5E93E0C4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85800" y="1096645"/>
            <a:ext cx="7620000" cy="4907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err="1">
                <a:highlight>
                  <a:srgbClr val="FFFF00"/>
                </a:highlight>
              </a:rPr>
              <a:t>Biesta</a:t>
            </a:r>
            <a:r>
              <a:rPr lang="en-US" b="1" dirty="0">
                <a:highlight>
                  <a:srgbClr val="FFFF00"/>
                </a:highlight>
              </a:rPr>
              <a:t>, G., Priestley, M., &amp; Robinson, S. (2015). The role of beliefs in teacher agency. Teachers and Teaching: theory and practice, 21(6), 624–640.</a:t>
            </a:r>
            <a:endParaRPr lang="en-CA" b="1" dirty="0">
              <a:highlight>
                <a:srgbClr val="FFFF00"/>
              </a:highlight>
            </a:endParaRPr>
          </a:p>
          <a:p>
            <a:endParaRPr lang="en-CA" dirty="0"/>
          </a:p>
          <a:p>
            <a:pPr marL="0" indent="0">
              <a:buNone/>
            </a:pPr>
            <a:r>
              <a:rPr lang="en-CA" dirty="0"/>
              <a:t>There is an emerging tendency in curriculum policy in the UK and elsewhere to acknowledge the importance of teachers’ agency – that is, their active contribution to shaping their work and its conditions – for the overall quality of education (see, e.g. </a:t>
            </a:r>
            <a:r>
              <a:rPr lang="en-CA" dirty="0">
                <a:highlight>
                  <a:srgbClr val="00FFFF"/>
                </a:highlight>
              </a:rPr>
              <a:t>Goodson, 2003; </a:t>
            </a:r>
            <a:r>
              <a:rPr lang="en-CA" dirty="0" err="1">
                <a:highlight>
                  <a:srgbClr val="00FFFF"/>
                </a:highlight>
              </a:rPr>
              <a:t>Nieveen</a:t>
            </a:r>
            <a:r>
              <a:rPr lang="en-CA" dirty="0">
                <a:highlight>
                  <a:srgbClr val="00FFFF"/>
                </a:highlight>
              </a:rPr>
              <a:t>, 2011; Priestley, 2011</a:t>
            </a:r>
            <a:r>
              <a:rPr lang="en-CA" dirty="0"/>
              <a:t>). </a:t>
            </a:r>
            <a:r>
              <a:rPr lang="en-CA" dirty="0">
                <a:highlight>
                  <a:srgbClr val="00FF00"/>
                </a:highlight>
              </a:rPr>
              <a:t>(p.624)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94548FB-3E46-46BC-A0B6-F3A4D9FD260A}"/>
              </a:ext>
            </a:extLst>
          </p:cNvPr>
          <p:cNvSpPr/>
          <p:nvPr/>
        </p:nvSpPr>
        <p:spPr>
          <a:xfrm>
            <a:off x="9311640" y="899160"/>
            <a:ext cx="1889760" cy="990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APA Reference in Full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ECE27D8-D9F9-415D-90F5-900F9311CAEA}"/>
              </a:ext>
            </a:extLst>
          </p:cNvPr>
          <p:cNvSpPr/>
          <p:nvPr/>
        </p:nvSpPr>
        <p:spPr>
          <a:xfrm>
            <a:off x="9311640" y="3900486"/>
            <a:ext cx="1889760" cy="9906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Add the page # from the original article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644927-293A-4445-AA72-A448D818F969}"/>
              </a:ext>
            </a:extLst>
          </p:cNvPr>
          <p:cNvSpPr/>
          <p:nvPr/>
        </p:nvSpPr>
        <p:spPr>
          <a:xfrm>
            <a:off x="9311640" y="2239644"/>
            <a:ext cx="1889760" cy="131095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>
                <a:solidFill>
                  <a:schemeClr val="tx1"/>
                </a:solidFill>
              </a:rPr>
              <a:t>Add the APA references for these as comments.</a:t>
            </a:r>
          </a:p>
        </p:txBody>
      </p:sp>
    </p:spTree>
    <p:extLst>
      <p:ext uri="{BB962C8B-B14F-4D97-AF65-F5344CB8AC3E}">
        <p14:creationId xmlns:p14="http://schemas.microsoft.com/office/powerpoint/2010/main" val="724825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CD00-14BD-4B05-A127-ADB634421C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Getting Started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60251C-DFA0-41ED-98D7-5E66BAF658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526741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7ABFF-0984-4374-8C9A-2D60F07CE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APA Referencing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C1DFDF-5E89-4BBE-81DC-42C1C436F8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CA" dirty="0"/>
              <a:t>Anderson, N. J. (2009). Leading from behind. In M. A. </a:t>
            </a:r>
            <a:r>
              <a:rPr lang="en-CA" dirty="0" err="1"/>
              <a:t>Christison</a:t>
            </a:r>
            <a:r>
              <a:rPr lang="en-CA" dirty="0"/>
              <a:t> &amp; D. Murray (Eds.), </a:t>
            </a:r>
            <a:r>
              <a:rPr lang="en-CA" i="1" dirty="0"/>
              <a:t>Leadership in English language education: Theoretical foundations and practical skills for changing times</a:t>
            </a:r>
            <a:r>
              <a:rPr lang="en-CA" dirty="0"/>
              <a:t> (pp. 110-122). Routledge. </a:t>
            </a:r>
          </a:p>
          <a:p>
            <a:endParaRPr lang="en-CA" dirty="0"/>
          </a:p>
          <a:p>
            <a:r>
              <a:rPr lang="en-CA" dirty="0" err="1"/>
              <a:t>Baecher</a:t>
            </a:r>
            <a:r>
              <a:rPr lang="en-CA" dirty="0"/>
              <a:t>, L., Knoll, M., &amp; Patti, J. (2013). Addressing English language learners in the school leadership curriculum: Mapping the terrain. </a:t>
            </a:r>
            <a:r>
              <a:rPr lang="en-CA" i="1" dirty="0"/>
              <a:t>Journal of Research on Leadership Education,</a:t>
            </a:r>
            <a:r>
              <a:rPr lang="en-CA" dirty="0"/>
              <a:t> </a:t>
            </a:r>
            <a:r>
              <a:rPr lang="en-CA" i="1" dirty="0"/>
              <a:t>8(3),</a:t>
            </a:r>
            <a:r>
              <a:rPr lang="en-CA" dirty="0"/>
              <a:t> 280–303. </a:t>
            </a:r>
            <a:r>
              <a:rPr lang="en-CA" dirty="0" err="1"/>
              <a:t>doi</a:t>
            </a:r>
            <a:r>
              <a:rPr lang="en-CA" dirty="0"/>
              <a:t>: 10.1177/1942775113498377 </a:t>
            </a:r>
          </a:p>
          <a:p>
            <a:endParaRPr lang="en-CA" dirty="0"/>
          </a:p>
          <a:p>
            <a:r>
              <a:rPr lang="en-CA" dirty="0"/>
              <a:t>Bass, B. M. (1985). </a:t>
            </a:r>
            <a:r>
              <a:rPr lang="en-CA" i="1" dirty="0"/>
              <a:t>Leadership and performance beyond expectations</a:t>
            </a:r>
            <a:r>
              <a:rPr lang="en-CA" dirty="0"/>
              <a:t>. Collier Macmillan. </a:t>
            </a:r>
          </a:p>
          <a:p>
            <a:endParaRPr lang="en-CA" dirty="0"/>
          </a:p>
          <a:p>
            <a:r>
              <a:rPr lang="en-CA" dirty="0"/>
              <a:t>Berg, B. L. (2001). </a:t>
            </a:r>
            <a:r>
              <a:rPr lang="en-CA" i="1" dirty="0"/>
              <a:t>Qualitative research methods for the social sciences</a:t>
            </a:r>
            <a:r>
              <a:rPr lang="en-CA" dirty="0"/>
              <a:t> (4</a:t>
            </a:r>
            <a:r>
              <a:rPr lang="en-CA" baseline="30000" dirty="0"/>
              <a:t>th</a:t>
            </a:r>
            <a:r>
              <a:rPr lang="en-CA" dirty="0"/>
              <a:t> ed.). </a:t>
            </a:r>
            <a:r>
              <a:rPr lang="en-CA" dirty="0" err="1"/>
              <a:t>Allyn</a:t>
            </a:r>
            <a:r>
              <a:rPr lang="en-CA" dirty="0"/>
              <a:t> and Bacon. </a:t>
            </a:r>
          </a:p>
          <a:p>
            <a:endParaRPr lang="en-CA" dirty="0"/>
          </a:p>
          <a:p>
            <a:r>
              <a:rPr lang="en-CA" dirty="0"/>
              <a:t>Choi, I.C. (2008). The impact of EFL testing on EFL education in Korea. </a:t>
            </a:r>
            <a:r>
              <a:rPr lang="en-CA" i="1" dirty="0"/>
              <a:t>Language Testing</a:t>
            </a:r>
            <a:r>
              <a:rPr lang="en-CA" dirty="0"/>
              <a:t>. </a:t>
            </a:r>
            <a:r>
              <a:rPr lang="en-CA" i="1" dirty="0"/>
              <a:t>25(1),</a:t>
            </a:r>
            <a:r>
              <a:rPr lang="en-CA" dirty="0"/>
              <a:t> 39-62. </a:t>
            </a:r>
            <a:r>
              <a:rPr lang="en-CA" dirty="0" err="1"/>
              <a:t>doi</a:t>
            </a:r>
            <a:r>
              <a:rPr lang="en-CA" dirty="0"/>
              <a:t>: 10.1177/0265532207083744 </a:t>
            </a:r>
          </a:p>
        </p:txBody>
      </p:sp>
    </p:spTree>
    <p:extLst>
      <p:ext uri="{BB962C8B-B14F-4D97-AF65-F5344CB8AC3E}">
        <p14:creationId xmlns:p14="http://schemas.microsoft.com/office/powerpoint/2010/main" val="1927622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5B1AA-9CEC-47ED-937C-00387620F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Chapter in Edited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CE55C-3778-4009-AB07-9F78B0BF3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Anderson, N. J. (2009). Leading from behind. In M. A. </a:t>
            </a:r>
            <a:r>
              <a:rPr lang="en-CA" dirty="0" err="1"/>
              <a:t>Christison</a:t>
            </a:r>
            <a:r>
              <a:rPr lang="en-CA" dirty="0"/>
              <a:t> &amp; D. Murray (Eds.), </a:t>
            </a:r>
            <a:r>
              <a:rPr lang="en-CA" i="1" dirty="0"/>
              <a:t>Leadership in English language education: Theoretical foundations and practical skills for changing times</a:t>
            </a:r>
            <a:r>
              <a:rPr lang="en-CA" dirty="0"/>
              <a:t> (pp. 110-122). Routledge.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065178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DFCF5-218F-4330-B2C7-7E71585A2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Journal Article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D933-1FA3-4D59-9AE6-15E8C0C07E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err="1"/>
              <a:t>Baecher</a:t>
            </a:r>
            <a:r>
              <a:rPr lang="en-CA" dirty="0"/>
              <a:t>, L., Knoll, M., &amp; Patti, J. (2013). Addressing English language learners in the school leadership curriculum: Mapping the terrain. </a:t>
            </a:r>
            <a:r>
              <a:rPr lang="en-CA" i="1" dirty="0"/>
              <a:t>Journal of Research on Leadership Education,</a:t>
            </a:r>
            <a:r>
              <a:rPr lang="en-CA" dirty="0"/>
              <a:t> </a:t>
            </a:r>
            <a:r>
              <a:rPr lang="en-CA" i="1" dirty="0"/>
              <a:t>8(3),</a:t>
            </a:r>
            <a:r>
              <a:rPr lang="en-CA" dirty="0"/>
              <a:t> 280–303. </a:t>
            </a:r>
            <a:r>
              <a:rPr lang="en-CA" dirty="0" err="1"/>
              <a:t>doi</a:t>
            </a:r>
            <a:r>
              <a:rPr lang="en-CA" dirty="0"/>
              <a:t>: 10.1177/1942775113498377 </a:t>
            </a:r>
          </a:p>
          <a:p>
            <a:endParaRPr lang="en-CA" dirty="0"/>
          </a:p>
          <a:p>
            <a:r>
              <a:rPr lang="en-CA" dirty="0"/>
              <a:t>Choi, I.C. (2008). The impact of EFL testing on EFL education in Korea. </a:t>
            </a:r>
            <a:r>
              <a:rPr lang="en-CA" i="1" dirty="0"/>
              <a:t>Language Testing</a:t>
            </a:r>
            <a:r>
              <a:rPr lang="en-CA" dirty="0"/>
              <a:t>. </a:t>
            </a:r>
            <a:r>
              <a:rPr lang="en-CA" i="1" dirty="0"/>
              <a:t>25(1),</a:t>
            </a:r>
            <a:r>
              <a:rPr lang="en-CA" dirty="0"/>
              <a:t> 39-62. </a:t>
            </a:r>
            <a:r>
              <a:rPr lang="en-CA" dirty="0" err="1"/>
              <a:t>doi</a:t>
            </a:r>
            <a:r>
              <a:rPr lang="en-CA" dirty="0"/>
              <a:t>: 10.1177/0265532207083744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162028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B226C-1B16-4931-854E-731722AB3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BD3EE8-DB82-4D3A-9DDD-6D4072AAC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Bass, B. M. (1985). </a:t>
            </a:r>
            <a:r>
              <a:rPr lang="en-CA" i="1" dirty="0"/>
              <a:t>Leadership and performance beyond expectations</a:t>
            </a:r>
            <a:r>
              <a:rPr lang="en-CA" dirty="0"/>
              <a:t>. Collier Macmillan. </a:t>
            </a:r>
          </a:p>
          <a:p>
            <a:endParaRPr lang="en-CA" dirty="0"/>
          </a:p>
          <a:p>
            <a:r>
              <a:rPr lang="en-CA" dirty="0"/>
              <a:t>Berg, B. L. (2001). </a:t>
            </a:r>
            <a:r>
              <a:rPr lang="en-CA" i="1" dirty="0"/>
              <a:t>Qualitative research methods for the social sciences</a:t>
            </a:r>
            <a:r>
              <a:rPr lang="en-CA" dirty="0"/>
              <a:t> (4</a:t>
            </a:r>
            <a:r>
              <a:rPr lang="en-CA" baseline="30000" dirty="0"/>
              <a:t>th</a:t>
            </a:r>
            <a:r>
              <a:rPr lang="en-CA" dirty="0"/>
              <a:t> ed.). </a:t>
            </a:r>
            <a:r>
              <a:rPr lang="en-CA" dirty="0" err="1"/>
              <a:t>Allyn</a:t>
            </a:r>
            <a:r>
              <a:rPr lang="en-CA" dirty="0"/>
              <a:t> and Bacon. 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575709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36F86-4CD1-4682-8A63-6A06032E7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Additional Referencing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0B5A7D-2148-4961-AA60-A11E09C05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altLang="ko-KR" dirty="0">
                <a:hlinkClick r:id="rId2"/>
              </a:rPr>
              <a:t>https://owl.english.purdue.edu/owl/resource/560/01</a:t>
            </a:r>
            <a:endParaRPr lang="en-CA" altLang="ko-KR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52019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E68C4-4FB5-4173-8CE6-80FEE3DCE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EB6F52-9456-4CF4-BD98-BAC50F3245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Google Scholar   </a:t>
            </a:r>
            <a:r>
              <a:rPr lang="en-CA" b="1" dirty="0"/>
              <a:t>”</a:t>
            </a:r>
          </a:p>
          <a:p>
            <a:pPr lvl="1"/>
            <a:r>
              <a:rPr lang="en-CA" b="1" dirty="0"/>
              <a:t>Be careful though – sometimes missing info or wrong format</a:t>
            </a:r>
          </a:p>
          <a:p>
            <a:r>
              <a:rPr lang="en-CA" dirty="0">
                <a:hlinkClick r:id="rId2"/>
              </a:rPr>
              <a:t>www.crossref.org</a:t>
            </a:r>
            <a:endParaRPr lang="en-CA" dirty="0"/>
          </a:p>
          <a:p>
            <a:r>
              <a:rPr lang="en-CA" dirty="0"/>
              <a:t>Look the reference up in other papers (links on google scholar etc.)</a:t>
            </a:r>
          </a:p>
        </p:txBody>
      </p:sp>
    </p:spTree>
    <p:extLst>
      <p:ext uri="{BB962C8B-B14F-4D97-AF65-F5344CB8AC3E}">
        <p14:creationId xmlns:p14="http://schemas.microsoft.com/office/powerpoint/2010/main" val="4104243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TASK: Create a lit. card for your topic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/>
              <a:t>Use the three articles you have already obtained and find at least 3 more ( total 6) to use for your literature card.</a:t>
            </a:r>
          </a:p>
          <a:p>
            <a:endParaRPr lang="en-CA" dirty="0"/>
          </a:p>
          <a:p>
            <a:r>
              <a:rPr lang="en-CA" dirty="0"/>
              <a:t>Make sure these sources are reputable and of relevance to what you are writing about</a:t>
            </a:r>
          </a:p>
          <a:p>
            <a:endParaRPr lang="en-CA" dirty="0"/>
          </a:p>
          <a:p>
            <a:r>
              <a:rPr lang="en-CA" dirty="0"/>
              <a:t>Create a Lit. card for your topic from those sources</a:t>
            </a:r>
          </a:p>
        </p:txBody>
      </p:sp>
    </p:spTree>
    <p:extLst>
      <p:ext uri="{BB962C8B-B14F-4D97-AF65-F5344CB8AC3E}">
        <p14:creationId xmlns:p14="http://schemas.microsoft.com/office/powerpoint/2010/main" val="3477230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5BA62C-48CB-4C44-AFF7-9F4902253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Quotes (Whitehead, 2018)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BB123-60B4-4CA1-BF2A-C601EFFA7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70% of academic writing is </a:t>
            </a:r>
            <a:r>
              <a:rPr lang="en-US" b="1" dirty="0"/>
              <a:t>reading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One cannot write academically if they do not </a:t>
            </a:r>
            <a:r>
              <a:rPr lang="en-US" b="1" dirty="0"/>
              <a:t>read</a:t>
            </a:r>
            <a:r>
              <a:rPr lang="en-US" dirty="0"/>
              <a:t> academically.</a:t>
            </a:r>
          </a:p>
          <a:p>
            <a:endParaRPr lang="en-US" dirty="0"/>
          </a:p>
          <a:p>
            <a:r>
              <a:rPr lang="en-US" dirty="0"/>
              <a:t>Good academic readers know what to </a:t>
            </a:r>
            <a:r>
              <a:rPr lang="en-US" b="1" dirty="0"/>
              <a:t>read</a:t>
            </a:r>
            <a:r>
              <a:rPr lang="en-US" dirty="0"/>
              <a:t> and how to </a:t>
            </a:r>
            <a:r>
              <a:rPr lang="en-US" b="1" dirty="0"/>
              <a:t>read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The more you know about a topic the easier it is to write about it.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49962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53440" y="294169"/>
            <a:ext cx="9601200" cy="1303338"/>
          </a:xfrm>
        </p:spPr>
        <p:txBody>
          <a:bodyPr/>
          <a:lstStyle/>
          <a:p>
            <a:r>
              <a:rPr lang="en-CA" dirty="0"/>
              <a:t>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48640" y="1688947"/>
            <a:ext cx="5273040" cy="4731702"/>
          </a:xfrm>
        </p:spPr>
        <p:txBody>
          <a:bodyPr>
            <a:normAutofit lnSpcReduction="10000"/>
          </a:bodyPr>
          <a:lstStyle/>
          <a:p>
            <a:r>
              <a:rPr lang="en-CA" sz="2200" dirty="0"/>
              <a:t>Title your file with the main topic of the sources (i.e. CLT lit card, Noticing hypothesis lit card, Testing washback lit card)</a:t>
            </a:r>
          </a:p>
          <a:p>
            <a:endParaRPr lang="en-CA" sz="2200" dirty="0"/>
          </a:p>
          <a:p>
            <a:r>
              <a:rPr lang="en-CA" sz="2200" dirty="0"/>
              <a:t>Create headings using APA format of your references (</a:t>
            </a:r>
            <a:r>
              <a:rPr lang="en-CA" sz="2200" dirty="0">
                <a:hlinkClick r:id="rId2"/>
              </a:rPr>
              <a:t>https://owl.english.purdue.edu/owl/resource/560/01</a:t>
            </a:r>
            <a:r>
              <a:rPr lang="en-CA" sz="2200" dirty="0"/>
              <a:t>)</a:t>
            </a:r>
          </a:p>
          <a:p>
            <a:endParaRPr lang="en-CA" sz="2200" dirty="0"/>
          </a:p>
          <a:p>
            <a:r>
              <a:rPr lang="en-CA" sz="2200" dirty="0"/>
              <a:t>While reading the sources copy and paste important information into the heading</a:t>
            </a:r>
          </a:p>
          <a:p>
            <a:endParaRPr lang="en-CA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BDC95E-3374-4DEE-80AC-7DD2BBF4EB46}"/>
              </a:ext>
            </a:extLst>
          </p:cNvPr>
          <p:cNvSpPr txBox="1">
            <a:spLocks/>
          </p:cNvSpPr>
          <p:nvPr/>
        </p:nvSpPr>
        <p:spPr>
          <a:xfrm>
            <a:off x="6004560" y="1688947"/>
            <a:ext cx="5288280" cy="47317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/>
              <a:t>Remember to put the page # for each entry</a:t>
            </a:r>
          </a:p>
          <a:p>
            <a:endParaRPr lang="en-CA" sz="2000" dirty="0"/>
          </a:p>
          <a:p>
            <a:r>
              <a:rPr lang="en-CA" sz="2000" dirty="0"/>
              <a:t>Focus only on key points</a:t>
            </a:r>
          </a:p>
          <a:p>
            <a:pPr lvl="1"/>
            <a:r>
              <a:rPr lang="en-CA" dirty="0"/>
              <a:t>Abstract</a:t>
            </a:r>
          </a:p>
          <a:p>
            <a:pPr lvl="1"/>
            <a:r>
              <a:rPr lang="en-CA" dirty="0"/>
              <a:t>Literature review</a:t>
            </a:r>
          </a:p>
          <a:p>
            <a:pPr lvl="1"/>
            <a:r>
              <a:rPr lang="en-CA" dirty="0"/>
              <a:t>Summary of the study that they did (can be found in the Abstract)</a:t>
            </a:r>
          </a:p>
          <a:p>
            <a:pPr lvl="1"/>
            <a:r>
              <a:rPr lang="en-CA" dirty="0"/>
              <a:t>Summary of the findings</a:t>
            </a:r>
          </a:p>
          <a:p>
            <a:pPr lvl="1"/>
            <a:endParaRPr lang="en-CA" dirty="0"/>
          </a:p>
          <a:p>
            <a:r>
              <a:rPr lang="en-CA" sz="2000" dirty="0"/>
              <a:t>It’s like highlighting!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1547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39A40-10E9-429A-98B6-CEF0388AC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73CFE2-5EC7-4B0A-8B17-510868E36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Please note that most </a:t>
            </a:r>
            <a:r>
              <a:rPr lang="en-CA"/>
              <a:t>6000 word </a:t>
            </a:r>
            <a:r>
              <a:rPr lang="en-CA" dirty="0"/>
              <a:t>academic papers have 20 to 30 references.</a:t>
            </a:r>
          </a:p>
          <a:p>
            <a:endParaRPr lang="en-CA" dirty="0"/>
          </a:p>
          <a:p>
            <a:r>
              <a:rPr lang="en-CA" dirty="0"/>
              <a:t>MA thesis may be around 30-50 (For your reference, mine had 63).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208303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52CFD-188C-4EF7-B629-071A02A88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3A06D-352F-4BA9-B24D-07D6793CA7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Use the rest of this class to start creating your literature card (minimum of 6 entries)</a:t>
            </a:r>
          </a:p>
          <a:p>
            <a:endParaRPr lang="en-CA" dirty="0"/>
          </a:p>
          <a:p>
            <a:r>
              <a:rPr lang="en-CA" dirty="0"/>
              <a:t>Your lit card assignment is due 2 weeks from now</a:t>
            </a:r>
          </a:p>
        </p:txBody>
      </p:sp>
    </p:spTree>
    <p:extLst>
      <p:ext uri="{BB962C8B-B14F-4D97-AF65-F5344CB8AC3E}">
        <p14:creationId xmlns:p14="http://schemas.microsoft.com/office/powerpoint/2010/main" val="42670278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did the study?</a:t>
            </a:r>
          </a:p>
          <a:p>
            <a:r>
              <a:rPr lang="en-US" dirty="0"/>
              <a:t>Why did they do the study? What gap were they trying to fill?</a:t>
            </a:r>
          </a:p>
          <a:p>
            <a:r>
              <a:rPr lang="en-US" dirty="0"/>
              <a:t>Who were the participants? How many?</a:t>
            </a:r>
          </a:p>
          <a:p>
            <a:r>
              <a:rPr lang="en-US" dirty="0"/>
              <a:t>How did they collect data (interviews, observations, survey etc.)?</a:t>
            </a:r>
          </a:p>
          <a:p>
            <a:r>
              <a:rPr lang="en-US" dirty="0"/>
              <a:t>What did they find?</a:t>
            </a:r>
          </a:p>
          <a:p>
            <a:r>
              <a:rPr lang="en-US" dirty="0"/>
              <a:t>What do they suggest now?</a:t>
            </a:r>
          </a:p>
        </p:txBody>
      </p:sp>
    </p:spTree>
    <p:extLst>
      <p:ext uri="{BB962C8B-B14F-4D97-AF65-F5344CB8AC3E}">
        <p14:creationId xmlns:p14="http://schemas.microsoft.com/office/powerpoint/2010/main" val="29580322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E3EEA-06E2-224D-D9C1-21A1E913AC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353" y="397516"/>
            <a:ext cx="9601196" cy="1303867"/>
          </a:xfrm>
        </p:spPr>
        <p:txBody>
          <a:bodyPr/>
          <a:lstStyle/>
          <a:p>
            <a:r>
              <a:rPr lang="en-US" dirty="0"/>
              <a:t>The new Bing + Microsoft Edge Dev.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38C6C-3A12-1C4D-6577-9F3842786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29646C-9CB1-AED4-4026-C25B365D084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006" b="11694"/>
          <a:stretch/>
        </p:blipFill>
        <p:spPr>
          <a:xfrm>
            <a:off x="1184848" y="1398248"/>
            <a:ext cx="10287000" cy="472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444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2B064-8418-CF5A-16E2-C77E99041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https://www.chatpdf.com/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DA5DB2-FAAE-FE72-E923-D93CA5BAD6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6F93A4-071D-2488-818F-FECBC3D314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196" b="10000"/>
          <a:stretch/>
        </p:blipFill>
        <p:spPr>
          <a:xfrm>
            <a:off x="1295401" y="1022006"/>
            <a:ext cx="9401813" cy="481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7457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FF380-EAAF-4367-A8EB-BBC92E033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Extra Task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1C600B-F658-4684-A9A9-34AC5937F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Read the following article that is available on my website: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/>
              <a:t>    Writing a scientific article: A step-by-step guide for beginners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1844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CE88-C120-452D-B7F9-BE2B4B0F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1E77CE-8316-44D8-8351-79FABDCC6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/>
              <a:t>It is impossible to write about something academically if you do not know well about what you are writing about.</a:t>
            </a:r>
          </a:p>
          <a:p>
            <a:pPr marL="0" indent="0">
              <a:buNone/>
            </a:pPr>
            <a:r>
              <a:rPr lang="en-CA" dirty="0"/>
              <a:t>	What exactly does the topic entail?</a:t>
            </a:r>
          </a:p>
          <a:p>
            <a:pPr marL="0" indent="0">
              <a:buNone/>
            </a:pPr>
            <a:r>
              <a:rPr lang="en-CA" dirty="0"/>
              <a:t>	What have other people said about the topic?</a:t>
            </a:r>
          </a:p>
          <a:p>
            <a:pPr marL="0" indent="0">
              <a:buNone/>
            </a:pPr>
            <a:r>
              <a:rPr lang="en-CA" dirty="0"/>
              <a:t>	What work has been done regarding the topic?</a:t>
            </a:r>
          </a:p>
          <a:p>
            <a:pPr marL="0" indent="0">
              <a:buNone/>
            </a:pPr>
            <a:r>
              <a:rPr lang="en-CA" dirty="0"/>
              <a:t>	What have others found?</a:t>
            </a:r>
          </a:p>
          <a:p>
            <a:pPr marL="0" indent="0">
              <a:buNone/>
            </a:pPr>
            <a:r>
              <a:rPr lang="en-CA" dirty="0"/>
              <a:t>	What is the current situation regarding the topic?</a:t>
            </a:r>
          </a:p>
        </p:txBody>
      </p:sp>
    </p:spTree>
    <p:extLst>
      <p:ext uri="{BB962C8B-B14F-4D97-AF65-F5344CB8AC3E}">
        <p14:creationId xmlns:p14="http://schemas.microsoft.com/office/powerpoint/2010/main" val="324660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AAC51-2C5C-4F1A-BAD2-FD84FC4A9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Sample: Project-based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F40644-670F-4E03-B289-7FC11E36F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	How is this topic defined?</a:t>
            </a:r>
          </a:p>
          <a:p>
            <a:pPr marL="0" indent="0">
              <a:buNone/>
            </a:pPr>
            <a:r>
              <a:rPr lang="en-CA" dirty="0"/>
              <a:t>	What have other people said about the topic?</a:t>
            </a:r>
          </a:p>
          <a:p>
            <a:pPr marL="0" indent="0">
              <a:buNone/>
            </a:pPr>
            <a:r>
              <a:rPr lang="en-CA" dirty="0"/>
              <a:t>	What is the history of the topic?</a:t>
            </a:r>
          </a:p>
          <a:p>
            <a:pPr marL="0" indent="0">
              <a:buNone/>
            </a:pPr>
            <a:r>
              <a:rPr lang="en-CA" dirty="0"/>
              <a:t>	What work has been done regarding the topic?</a:t>
            </a:r>
          </a:p>
          <a:p>
            <a:pPr marL="0" indent="0">
              <a:buNone/>
            </a:pPr>
            <a:r>
              <a:rPr lang="en-CA" dirty="0"/>
              <a:t>	What have others found?</a:t>
            </a:r>
          </a:p>
          <a:p>
            <a:pPr marL="0" indent="0">
              <a:buNone/>
            </a:pPr>
            <a:r>
              <a:rPr lang="en-CA" dirty="0"/>
              <a:t>	What is the current situation regarding the topic?</a:t>
            </a:r>
          </a:p>
          <a:p>
            <a:pPr marL="0" indent="0">
              <a:buNone/>
            </a:pPr>
            <a:r>
              <a:rPr lang="en-CA" dirty="0"/>
              <a:t>	How does it relate to your context?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0201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2FCB5-A4B3-45F0-B12A-C271BD41F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What to read?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077DC-92B5-40AE-93B6-667E3CF6B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CA" dirty="0"/>
              <a:t>Website</a:t>
            </a:r>
          </a:p>
          <a:p>
            <a:r>
              <a:rPr lang="en-CA" dirty="0"/>
              <a:t>Academic journal</a:t>
            </a:r>
          </a:p>
          <a:p>
            <a:r>
              <a:rPr lang="en-CA" dirty="0"/>
              <a:t>Blog</a:t>
            </a:r>
          </a:p>
          <a:p>
            <a:r>
              <a:rPr lang="en-CA" dirty="0"/>
              <a:t>Newspaper</a:t>
            </a:r>
          </a:p>
          <a:p>
            <a:r>
              <a:rPr lang="en-CA" dirty="0"/>
              <a:t>Books</a:t>
            </a:r>
          </a:p>
          <a:p>
            <a:r>
              <a:rPr lang="en-CA" dirty="0"/>
              <a:t>Magazine </a:t>
            </a:r>
          </a:p>
          <a:p>
            <a:r>
              <a:rPr lang="en-CA" dirty="0"/>
              <a:t>Others?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6001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0F205-98C6-4688-A0B9-FB7C27399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Websites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95645E-042D-4AFC-BECD-E08CEB39A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Must be a professional association with proper credentials i.e. OECD, KICE etc.</a:t>
            </a:r>
          </a:p>
          <a:p>
            <a:r>
              <a:rPr lang="en-CA" dirty="0"/>
              <a:t>However, you can probably find official documents on most sites and it would be better to cite those.</a:t>
            </a:r>
          </a:p>
          <a:p>
            <a:r>
              <a:rPr lang="en-CA" dirty="0"/>
              <a:t>If the cite is not reputable and/or trustworthy, better not to use it</a:t>
            </a:r>
          </a:p>
        </p:txBody>
      </p:sp>
    </p:spTree>
    <p:extLst>
      <p:ext uri="{BB962C8B-B14F-4D97-AF65-F5344CB8AC3E}">
        <p14:creationId xmlns:p14="http://schemas.microsoft.com/office/powerpoint/2010/main" val="2810866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1E7A6-0A6E-4FFD-95DE-174B0E231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Academic Journals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0FFF4-902C-47F8-9F9C-EEB16BF60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Peer-reviewed</a:t>
            </a:r>
          </a:p>
          <a:p>
            <a:r>
              <a:rPr lang="en-CA" dirty="0"/>
              <a:t>Indexed (SSCI, Scopus, etc. as these are quality controlled)</a:t>
            </a:r>
          </a:p>
          <a:p>
            <a:r>
              <a:rPr lang="en-CA" dirty="0"/>
              <a:t>Recent (Make sure your articles include recent articles)</a:t>
            </a:r>
          </a:p>
          <a:p>
            <a:endParaRPr lang="en-CA" dirty="0"/>
          </a:p>
          <a:p>
            <a:r>
              <a:rPr lang="en-CA" dirty="0"/>
              <a:t>Tip* - scimagojr.com</a:t>
            </a:r>
          </a:p>
          <a:p>
            <a:r>
              <a:rPr lang="en-CA" dirty="0"/>
              <a:t>Predatory journal list - https://beallslist.weebly.com/</a:t>
            </a:r>
          </a:p>
        </p:txBody>
      </p:sp>
    </p:spTree>
    <p:extLst>
      <p:ext uri="{BB962C8B-B14F-4D97-AF65-F5344CB8AC3E}">
        <p14:creationId xmlns:p14="http://schemas.microsoft.com/office/powerpoint/2010/main" val="2239299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7B36-6C20-402B-9308-D69791640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Blogs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8C5A7-83AC-4A33-9314-3D4FE5790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No</a:t>
            </a:r>
          </a:p>
          <a:p>
            <a:endParaRPr lang="en-CA" dirty="0"/>
          </a:p>
          <a:p>
            <a:r>
              <a:rPr lang="en-CA" dirty="0"/>
              <a:t>But blogs may lead you to good references. </a:t>
            </a:r>
          </a:p>
        </p:txBody>
      </p:sp>
    </p:spTree>
    <p:extLst>
      <p:ext uri="{BB962C8B-B14F-4D97-AF65-F5344CB8AC3E}">
        <p14:creationId xmlns:p14="http://schemas.microsoft.com/office/powerpoint/2010/main" val="14878930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238</TotalTime>
  <Words>1662</Words>
  <Application>Microsoft Office PowerPoint</Application>
  <PresentationFormat>Widescreen</PresentationFormat>
  <Paragraphs>188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Garamond</vt:lpstr>
      <vt:lpstr>Organic</vt:lpstr>
      <vt:lpstr>Academic Reading</vt:lpstr>
      <vt:lpstr>Important Quotes (Whitehead, 2018)</vt:lpstr>
      <vt:lpstr>Important Quotes (Whitehead, 2018)</vt:lpstr>
      <vt:lpstr>Key Points</vt:lpstr>
      <vt:lpstr>Sample: Project-based Learning</vt:lpstr>
      <vt:lpstr>What to read?</vt:lpstr>
      <vt:lpstr>Websites</vt:lpstr>
      <vt:lpstr>Academic Journals</vt:lpstr>
      <vt:lpstr>Blogs</vt:lpstr>
      <vt:lpstr>Newspaper/ Online News </vt:lpstr>
      <vt:lpstr>Books</vt:lpstr>
      <vt:lpstr>Magazine</vt:lpstr>
      <vt:lpstr>TIPS: Quality Resources</vt:lpstr>
      <vt:lpstr>TIPS: More resources</vt:lpstr>
      <vt:lpstr>Task 1</vt:lpstr>
      <vt:lpstr>Creating a literature card</vt:lpstr>
      <vt:lpstr>What is a literature card?</vt:lpstr>
      <vt:lpstr>What is a literature card?</vt:lpstr>
      <vt:lpstr>Why create a lit card?</vt:lpstr>
      <vt:lpstr>PowerPoint Presentation</vt:lpstr>
      <vt:lpstr>PowerPoint Presentation</vt:lpstr>
      <vt:lpstr>Getting Started</vt:lpstr>
      <vt:lpstr>APA Referencing</vt:lpstr>
      <vt:lpstr>Chapter in Edited Volume</vt:lpstr>
      <vt:lpstr>Journal Article</vt:lpstr>
      <vt:lpstr>Books</vt:lpstr>
      <vt:lpstr>Additional Referencing</vt:lpstr>
      <vt:lpstr>Tips</vt:lpstr>
      <vt:lpstr>TASK: Create a lit. card for your topic</vt:lpstr>
      <vt:lpstr>Steps</vt:lpstr>
      <vt:lpstr>Reality</vt:lpstr>
      <vt:lpstr>Timeline</vt:lpstr>
      <vt:lpstr>Guided Reading</vt:lpstr>
      <vt:lpstr>The new Bing + Microsoft Edge Dev.</vt:lpstr>
      <vt:lpstr>https://www.chatpdf.com/</vt:lpstr>
      <vt:lpstr>Extra Task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Academic Reading</dc:title>
  <dc:creator>Whitehead, George E.K. (Prof.)</dc:creator>
  <cp:lastModifiedBy>Reviewer</cp:lastModifiedBy>
  <cp:revision>34</cp:revision>
  <dcterms:created xsi:type="dcterms:W3CDTF">2018-02-13T03:35:34Z</dcterms:created>
  <dcterms:modified xsi:type="dcterms:W3CDTF">2023-03-20T07:48:19Z</dcterms:modified>
</cp:coreProperties>
</file>