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4" r:id="rId4"/>
    <p:sldId id="265" r:id="rId5"/>
    <p:sldId id="296" r:id="rId6"/>
    <p:sldId id="266" r:id="rId7"/>
    <p:sldId id="267" r:id="rId8"/>
    <p:sldId id="270" r:id="rId9"/>
    <p:sldId id="269" r:id="rId10"/>
    <p:sldId id="272" r:id="rId11"/>
    <p:sldId id="275" r:id="rId12"/>
    <p:sldId id="273" r:id="rId13"/>
    <p:sldId id="274" r:id="rId14"/>
    <p:sldId id="278" r:id="rId15"/>
    <p:sldId id="279" r:id="rId16"/>
    <p:sldId id="268" r:id="rId17"/>
    <p:sldId id="284" r:id="rId18"/>
    <p:sldId id="285" r:id="rId19"/>
    <p:sldId id="276" r:id="rId20"/>
    <p:sldId id="271" r:id="rId21"/>
    <p:sldId id="280" r:id="rId22"/>
    <p:sldId id="281" r:id="rId23"/>
    <p:sldId id="282" r:id="rId24"/>
    <p:sldId id="283" r:id="rId25"/>
    <p:sldId id="286" r:id="rId26"/>
    <p:sldId id="310" r:id="rId27"/>
    <p:sldId id="288" r:id="rId28"/>
    <p:sldId id="289" r:id="rId29"/>
    <p:sldId id="290" r:id="rId30"/>
    <p:sldId id="291" r:id="rId31"/>
    <p:sldId id="293"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10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31" autoAdjust="0"/>
    <p:restoredTop sz="94660"/>
  </p:normalViewPr>
  <p:slideViewPr>
    <p:cSldViewPr snapToGrid="0">
      <p:cViewPr varScale="1">
        <p:scale>
          <a:sx n="78" d="100"/>
          <a:sy n="78" d="100"/>
        </p:scale>
        <p:origin x="120" y="7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5/14/2018</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5/14/2018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5/14/2018</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kotesol.org/" TargetMode="External"/><Relationship Id="rId2" Type="http://schemas.openxmlformats.org/officeDocument/2006/relationships/hyperlink" Target="http://www.kate.or.kr/" TargetMode="External"/><Relationship Id="rId1" Type="http://schemas.openxmlformats.org/officeDocument/2006/relationships/slideLayout" Target="../slideLayouts/slideLayout2.xml"/><Relationship Id="rId4" Type="http://schemas.openxmlformats.org/officeDocument/2006/relationships/hyperlink" Target="https://alak.jams.or.kr/"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4FA25-2D38-4C12-A0D5-6122E6BC133C}"/>
              </a:ext>
            </a:extLst>
          </p:cNvPr>
          <p:cNvSpPr>
            <a:spLocks noGrp="1"/>
          </p:cNvSpPr>
          <p:nvPr>
            <p:ph type="ctrTitle"/>
          </p:nvPr>
        </p:nvSpPr>
        <p:spPr/>
        <p:txBody>
          <a:bodyPr/>
          <a:lstStyle/>
          <a:p>
            <a:r>
              <a:rPr lang="en-CA"/>
              <a:t>Academic Presentations</a:t>
            </a:r>
            <a:endParaRPr lang="en-CA" dirty="0"/>
          </a:p>
        </p:txBody>
      </p:sp>
      <p:sp>
        <p:nvSpPr>
          <p:cNvPr id="3" name="Subtitle 2">
            <a:extLst>
              <a:ext uri="{FF2B5EF4-FFF2-40B4-BE49-F238E27FC236}">
                <a16:creationId xmlns:a16="http://schemas.microsoft.com/office/drawing/2014/main" id="{C70315F3-DAC3-4DB4-BE31-8978EE36E12B}"/>
              </a:ext>
            </a:extLst>
          </p:cNvPr>
          <p:cNvSpPr>
            <a:spLocks noGrp="1"/>
          </p:cNvSpPr>
          <p:nvPr>
            <p:ph type="subTitle" idx="1"/>
          </p:nvPr>
        </p:nvSpPr>
        <p:spPr/>
        <p:txBody>
          <a:bodyPr/>
          <a:lstStyle/>
          <a:p>
            <a:r>
              <a:rPr lang="en-CA" dirty="0"/>
              <a:t>Proposals,  Posters and stuff</a:t>
            </a:r>
          </a:p>
        </p:txBody>
      </p:sp>
    </p:spTree>
    <p:extLst>
      <p:ext uri="{BB962C8B-B14F-4D97-AF65-F5344CB8AC3E}">
        <p14:creationId xmlns:p14="http://schemas.microsoft.com/office/powerpoint/2010/main" val="870272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ECD56-D98B-4CCF-A1EA-0D49CF798227}"/>
              </a:ext>
            </a:extLst>
          </p:cNvPr>
          <p:cNvSpPr>
            <a:spLocks noGrp="1"/>
          </p:cNvSpPr>
          <p:nvPr>
            <p:ph type="title"/>
          </p:nvPr>
        </p:nvSpPr>
        <p:spPr/>
        <p:txBody>
          <a:bodyPr/>
          <a:lstStyle/>
          <a:p>
            <a:r>
              <a:rPr lang="en-CA" dirty="0"/>
              <a:t>Overview: The proposal vs. The abstract</a:t>
            </a:r>
          </a:p>
        </p:txBody>
      </p:sp>
      <p:sp>
        <p:nvSpPr>
          <p:cNvPr id="3" name="Content Placeholder 2">
            <a:extLst>
              <a:ext uri="{FF2B5EF4-FFF2-40B4-BE49-F238E27FC236}">
                <a16:creationId xmlns:a16="http://schemas.microsoft.com/office/drawing/2014/main" id="{A2823761-07C8-42BF-A540-CF38F472DE11}"/>
              </a:ext>
            </a:extLst>
          </p:cNvPr>
          <p:cNvSpPr>
            <a:spLocks noGrp="1"/>
          </p:cNvSpPr>
          <p:nvPr>
            <p:ph idx="1"/>
          </p:nvPr>
        </p:nvSpPr>
        <p:spPr/>
        <p:txBody>
          <a:bodyPr/>
          <a:lstStyle/>
          <a:p>
            <a:r>
              <a:rPr lang="en-CA" dirty="0"/>
              <a:t>The Abstract is seen by potential attendees and is meant to attract them. It is often printed in the conference book for them to refer to. </a:t>
            </a:r>
          </a:p>
          <a:p>
            <a:endParaRPr lang="en-CA" dirty="0"/>
          </a:p>
          <a:p>
            <a:r>
              <a:rPr lang="en-CA" dirty="0"/>
              <a:t>The Proposal is your outline, or description, of your session that the proposal readers use to evaluate your session for inclusion in the conference schedule. Your Proposal is never seen by conference attendees.</a:t>
            </a:r>
          </a:p>
        </p:txBody>
      </p:sp>
    </p:spTree>
    <p:extLst>
      <p:ext uri="{BB962C8B-B14F-4D97-AF65-F5344CB8AC3E}">
        <p14:creationId xmlns:p14="http://schemas.microsoft.com/office/powerpoint/2010/main" val="2717630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6CC1A7-6A80-4A0B-869C-1B89693C2206}"/>
              </a:ext>
            </a:extLst>
          </p:cNvPr>
          <p:cNvSpPr>
            <a:spLocks noGrp="1"/>
          </p:cNvSpPr>
          <p:nvPr>
            <p:ph type="ctrTitle"/>
          </p:nvPr>
        </p:nvSpPr>
        <p:spPr/>
        <p:txBody>
          <a:bodyPr/>
          <a:lstStyle/>
          <a:p>
            <a:r>
              <a:rPr lang="en-CA" dirty="0"/>
              <a:t>The proposal</a:t>
            </a:r>
          </a:p>
        </p:txBody>
      </p:sp>
      <p:sp>
        <p:nvSpPr>
          <p:cNvPr id="5" name="Subtitle 4">
            <a:extLst>
              <a:ext uri="{FF2B5EF4-FFF2-40B4-BE49-F238E27FC236}">
                <a16:creationId xmlns:a16="http://schemas.microsoft.com/office/drawing/2014/main" id="{1FA1C00E-AF95-4F76-AEB1-F75CC9CF37BB}"/>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1800639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55D3B-9BC8-47EF-B5B0-302E3CA5A156}"/>
              </a:ext>
            </a:extLst>
          </p:cNvPr>
          <p:cNvSpPr>
            <a:spLocks noGrp="1"/>
          </p:cNvSpPr>
          <p:nvPr>
            <p:ph type="title"/>
          </p:nvPr>
        </p:nvSpPr>
        <p:spPr/>
        <p:txBody>
          <a:bodyPr/>
          <a:lstStyle/>
          <a:p>
            <a:r>
              <a:rPr lang="en-CA" dirty="0"/>
              <a:t>Good proposals</a:t>
            </a:r>
          </a:p>
        </p:txBody>
      </p:sp>
      <p:sp>
        <p:nvSpPr>
          <p:cNvPr id="3" name="Content Placeholder 2">
            <a:extLst>
              <a:ext uri="{FF2B5EF4-FFF2-40B4-BE49-F238E27FC236}">
                <a16:creationId xmlns:a16="http://schemas.microsoft.com/office/drawing/2014/main" id="{C7FB9E60-D81C-4221-808E-9802E09BD4D0}"/>
              </a:ext>
            </a:extLst>
          </p:cNvPr>
          <p:cNvSpPr>
            <a:spLocks noGrp="1"/>
          </p:cNvSpPr>
          <p:nvPr>
            <p:ph idx="1"/>
          </p:nvPr>
        </p:nvSpPr>
        <p:spPr/>
        <p:txBody>
          <a:bodyPr/>
          <a:lstStyle/>
          <a:p>
            <a:r>
              <a:rPr lang="en-CA" dirty="0"/>
              <a:t>Clearly written</a:t>
            </a:r>
          </a:p>
          <a:p>
            <a:r>
              <a:rPr lang="en-CA" dirty="0"/>
              <a:t>Have clear objectives</a:t>
            </a:r>
          </a:p>
          <a:p>
            <a:r>
              <a:rPr lang="en-CA" dirty="0"/>
              <a:t>Are relevant, relatable, and interesting to the intended audience</a:t>
            </a:r>
          </a:p>
          <a:p>
            <a:r>
              <a:rPr lang="en-CA" dirty="0"/>
              <a:t>Have a catchy, professional title</a:t>
            </a:r>
          </a:p>
        </p:txBody>
      </p:sp>
    </p:spTree>
    <p:extLst>
      <p:ext uri="{BB962C8B-B14F-4D97-AF65-F5344CB8AC3E}">
        <p14:creationId xmlns:p14="http://schemas.microsoft.com/office/powerpoint/2010/main" val="4277050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56C05-44B5-4179-A312-DC1371F5C797}"/>
              </a:ext>
            </a:extLst>
          </p:cNvPr>
          <p:cNvSpPr>
            <a:spLocks noGrp="1"/>
          </p:cNvSpPr>
          <p:nvPr>
            <p:ph type="title"/>
          </p:nvPr>
        </p:nvSpPr>
        <p:spPr/>
        <p:txBody>
          <a:bodyPr/>
          <a:lstStyle/>
          <a:p>
            <a:r>
              <a:rPr lang="en-CA" dirty="0"/>
              <a:t>Reasons for rejection</a:t>
            </a:r>
          </a:p>
        </p:txBody>
      </p:sp>
      <p:sp>
        <p:nvSpPr>
          <p:cNvPr id="3" name="Content Placeholder 2">
            <a:extLst>
              <a:ext uri="{FF2B5EF4-FFF2-40B4-BE49-F238E27FC236}">
                <a16:creationId xmlns:a16="http://schemas.microsoft.com/office/drawing/2014/main" id="{92E09AC7-8EBD-4735-86A2-6F5B9FAD2245}"/>
              </a:ext>
            </a:extLst>
          </p:cNvPr>
          <p:cNvSpPr>
            <a:spLocks noGrp="1"/>
          </p:cNvSpPr>
          <p:nvPr>
            <p:ph idx="1"/>
          </p:nvPr>
        </p:nvSpPr>
        <p:spPr/>
        <p:txBody>
          <a:bodyPr/>
          <a:lstStyle/>
          <a:p>
            <a:r>
              <a:rPr lang="en-CA" dirty="0"/>
              <a:t>Adds nothing new to the field</a:t>
            </a:r>
          </a:p>
          <a:p>
            <a:pPr lvl="1"/>
            <a:r>
              <a:rPr lang="en-CA" dirty="0"/>
              <a:t>Outdated content/ topic</a:t>
            </a:r>
          </a:p>
          <a:p>
            <a:r>
              <a:rPr lang="en-CA" dirty="0"/>
              <a:t>Out of the scope of the conference theme</a:t>
            </a:r>
          </a:p>
          <a:p>
            <a:r>
              <a:rPr lang="en-CA" dirty="0"/>
              <a:t>The proposal is poorly written</a:t>
            </a:r>
          </a:p>
          <a:p>
            <a:pPr lvl="1"/>
            <a:r>
              <a:rPr lang="en-CA" dirty="0"/>
              <a:t>Unclear</a:t>
            </a:r>
          </a:p>
          <a:p>
            <a:pPr lvl="1"/>
            <a:r>
              <a:rPr lang="en-CA" dirty="0"/>
              <a:t>Not proofread</a:t>
            </a:r>
          </a:p>
          <a:p>
            <a:r>
              <a:rPr lang="en-CA" dirty="0"/>
              <a:t>The reviewer didn’t understand it… or just didn’t </a:t>
            </a:r>
            <a:r>
              <a:rPr lang="en-CA"/>
              <a:t>like it… </a:t>
            </a:r>
            <a:endParaRPr lang="en-CA" dirty="0"/>
          </a:p>
        </p:txBody>
      </p:sp>
    </p:spTree>
    <p:extLst>
      <p:ext uri="{BB962C8B-B14F-4D97-AF65-F5344CB8AC3E}">
        <p14:creationId xmlns:p14="http://schemas.microsoft.com/office/powerpoint/2010/main" val="43531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F844C-DBEA-412A-97F3-2AC7240597AE}"/>
              </a:ext>
            </a:extLst>
          </p:cNvPr>
          <p:cNvSpPr>
            <a:spLocks noGrp="1"/>
          </p:cNvSpPr>
          <p:nvPr>
            <p:ph type="title"/>
          </p:nvPr>
        </p:nvSpPr>
        <p:spPr/>
        <p:txBody>
          <a:bodyPr/>
          <a:lstStyle/>
          <a:p>
            <a:r>
              <a:rPr lang="en-CA" dirty="0"/>
              <a:t>TITLEs</a:t>
            </a:r>
          </a:p>
        </p:txBody>
      </p:sp>
      <p:sp>
        <p:nvSpPr>
          <p:cNvPr id="3" name="Content Placeholder 2">
            <a:extLst>
              <a:ext uri="{FF2B5EF4-FFF2-40B4-BE49-F238E27FC236}">
                <a16:creationId xmlns:a16="http://schemas.microsoft.com/office/drawing/2014/main" id="{6DB542FE-7AAE-43A0-AAF3-92856851F526}"/>
              </a:ext>
            </a:extLst>
          </p:cNvPr>
          <p:cNvSpPr>
            <a:spLocks noGrp="1"/>
          </p:cNvSpPr>
          <p:nvPr>
            <p:ph idx="1"/>
          </p:nvPr>
        </p:nvSpPr>
        <p:spPr/>
        <p:txBody>
          <a:bodyPr/>
          <a:lstStyle/>
          <a:p>
            <a:r>
              <a:rPr lang="en-CA" sz="1600" dirty="0"/>
              <a:t>Storytelling in Elementary School English Classrooms</a:t>
            </a:r>
          </a:p>
          <a:p>
            <a:r>
              <a:rPr lang="en-CA" sz="1600" dirty="0"/>
              <a:t>Tell Me a Story! Approaches to Storytelling for Young Learners</a:t>
            </a:r>
          </a:p>
          <a:p>
            <a:endParaRPr lang="en-CA" sz="1600" dirty="0"/>
          </a:p>
          <a:p>
            <a:r>
              <a:rPr lang="en-CA" sz="1600" dirty="0"/>
              <a:t>Willingness to Speak:  The Obstacles Students face</a:t>
            </a:r>
          </a:p>
          <a:p>
            <a:r>
              <a:rPr lang="en-CA" sz="1600" dirty="0"/>
              <a:t>Why won’t you speak? Korean high-school students and their willingness to speak English</a:t>
            </a:r>
          </a:p>
          <a:p>
            <a:r>
              <a:rPr lang="en-CA" sz="1600" dirty="0"/>
              <a:t>Teacher I can’t! Looking at factors affecting Korean high-school students’ willingness  to speak in English</a:t>
            </a:r>
          </a:p>
          <a:p>
            <a:pPr marL="0" indent="0">
              <a:buNone/>
            </a:pPr>
            <a:endParaRPr lang="en-CA" dirty="0"/>
          </a:p>
        </p:txBody>
      </p:sp>
    </p:spTree>
    <p:extLst>
      <p:ext uri="{BB962C8B-B14F-4D97-AF65-F5344CB8AC3E}">
        <p14:creationId xmlns:p14="http://schemas.microsoft.com/office/powerpoint/2010/main" val="263068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415D1-849B-4646-B681-8E936CD06397}"/>
              </a:ext>
            </a:extLst>
          </p:cNvPr>
          <p:cNvSpPr>
            <a:spLocks noGrp="1"/>
          </p:cNvSpPr>
          <p:nvPr>
            <p:ph type="title"/>
          </p:nvPr>
        </p:nvSpPr>
        <p:spPr/>
        <p:txBody>
          <a:bodyPr/>
          <a:lstStyle/>
          <a:p>
            <a:r>
              <a:rPr lang="en-CA" dirty="0"/>
              <a:t>Make it better</a:t>
            </a:r>
          </a:p>
        </p:txBody>
      </p:sp>
      <p:sp>
        <p:nvSpPr>
          <p:cNvPr id="3" name="Content Placeholder 2">
            <a:extLst>
              <a:ext uri="{FF2B5EF4-FFF2-40B4-BE49-F238E27FC236}">
                <a16:creationId xmlns:a16="http://schemas.microsoft.com/office/drawing/2014/main" id="{08D3965F-CBC6-409B-A44B-36C997FD4630}"/>
              </a:ext>
            </a:extLst>
          </p:cNvPr>
          <p:cNvSpPr>
            <a:spLocks noGrp="1"/>
          </p:cNvSpPr>
          <p:nvPr>
            <p:ph idx="1"/>
          </p:nvPr>
        </p:nvSpPr>
        <p:spPr/>
        <p:txBody>
          <a:bodyPr/>
          <a:lstStyle/>
          <a:p>
            <a:r>
              <a:rPr lang="en-CA" dirty="0"/>
              <a:t>Drama Based Instruction and its Contributions to L2 development</a:t>
            </a:r>
          </a:p>
          <a:p>
            <a:endParaRPr lang="en-CA" dirty="0"/>
          </a:p>
          <a:p>
            <a:r>
              <a:rPr lang="en-CA" dirty="0"/>
              <a:t>Examining the Pros and Cons of English Only Classrooms</a:t>
            </a:r>
          </a:p>
          <a:p>
            <a:endParaRPr lang="en-CA" dirty="0"/>
          </a:p>
          <a:p>
            <a:r>
              <a:rPr lang="en-CA" dirty="0"/>
              <a:t>Parents and their Affect on Language Teachers</a:t>
            </a:r>
          </a:p>
        </p:txBody>
      </p:sp>
    </p:spTree>
    <p:extLst>
      <p:ext uri="{BB962C8B-B14F-4D97-AF65-F5344CB8AC3E}">
        <p14:creationId xmlns:p14="http://schemas.microsoft.com/office/powerpoint/2010/main" val="1377501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1C014-CB6C-4343-A418-3A1E1CD24DAB}"/>
              </a:ext>
            </a:extLst>
          </p:cNvPr>
          <p:cNvSpPr>
            <a:spLocks noGrp="1"/>
          </p:cNvSpPr>
          <p:nvPr>
            <p:ph type="title"/>
          </p:nvPr>
        </p:nvSpPr>
        <p:spPr/>
        <p:txBody>
          <a:bodyPr/>
          <a:lstStyle/>
          <a:p>
            <a:r>
              <a:rPr lang="en-CA" dirty="0"/>
              <a:t>Sample proposal template</a:t>
            </a:r>
          </a:p>
        </p:txBody>
      </p:sp>
      <p:sp>
        <p:nvSpPr>
          <p:cNvPr id="3" name="Content Placeholder 2">
            <a:extLst>
              <a:ext uri="{FF2B5EF4-FFF2-40B4-BE49-F238E27FC236}">
                <a16:creationId xmlns:a16="http://schemas.microsoft.com/office/drawing/2014/main" id="{149A8A05-993E-459A-85CD-BF5DCA2CAE74}"/>
              </a:ext>
            </a:extLst>
          </p:cNvPr>
          <p:cNvSpPr>
            <a:spLocks noGrp="1"/>
          </p:cNvSpPr>
          <p:nvPr>
            <p:ph idx="1"/>
          </p:nvPr>
        </p:nvSpPr>
        <p:spPr/>
        <p:txBody>
          <a:bodyPr/>
          <a:lstStyle/>
          <a:p>
            <a:endParaRPr lang="en-CA"/>
          </a:p>
        </p:txBody>
      </p:sp>
      <p:pic>
        <p:nvPicPr>
          <p:cNvPr id="1026" name="Picture 2" descr="https://alak.jams.or.kr/jams/upload_img/PJAS_8894_HJIO.gif">
            <a:extLst>
              <a:ext uri="{FF2B5EF4-FFF2-40B4-BE49-F238E27FC236}">
                <a16:creationId xmlns:a16="http://schemas.microsoft.com/office/drawing/2014/main" id="{7D28CB15-AA73-4443-BA03-0BEE86BA50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623" y="2173354"/>
            <a:ext cx="5176807" cy="17352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koreatesol.org/sites/default/files/Kotesol%20logo_2_0.png">
            <a:extLst>
              <a:ext uri="{FF2B5EF4-FFF2-40B4-BE49-F238E27FC236}">
                <a16:creationId xmlns:a16="http://schemas.microsoft.com/office/drawing/2014/main" id="{DE0B7C91-124B-45AD-975B-322E6005D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6330" y="2292123"/>
            <a:ext cx="5526742" cy="1365683"/>
          </a:xfrm>
          <a:prstGeom prst="rect">
            <a:avLst/>
          </a:prstGeom>
          <a:solidFill>
            <a:srgbClr val="2710B0"/>
          </a:solidFill>
        </p:spPr>
      </p:pic>
    </p:spTree>
    <p:extLst>
      <p:ext uri="{BB962C8B-B14F-4D97-AF65-F5344CB8AC3E}">
        <p14:creationId xmlns:p14="http://schemas.microsoft.com/office/powerpoint/2010/main" val="1794356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088C6A-1A12-4D34-A690-CE0CB0C8B249}"/>
              </a:ext>
            </a:extLst>
          </p:cNvPr>
          <p:cNvPicPr>
            <a:picLocks noChangeAspect="1"/>
          </p:cNvPicPr>
          <p:nvPr/>
        </p:nvPicPr>
        <p:blipFill rotWithShape="1">
          <a:blip r:embed="rId2"/>
          <a:srcRect l="9530" t="27030" r="9327" b="17255"/>
          <a:stretch/>
        </p:blipFill>
        <p:spPr>
          <a:xfrm>
            <a:off x="0" y="328856"/>
            <a:ext cx="12192000" cy="5338063"/>
          </a:xfrm>
          <a:prstGeom prst="rect">
            <a:avLst/>
          </a:prstGeom>
        </p:spPr>
      </p:pic>
    </p:spTree>
    <p:extLst>
      <p:ext uri="{BB962C8B-B14F-4D97-AF65-F5344CB8AC3E}">
        <p14:creationId xmlns:p14="http://schemas.microsoft.com/office/powerpoint/2010/main" val="291740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A54C9E-3E8C-4DC2-8115-6BDDAF58F152}"/>
              </a:ext>
            </a:extLst>
          </p:cNvPr>
          <p:cNvPicPr>
            <a:picLocks noChangeAspect="1"/>
          </p:cNvPicPr>
          <p:nvPr/>
        </p:nvPicPr>
        <p:blipFill rotWithShape="1">
          <a:blip r:embed="rId2"/>
          <a:srcRect l="36441" t="22902" r="35478" b="8235"/>
          <a:stretch/>
        </p:blipFill>
        <p:spPr>
          <a:xfrm>
            <a:off x="2926080" y="4052"/>
            <a:ext cx="6949440" cy="6853948"/>
          </a:xfrm>
          <a:prstGeom prst="rect">
            <a:avLst/>
          </a:prstGeom>
        </p:spPr>
      </p:pic>
    </p:spTree>
    <p:extLst>
      <p:ext uri="{BB962C8B-B14F-4D97-AF65-F5344CB8AC3E}">
        <p14:creationId xmlns:p14="http://schemas.microsoft.com/office/powerpoint/2010/main" val="2287859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6CC1A7-6A80-4A0B-869C-1B89693C2206}"/>
              </a:ext>
            </a:extLst>
          </p:cNvPr>
          <p:cNvSpPr>
            <a:spLocks noGrp="1"/>
          </p:cNvSpPr>
          <p:nvPr>
            <p:ph type="ctrTitle"/>
          </p:nvPr>
        </p:nvSpPr>
        <p:spPr/>
        <p:txBody>
          <a:bodyPr/>
          <a:lstStyle/>
          <a:p>
            <a:r>
              <a:rPr lang="en-CA" dirty="0"/>
              <a:t>The abstract</a:t>
            </a:r>
          </a:p>
        </p:txBody>
      </p:sp>
      <p:sp>
        <p:nvSpPr>
          <p:cNvPr id="5" name="Subtitle 4">
            <a:extLst>
              <a:ext uri="{FF2B5EF4-FFF2-40B4-BE49-F238E27FC236}">
                <a16:creationId xmlns:a16="http://schemas.microsoft.com/office/drawing/2014/main" id="{1FA1C00E-AF95-4F76-AEB1-F75CC9CF37BB}"/>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4027859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AC395-AC4C-4806-BD18-CF7181B87128}"/>
              </a:ext>
            </a:extLst>
          </p:cNvPr>
          <p:cNvSpPr>
            <a:spLocks noGrp="1"/>
          </p:cNvSpPr>
          <p:nvPr>
            <p:ph type="title"/>
          </p:nvPr>
        </p:nvSpPr>
        <p:spPr/>
        <p:txBody>
          <a:bodyPr/>
          <a:lstStyle/>
          <a:p>
            <a:r>
              <a:rPr lang="en-CA" dirty="0"/>
              <a:t>Professional organizations</a:t>
            </a:r>
          </a:p>
        </p:txBody>
      </p:sp>
      <p:sp>
        <p:nvSpPr>
          <p:cNvPr id="3" name="Content Placeholder 2">
            <a:extLst>
              <a:ext uri="{FF2B5EF4-FFF2-40B4-BE49-F238E27FC236}">
                <a16:creationId xmlns:a16="http://schemas.microsoft.com/office/drawing/2014/main" id="{12BE4AE3-A67D-47DC-9181-C1F9052FA6BF}"/>
              </a:ext>
            </a:extLst>
          </p:cNvPr>
          <p:cNvSpPr>
            <a:spLocks noGrp="1"/>
          </p:cNvSpPr>
          <p:nvPr>
            <p:ph idx="1"/>
          </p:nvPr>
        </p:nvSpPr>
        <p:spPr/>
        <p:txBody>
          <a:bodyPr>
            <a:normAutofit fontScale="70000" lnSpcReduction="20000"/>
          </a:bodyPr>
          <a:lstStyle/>
          <a:p>
            <a:pPr marL="0" indent="0">
              <a:buNone/>
            </a:pPr>
            <a:r>
              <a:rPr lang="en-CA" dirty="0"/>
              <a:t>Korean Association of Teacher of English (KATE) (</a:t>
            </a:r>
            <a:r>
              <a:rPr lang="en-CA" dirty="0">
                <a:hlinkClick r:id="rId2"/>
              </a:rPr>
              <a:t>www.kate.or.kr</a:t>
            </a:r>
            <a:r>
              <a:rPr lang="en-CA" dirty="0"/>
              <a:t>)</a:t>
            </a:r>
          </a:p>
          <a:p>
            <a:pPr lvl="1"/>
            <a:r>
              <a:rPr lang="en-CA" dirty="0"/>
              <a:t>KATE is the largest ELT organisation here in Korea</a:t>
            </a:r>
          </a:p>
          <a:p>
            <a:pPr lvl="1"/>
            <a:r>
              <a:rPr lang="en-CA" dirty="0"/>
              <a:t>Most conference participants are Korean professors and teachers.</a:t>
            </a:r>
          </a:p>
          <a:p>
            <a:pPr marL="0" indent="0">
              <a:buNone/>
            </a:pPr>
            <a:r>
              <a:rPr lang="en-CA" dirty="0"/>
              <a:t>KOTESOL (</a:t>
            </a:r>
            <a:r>
              <a:rPr lang="en-CA" dirty="0">
                <a:hlinkClick r:id="rId3"/>
              </a:rPr>
              <a:t>www.kotesol.org</a:t>
            </a:r>
            <a:r>
              <a:rPr lang="en-CA" dirty="0"/>
              <a:t>)</a:t>
            </a:r>
          </a:p>
          <a:p>
            <a:pPr lvl="1"/>
            <a:r>
              <a:rPr lang="en-CA" dirty="0"/>
              <a:t>Monthly workshops in various regional chapters (good place to start)</a:t>
            </a:r>
          </a:p>
          <a:p>
            <a:pPr lvl="1"/>
            <a:r>
              <a:rPr lang="en-CA" dirty="0"/>
              <a:t>Pedagogy focused more than research</a:t>
            </a:r>
          </a:p>
          <a:p>
            <a:pPr lvl="1"/>
            <a:r>
              <a:rPr lang="en-CA" dirty="0"/>
              <a:t>National conference and International conference</a:t>
            </a:r>
          </a:p>
          <a:p>
            <a:pPr lvl="1"/>
            <a:r>
              <a:rPr lang="en-CA" dirty="0"/>
              <a:t>A lot of Non-Korean teachers of English attend</a:t>
            </a:r>
          </a:p>
          <a:p>
            <a:pPr marL="0" indent="0">
              <a:buNone/>
            </a:pPr>
            <a:r>
              <a:rPr lang="en-CA" dirty="0"/>
              <a:t>Applied Linguistics Association of Korea (ALAK) (</a:t>
            </a:r>
            <a:r>
              <a:rPr lang="en-CA" dirty="0">
                <a:hlinkClick r:id="rId4"/>
              </a:rPr>
              <a:t>https://alak.jams.or.kr</a:t>
            </a:r>
            <a:r>
              <a:rPr lang="en-CA" dirty="0"/>
              <a:t>)</a:t>
            </a:r>
          </a:p>
          <a:p>
            <a:pPr lvl="1"/>
            <a:r>
              <a:rPr lang="en-CA" dirty="0"/>
              <a:t>ALAK is more research focused. </a:t>
            </a:r>
          </a:p>
          <a:p>
            <a:pPr lvl="1"/>
            <a:r>
              <a:rPr lang="en-CA" dirty="0"/>
              <a:t>Yearly international conference yearly.</a:t>
            </a:r>
          </a:p>
          <a:p>
            <a:pPr lvl="1"/>
            <a:r>
              <a:rPr lang="en-CA" dirty="0"/>
              <a:t>Mixture of participants but more people with research interests</a:t>
            </a:r>
          </a:p>
          <a:p>
            <a:endParaRPr lang="en-CA" dirty="0"/>
          </a:p>
          <a:p>
            <a:endParaRPr lang="en-CA" dirty="0"/>
          </a:p>
        </p:txBody>
      </p:sp>
    </p:spTree>
    <p:extLst>
      <p:ext uri="{BB962C8B-B14F-4D97-AF65-F5344CB8AC3E}">
        <p14:creationId xmlns:p14="http://schemas.microsoft.com/office/powerpoint/2010/main" val="1559001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7A257-8287-4C4A-8B1C-BC6BFCB4F1C9}"/>
              </a:ext>
            </a:extLst>
          </p:cNvPr>
          <p:cNvSpPr>
            <a:spLocks noGrp="1"/>
          </p:cNvSpPr>
          <p:nvPr>
            <p:ph type="title"/>
          </p:nvPr>
        </p:nvSpPr>
        <p:spPr/>
        <p:txBody>
          <a:bodyPr/>
          <a:lstStyle/>
          <a:p>
            <a:r>
              <a:rPr lang="en-CA" dirty="0"/>
              <a:t>Abstract – a 200  - 500 word summary</a:t>
            </a:r>
          </a:p>
        </p:txBody>
      </p:sp>
      <p:sp>
        <p:nvSpPr>
          <p:cNvPr id="3" name="Content Placeholder 2">
            <a:extLst>
              <a:ext uri="{FF2B5EF4-FFF2-40B4-BE49-F238E27FC236}">
                <a16:creationId xmlns:a16="http://schemas.microsoft.com/office/drawing/2014/main" id="{04C93C53-65A2-441F-B951-5C18C75A27EF}"/>
              </a:ext>
            </a:extLst>
          </p:cNvPr>
          <p:cNvSpPr>
            <a:spLocks noGrp="1"/>
          </p:cNvSpPr>
          <p:nvPr>
            <p:ph idx="1"/>
          </p:nvPr>
        </p:nvSpPr>
        <p:spPr>
          <a:xfrm>
            <a:off x="1451580" y="2015732"/>
            <a:ext cx="3406860" cy="3450613"/>
          </a:xfrm>
          <a:ln>
            <a:solidFill>
              <a:srgbClr val="00B050"/>
            </a:solidFill>
          </a:ln>
        </p:spPr>
        <p:txBody>
          <a:bodyPr>
            <a:normAutofit fontScale="70000" lnSpcReduction="20000"/>
          </a:bodyPr>
          <a:lstStyle/>
          <a:p>
            <a:r>
              <a:rPr lang="en-CA" dirty="0"/>
              <a:t>Is a clear and concise summary of your entire presentation</a:t>
            </a:r>
          </a:p>
          <a:p>
            <a:endParaRPr lang="en-CA" dirty="0"/>
          </a:p>
          <a:p>
            <a:r>
              <a:rPr lang="en-CA" dirty="0"/>
              <a:t>Captures the attention of the reader </a:t>
            </a:r>
          </a:p>
          <a:p>
            <a:endParaRPr lang="en-CA" dirty="0"/>
          </a:p>
          <a:p>
            <a:r>
              <a:rPr lang="en-CA" dirty="0"/>
              <a:t>Names the potential target audience</a:t>
            </a:r>
          </a:p>
          <a:p>
            <a:endParaRPr lang="en-CA" dirty="0"/>
          </a:p>
          <a:p>
            <a:r>
              <a:rPr lang="en-CA" dirty="0"/>
              <a:t>Previews the content and what the attendee can learn </a:t>
            </a:r>
          </a:p>
        </p:txBody>
      </p:sp>
      <p:sp>
        <p:nvSpPr>
          <p:cNvPr id="4" name="Content Placeholder 2">
            <a:extLst>
              <a:ext uri="{FF2B5EF4-FFF2-40B4-BE49-F238E27FC236}">
                <a16:creationId xmlns:a16="http://schemas.microsoft.com/office/drawing/2014/main" id="{DCCE9971-EEAA-4D33-9D96-A0BA839D0D34}"/>
              </a:ext>
            </a:extLst>
          </p:cNvPr>
          <p:cNvSpPr txBox="1">
            <a:spLocks/>
          </p:cNvSpPr>
          <p:nvPr/>
        </p:nvSpPr>
        <p:spPr>
          <a:xfrm>
            <a:off x="6515614" y="2015731"/>
            <a:ext cx="3406860" cy="3450613"/>
          </a:xfrm>
          <a:prstGeom prst="rect">
            <a:avLst/>
          </a:prstGeom>
          <a:ln>
            <a:solidFill>
              <a:srgbClr val="FF0000"/>
            </a:solidFill>
          </a:ln>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CA" sz="1400" dirty="0"/>
              <a:t>DO NOT include lengthy background information</a:t>
            </a:r>
          </a:p>
          <a:p>
            <a:endParaRPr lang="en-CA" sz="1400" dirty="0"/>
          </a:p>
          <a:p>
            <a:r>
              <a:rPr lang="en-CA" sz="1400" dirty="0"/>
              <a:t>There is no need to include references here. </a:t>
            </a:r>
          </a:p>
          <a:p>
            <a:endParaRPr lang="en-CA" sz="1400" dirty="0"/>
          </a:p>
          <a:p>
            <a:r>
              <a:rPr lang="en-CA" sz="1400" dirty="0"/>
              <a:t>Do not be too wordy. </a:t>
            </a:r>
          </a:p>
        </p:txBody>
      </p:sp>
    </p:spTree>
    <p:extLst>
      <p:ext uri="{BB962C8B-B14F-4D97-AF65-F5344CB8AC3E}">
        <p14:creationId xmlns:p14="http://schemas.microsoft.com/office/powerpoint/2010/main" val="3985274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842EE-68A3-4B3F-91EB-B7B6CAD1F85C}"/>
              </a:ext>
            </a:extLst>
          </p:cNvPr>
          <p:cNvSpPr>
            <a:spLocks noGrp="1"/>
          </p:cNvSpPr>
          <p:nvPr>
            <p:ph type="title"/>
          </p:nvPr>
        </p:nvSpPr>
        <p:spPr/>
        <p:txBody>
          <a:bodyPr/>
          <a:lstStyle/>
          <a:p>
            <a:r>
              <a:rPr lang="en-CA" dirty="0"/>
              <a:t>samples</a:t>
            </a:r>
          </a:p>
        </p:txBody>
      </p:sp>
      <p:sp>
        <p:nvSpPr>
          <p:cNvPr id="3" name="Content Placeholder 2">
            <a:extLst>
              <a:ext uri="{FF2B5EF4-FFF2-40B4-BE49-F238E27FC236}">
                <a16:creationId xmlns:a16="http://schemas.microsoft.com/office/drawing/2014/main" id="{336FD6BC-3910-4C37-A0D9-F02E3F91E46F}"/>
              </a:ext>
            </a:extLst>
          </p:cNvPr>
          <p:cNvSpPr>
            <a:spLocks noGrp="1"/>
          </p:cNvSpPr>
          <p:nvPr>
            <p:ph idx="1"/>
          </p:nvPr>
        </p:nvSpPr>
        <p:spPr/>
        <p:txBody>
          <a:bodyPr>
            <a:normAutofit fontScale="92500" lnSpcReduction="20000"/>
          </a:bodyPr>
          <a:lstStyle/>
          <a:p>
            <a:pPr marL="0" indent="0">
              <a:buNone/>
            </a:pPr>
            <a:r>
              <a:rPr lang="en-CA" b="1" dirty="0"/>
              <a:t>High-stakes Testing Washback</a:t>
            </a:r>
          </a:p>
          <a:p>
            <a:endParaRPr lang="en-CA" dirty="0"/>
          </a:p>
          <a:p>
            <a:r>
              <a:rPr lang="en-CA" dirty="0"/>
              <a:t>Washback from high-stakes testing has been an important topic of discussion in the Korean context since the introduction of University entrance testing in the1950s.  In regards to the education of English in the country, high-stakes testing objective have controlled what is taught and learned in classrooms for decades. Teachers report being unable to teach the way they want to because they have to cater to the needs and expectations of students, parents and other stakeholders who only care about obtaining a high score on the exam.  Although this problem has been going on for a long time, nothing has been done to resolve it. The same problem continues to persist with not end in site.  </a:t>
            </a:r>
          </a:p>
        </p:txBody>
      </p:sp>
    </p:spTree>
    <p:extLst>
      <p:ext uri="{BB962C8B-B14F-4D97-AF65-F5344CB8AC3E}">
        <p14:creationId xmlns:p14="http://schemas.microsoft.com/office/powerpoint/2010/main" val="2391098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F0616-739F-4DC1-A756-C2FECA58B6D8}"/>
              </a:ext>
            </a:extLst>
          </p:cNvPr>
          <p:cNvSpPr>
            <a:spLocks noGrp="1"/>
          </p:cNvSpPr>
          <p:nvPr>
            <p:ph type="title"/>
          </p:nvPr>
        </p:nvSpPr>
        <p:spPr/>
        <p:txBody>
          <a:bodyPr/>
          <a:lstStyle/>
          <a:p>
            <a:r>
              <a:rPr lang="en-CA" dirty="0"/>
              <a:t>Samples</a:t>
            </a:r>
          </a:p>
        </p:txBody>
      </p:sp>
      <p:sp>
        <p:nvSpPr>
          <p:cNvPr id="3" name="Content Placeholder 2">
            <a:extLst>
              <a:ext uri="{FF2B5EF4-FFF2-40B4-BE49-F238E27FC236}">
                <a16:creationId xmlns:a16="http://schemas.microsoft.com/office/drawing/2014/main" id="{87608501-1FB7-4D8B-8AED-F6747D762C10}"/>
              </a:ext>
            </a:extLst>
          </p:cNvPr>
          <p:cNvSpPr>
            <a:spLocks noGrp="1"/>
          </p:cNvSpPr>
          <p:nvPr>
            <p:ph idx="1"/>
          </p:nvPr>
        </p:nvSpPr>
        <p:spPr/>
        <p:txBody>
          <a:bodyPr>
            <a:normAutofit fontScale="85000" lnSpcReduction="20000"/>
          </a:bodyPr>
          <a:lstStyle/>
          <a:p>
            <a:pPr marL="0" indent="0">
              <a:buNone/>
            </a:pPr>
            <a:r>
              <a:rPr lang="en-CA" b="1" dirty="0"/>
              <a:t>My Life Depends on It! Addressing the washback of High-stakes English Testing  in South Korea</a:t>
            </a:r>
          </a:p>
          <a:p>
            <a:pPr marL="0" indent="0">
              <a:buNone/>
            </a:pPr>
            <a:endParaRPr lang="en-CA" dirty="0"/>
          </a:p>
          <a:p>
            <a:pPr marL="0" indent="0">
              <a:buNone/>
            </a:pPr>
            <a:r>
              <a:rPr lang="en-CA" dirty="0"/>
              <a:t>This presentation looks at the impact of high-stakes testing on English teaching and learning over the past 50 years. Attendees will guided through the major issues that have arisen as a result of high-stakes testing washback and introduced to the obstacles that English teachers face as a result at present day. Future directions will be discussed which aim to provide attendees with possible paths that can minimize the negative washback on them for the time-being.  Through this presentation attendees will gain a deeper understanding of the high-stakes testing system and its influences on English language education in South Korea, as well as an increased awareness on how to deal with the negative washback at the practitioner level. </a:t>
            </a:r>
          </a:p>
        </p:txBody>
      </p:sp>
    </p:spTree>
    <p:extLst>
      <p:ext uri="{BB962C8B-B14F-4D97-AF65-F5344CB8AC3E}">
        <p14:creationId xmlns:p14="http://schemas.microsoft.com/office/powerpoint/2010/main" val="1821002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6213-AECF-4E09-B0DC-05C6BC094C97}"/>
              </a:ext>
            </a:extLst>
          </p:cNvPr>
          <p:cNvSpPr>
            <a:spLocks noGrp="1"/>
          </p:cNvSpPr>
          <p:nvPr>
            <p:ph type="title"/>
          </p:nvPr>
        </p:nvSpPr>
        <p:spPr/>
        <p:txBody>
          <a:bodyPr/>
          <a:lstStyle/>
          <a:p>
            <a:r>
              <a:rPr lang="en-CA" dirty="0"/>
              <a:t>Samples</a:t>
            </a:r>
          </a:p>
        </p:txBody>
      </p:sp>
      <p:sp>
        <p:nvSpPr>
          <p:cNvPr id="3" name="Content Placeholder 2">
            <a:extLst>
              <a:ext uri="{FF2B5EF4-FFF2-40B4-BE49-F238E27FC236}">
                <a16:creationId xmlns:a16="http://schemas.microsoft.com/office/drawing/2014/main" id="{D1A519A4-E7EF-43DB-9DF9-0D16B78952CC}"/>
              </a:ext>
            </a:extLst>
          </p:cNvPr>
          <p:cNvSpPr>
            <a:spLocks noGrp="1"/>
          </p:cNvSpPr>
          <p:nvPr>
            <p:ph idx="1"/>
          </p:nvPr>
        </p:nvSpPr>
        <p:spPr/>
        <p:txBody>
          <a:bodyPr>
            <a:normAutofit fontScale="85000" lnSpcReduction="20000"/>
          </a:bodyPr>
          <a:lstStyle/>
          <a:p>
            <a:pPr marL="0" indent="0" fontAlgn="base">
              <a:buNone/>
            </a:pPr>
            <a:r>
              <a:rPr lang="en-CA" b="1" dirty="0"/>
              <a:t>Motivated learners:  A focus on the teacher </a:t>
            </a:r>
          </a:p>
          <a:p>
            <a:pPr marL="0" indent="0" fontAlgn="base">
              <a:buNone/>
            </a:pPr>
            <a:endParaRPr lang="en-CA" dirty="0"/>
          </a:p>
          <a:p>
            <a:pPr fontAlgn="base"/>
            <a:r>
              <a:rPr lang="en-CA" dirty="0"/>
              <a:t>A common difficulty that teachers often face on a daily basis is dealing with learners who lack motivation; students that just don’t want to be there and have no interest in learning whatsoever.   These students often do not see the point or purpose of learning English and therefore often reject it altogether.  Various motivational theories have taken aim at the learner and have failed to account for the crucial role that the teacher plays in the entire equation.  This workshop aims to discuss some of the key characteristics of a teacher that can either directly promote or destroy student motivation in the classroom.  By guiding attendees through a series of reflective thinking activities they will be able to evaluate their own characteristics, pinpoint possible issues and create an action plan that can contribute towards long-term motivation in their learners. </a:t>
            </a:r>
          </a:p>
          <a:p>
            <a:endParaRPr lang="en-CA" dirty="0"/>
          </a:p>
        </p:txBody>
      </p:sp>
    </p:spTree>
    <p:extLst>
      <p:ext uri="{BB962C8B-B14F-4D97-AF65-F5344CB8AC3E}">
        <p14:creationId xmlns:p14="http://schemas.microsoft.com/office/powerpoint/2010/main" val="4115216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CEAC7-09F3-4C83-B157-CCFDEC8D6B5A}"/>
              </a:ext>
            </a:extLst>
          </p:cNvPr>
          <p:cNvSpPr>
            <a:spLocks noGrp="1"/>
          </p:cNvSpPr>
          <p:nvPr>
            <p:ph type="title"/>
          </p:nvPr>
        </p:nvSpPr>
        <p:spPr/>
        <p:txBody>
          <a:bodyPr/>
          <a:lstStyle/>
          <a:p>
            <a:r>
              <a:rPr lang="en-CA" dirty="0"/>
              <a:t>Source for Conference Abstracts</a:t>
            </a:r>
          </a:p>
        </p:txBody>
      </p:sp>
      <p:sp>
        <p:nvSpPr>
          <p:cNvPr id="3" name="Content Placeholder 2">
            <a:extLst>
              <a:ext uri="{FF2B5EF4-FFF2-40B4-BE49-F238E27FC236}">
                <a16:creationId xmlns:a16="http://schemas.microsoft.com/office/drawing/2014/main" id="{CA3C5BD6-34F8-4B51-A13B-FCF4B54E309C}"/>
              </a:ext>
            </a:extLst>
          </p:cNvPr>
          <p:cNvSpPr>
            <a:spLocks noGrp="1"/>
          </p:cNvSpPr>
          <p:nvPr>
            <p:ph idx="1"/>
          </p:nvPr>
        </p:nvSpPr>
        <p:spPr/>
        <p:txBody>
          <a:bodyPr/>
          <a:lstStyle/>
          <a:p>
            <a:r>
              <a:rPr lang="en-CA" dirty="0"/>
              <a:t>Conference books (ALAK, KOTESOL, KATE)</a:t>
            </a:r>
          </a:p>
          <a:p>
            <a:r>
              <a:rPr lang="en-CA" dirty="0"/>
              <a:t>www.tesol.org</a:t>
            </a:r>
          </a:p>
          <a:p>
            <a:r>
              <a:rPr lang="en-CA" dirty="0"/>
              <a:t>KOTESOL monthly workshops</a:t>
            </a:r>
          </a:p>
        </p:txBody>
      </p:sp>
    </p:spTree>
    <p:extLst>
      <p:ext uri="{BB962C8B-B14F-4D97-AF65-F5344CB8AC3E}">
        <p14:creationId xmlns:p14="http://schemas.microsoft.com/office/powerpoint/2010/main" val="767917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17272-9DDC-41B7-8994-10D4743FF990}"/>
              </a:ext>
            </a:extLst>
          </p:cNvPr>
          <p:cNvSpPr>
            <a:spLocks noGrp="1"/>
          </p:cNvSpPr>
          <p:nvPr>
            <p:ph type="title"/>
          </p:nvPr>
        </p:nvSpPr>
        <p:spPr/>
        <p:txBody>
          <a:bodyPr/>
          <a:lstStyle/>
          <a:p>
            <a:r>
              <a:rPr lang="en-CA" dirty="0"/>
              <a:t>Biographical Information</a:t>
            </a:r>
          </a:p>
        </p:txBody>
      </p:sp>
      <p:sp>
        <p:nvSpPr>
          <p:cNvPr id="5" name="Content Placeholder 4">
            <a:extLst>
              <a:ext uri="{FF2B5EF4-FFF2-40B4-BE49-F238E27FC236}">
                <a16:creationId xmlns:a16="http://schemas.microsoft.com/office/drawing/2014/main" id="{474F1B74-6974-4BF1-9128-9B0444A13460}"/>
              </a:ext>
            </a:extLst>
          </p:cNvPr>
          <p:cNvSpPr>
            <a:spLocks noGrp="1"/>
          </p:cNvSpPr>
          <p:nvPr>
            <p:ph idx="1"/>
          </p:nvPr>
        </p:nvSpPr>
        <p:spPr/>
        <p:txBody>
          <a:bodyPr/>
          <a:lstStyle/>
          <a:p>
            <a:endParaRPr lang="en-US"/>
          </a:p>
        </p:txBody>
      </p:sp>
      <p:pic>
        <p:nvPicPr>
          <p:cNvPr id="1026" name="Picture 2" descr="Image result for biography">
            <a:extLst>
              <a:ext uri="{FF2B5EF4-FFF2-40B4-BE49-F238E27FC236}">
                <a16:creationId xmlns:a16="http://schemas.microsoft.com/office/drawing/2014/main" id="{2D1938EF-184D-4E54-90D4-6EC8A5283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0316" y="2147186"/>
            <a:ext cx="3481137" cy="3481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186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3221B-1F28-481A-BDE4-51DF4977A4F8}"/>
              </a:ext>
            </a:extLst>
          </p:cNvPr>
          <p:cNvSpPr>
            <a:spLocks noGrp="1"/>
          </p:cNvSpPr>
          <p:nvPr>
            <p:ph type="title"/>
          </p:nvPr>
        </p:nvSpPr>
        <p:spPr/>
        <p:txBody>
          <a:bodyPr/>
          <a:lstStyle/>
          <a:p>
            <a:r>
              <a:rPr lang="en-US" dirty="0"/>
              <a:t>What is biographical information</a:t>
            </a:r>
          </a:p>
        </p:txBody>
      </p:sp>
      <p:sp>
        <p:nvSpPr>
          <p:cNvPr id="3" name="Content Placeholder 2">
            <a:extLst>
              <a:ext uri="{FF2B5EF4-FFF2-40B4-BE49-F238E27FC236}">
                <a16:creationId xmlns:a16="http://schemas.microsoft.com/office/drawing/2014/main" id="{09B73F4B-2D0D-4443-8D6B-2EE610972D2B}"/>
              </a:ext>
            </a:extLst>
          </p:cNvPr>
          <p:cNvSpPr>
            <a:spLocks noGrp="1"/>
          </p:cNvSpPr>
          <p:nvPr>
            <p:ph idx="1"/>
          </p:nvPr>
        </p:nvSpPr>
        <p:spPr/>
        <p:txBody>
          <a:bodyPr/>
          <a:lstStyle/>
          <a:p>
            <a:r>
              <a:rPr lang="en-US" dirty="0"/>
              <a:t>A paragraph of 100 words or less that describes who you are professionally</a:t>
            </a:r>
          </a:p>
          <a:p>
            <a:r>
              <a:rPr lang="en-US" dirty="0"/>
              <a:t>Let’s readers or attendees know about you</a:t>
            </a:r>
          </a:p>
          <a:p>
            <a:r>
              <a:rPr lang="en-US" dirty="0"/>
              <a:t>Attracts them to your work</a:t>
            </a:r>
          </a:p>
        </p:txBody>
      </p:sp>
    </p:spTree>
    <p:extLst>
      <p:ext uri="{BB962C8B-B14F-4D97-AF65-F5344CB8AC3E}">
        <p14:creationId xmlns:p14="http://schemas.microsoft.com/office/powerpoint/2010/main" val="233292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8BDAA-05B4-47E1-A8E6-9E15F14CED29}"/>
              </a:ext>
            </a:extLst>
          </p:cNvPr>
          <p:cNvSpPr>
            <a:spLocks noGrp="1"/>
          </p:cNvSpPr>
          <p:nvPr>
            <p:ph type="title"/>
          </p:nvPr>
        </p:nvSpPr>
        <p:spPr/>
        <p:txBody>
          <a:bodyPr/>
          <a:lstStyle/>
          <a:p>
            <a:r>
              <a:rPr lang="en-CA" dirty="0"/>
              <a:t>Sample Bios</a:t>
            </a:r>
          </a:p>
        </p:txBody>
      </p:sp>
      <p:sp>
        <p:nvSpPr>
          <p:cNvPr id="3" name="Content Placeholder 2">
            <a:extLst>
              <a:ext uri="{FF2B5EF4-FFF2-40B4-BE49-F238E27FC236}">
                <a16:creationId xmlns:a16="http://schemas.microsoft.com/office/drawing/2014/main" id="{A1BF0AB8-D689-4127-A50B-DC19C84A55E0}"/>
              </a:ext>
            </a:extLst>
          </p:cNvPr>
          <p:cNvSpPr>
            <a:spLocks noGrp="1"/>
          </p:cNvSpPr>
          <p:nvPr>
            <p:ph idx="1"/>
          </p:nvPr>
        </p:nvSpPr>
        <p:spPr>
          <a:xfrm>
            <a:off x="3380721" y="1997444"/>
            <a:ext cx="7674133" cy="3450613"/>
          </a:xfrm>
        </p:spPr>
        <p:txBody>
          <a:bodyPr/>
          <a:lstStyle/>
          <a:p>
            <a:r>
              <a:rPr lang="en-US" b="1" dirty="0"/>
              <a:t>Scott </a:t>
            </a:r>
            <a:r>
              <a:rPr lang="en-US" b="1" dirty="0" err="1"/>
              <a:t>Thornbury</a:t>
            </a:r>
            <a:r>
              <a:rPr lang="en-US" b="1" dirty="0"/>
              <a:t> </a:t>
            </a:r>
            <a:r>
              <a:rPr lang="en-US" dirty="0"/>
              <a:t>teaches on the MA TESOL program at The New School in New York. His previous experience includes teaching and training in Egypt, UK, Spain, and in his native New Zealand. He has written extensively on areas of language and methodology for Cambridge University Press. He is currently the series editor of the </a:t>
            </a:r>
            <a:r>
              <a:rPr lang="en-US" i="1" dirty="0"/>
              <a:t>Cambridge Handbooks for Language Teachers</a:t>
            </a:r>
            <a:r>
              <a:rPr lang="en-US" dirty="0"/>
              <a:t>.</a:t>
            </a:r>
            <a:endParaRPr lang="en-CA" dirty="0"/>
          </a:p>
          <a:p>
            <a:endParaRPr lang="en-CA" dirty="0"/>
          </a:p>
        </p:txBody>
      </p:sp>
      <p:pic>
        <p:nvPicPr>
          <p:cNvPr id="2050" name="Picture 2" descr="Image result for scott thornbury">
            <a:extLst>
              <a:ext uri="{FF2B5EF4-FFF2-40B4-BE49-F238E27FC236}">
                <a16:creationId xmlns:a16="http://schemas.microsoft.com/office/drawing/2014/main" id="{D99B7DF5-041B-48FC-A95F-B1DD61619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578" y="1997444"/>
            <a:ext cx="1828433" cy="1971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542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BA5F0-DD33-4A4D-B6DD-51A4858AB63B}"/>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247DEA75-D27E-4295-BE08-B95BF1020257}"/>
              </a:ext>
            </a:extLst>
          </p:cNvPr>
          <p:cNvSpPr>
            <a:spLocks noGrp="1"/>
          </p:cNvSpPr>
          <p:nvPr>
            <p:ph idx="1"/>
          </p:nvPr>
        </p:nvSpPr>
        <p:spPr>
          <a:xfrm>
            <a:off x="3581889" y="2117600"/>
            <a:ext cx="7472965" cy="3450613"/>
          </a:xfrm>
        </p:spPr>
        <p:txBody>
          <a:bodyPr/>
          <a:lstStyle/>
          <a:p>
            <a:r>
              <a:rPr lang="en-CA" b="1" dirty="0"/>
              <a:t>Dr. Stephen Krashen, </a:t>
            </a:r>
            <a:r>
              <a:rPr lang="en-CA" dirty="0"/>
              <a:t>Professor Emeritus of USC (University of Southern California) has published more than 300 papers as a linguistic researcher. He is most famously known for his Theory of SLA, which includes 5 hypotheses: Acquisition-Learning Hypothesis, the Input Hypothesis, Monitor Theory, the Affective Filter, and the Natural Order Hypothesis. Dr. Krashen is a strong proponent of bilingual education, and has written several papers on the topic. He believes that the mastery of second language greatly augments future cognitive development.</a:t>
            </a:r>
          </a:p>
        </p:txBody>
      </p:sp>
      <p:pic>
        <p:nvPicPr>
          <p:cNvPr id="3074" name="Picture 2" descr="Image result for stephen krashen">
            <a:extLst>
              <a:ext uri="{FF2B5EF4-FFF2-40B4-BE49-F238E27FC236}">
                <a16:creationId xmlns:a16="http://schemas.microsoft.com/office/drawing/2014/main" id="{31E6946D-ED6B-482A-8805-0DA32C0308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578" y="2117599"/>
            <a:ext cx="1639093" cy="241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506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4F3B-72BC-4D1D-9ED8-2EB707F9F9D6}"/>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706B89C2-0687-43C3-8C82-151049C43978}"/>
              </a:ext>
            </a:extLst>
          </p:cNvPr>
          <p:cNvSpPr>
            <a:spLocks noGrp="1"/>
          </p:cNvSpPr>
          <p:nvPr>
            <p:ph idx="1"/>
          </p:nvPr>
        </p:nvSpPr>
        <p:spPr>
          <a:xfrm>
            <a:off x="3325857" y="2015732"/>
            <a:ext cx="7728997" cy="3450613"/>
          </a:xfrm>
        </p:spPr>
        <p:txBody>
          <a:bodyPr>
            <a:normAutofit fontScale="85000" lnSpcReduction="10000"/>
          </a:bodyPr>
          <a:lstStyle/>
          <a:p>
            <a:r>
              <a:rPr lang="en-CA" b="1" dirty="0"/>
              <a:t>David </a:t>
            </a:r>
            <a:r>
              <a:rPr lang="en-CA" b="1" dirty="0" err="1"/>
              <a:t>Nunan</a:t>
            </a:r>
            <a:r>
              <a:rPr lang="en-CA" dirty="0"/>
              <a:t>, Ph.D., is Vice-President for Academic Affairs and Dean of the Graduate School of Education at Anaheim University. He is a past President of TESOL International Association (2000-01) and the world's leading textbook series author. Dr. </a:t>
            </a:r>
            <a:r>
              <a:rPr lang="en-CA" dirty="0" err="1"/>
              <a:t>Nunan</a:t>
            </a:r>
            <a:r>
              <a:rPr lang="en-CA" dirty="0"/>
              <a:t> is a world-renowned linguist and best-selling author of English Language Teaching textbooks. David </a:t>
            </a:r>
            <a:r>
              <a:rPr lang="en-CA" dirty="0" err="1"/>
              <a:t>Nunan</a:t>
            </a:r>
            <a:r>
              <a:rPr lang="en-CA" dirty="0"/>
              <a:t> has been involved in the teaching of graduate programs for such prestigious institutions as the University of Hong Kong, Columbia University, the University of Hawaii, Monterey Institute for International Studies, and many more. In 2002, Dr. </a:t>
            </a:r>
            <a:r>
              <a:rPr lang="en-CA" dirty="0" err="1"/>
              <a:t>Nunan</a:t>
            </a:r>
            <a:r>
              <a:rPr lang="en-CA" dirty="0"/>
              <a:t> received a congressional citation from the United States House of Representatives for his services to English language education through his pioneering work in online education at Anaheim University.</a:t>
            </a:r>
          </a:p>
        </p:txBody>
      </p:sp>
      <p:pic>
        <p:nvPicPr>
          <p:cNvPr id="4098" name="Picture 2" descr="https://ads2.koreatesol.org/sites/default/files/styles/large/public/pictures/David%20Nunan%20Photo.png?itok=QvEG3D52">
            <a:extLst>
              <a:ext uri="{FF2B5EF4-FFF2-40B4-BE49-F238E27FC236}">
                <a16:creationId xmlns:a16="http://schemas.microsoft.com/office/drawing/2014/main" id="{4BAE2FF2-0219-4567-945C-D086DEA2B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579" y="2015732"/>
            <a:ext cx="1564386" cy="1564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997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B3C4B-8BF5-4CD2-AC3D-18A02111BD2C}"/>
              </a:ext>
            </a:extLst>
          </p:cNvPr>
          <p:cNvSpPr>
            <a:spLocks noGrp="1"/>
          </p:cNvSpPr>
          <p:nvPr>
            <p:ph type="title"/>
          </p:nvPr>
        </p:nvSpPr>
        <p:spPr/>
        <p:txBody>
          <a:bodyPr/>
          <a:lstStyle/>
          <a:p>
            <a:r>
              <a:rPr lang="en-CA" dirty="0"/>
              <a:t>Common Types of presentations</a:t>
            </a:r>
          </a:p>
        </p:txBody>
      </p:sp>
      <p:sp>
        <p:nvSpPr>
          <p:cNvPr id="3" name="Content Placeholder 2">
            <a:extLst>
              <a:ext uri="{FF2B5EF4-FFF2-40B4-BE49-F238E27FC236}">
                <a16:creationId xmlns:a16="http://schemas.microsoft.com/office/drawing/2014/main" id="{020910E8-B51C-4B07-A6DC-2B2EAC51E50F}"/>
              </a:ext>
            </a:extLst>
          </p:cNvPr>
          <p:cNvSpPr>
            <a:spLocks noGrp="1"/>
          </p:cNvSpPr>
          <p:nvPr>
            <p:ph idx="1"/>
          </p:nvPr>
        </p:nvSpPr>
        <p:spPr/>
        <p:txBody>
          <a:bodyPr/>
          <a:lstStyle/>
          <a:p>
            <a:r>
              <a:rPr lang="en-CA" dirty="0"/>
              <a:t>Workshops</a:t>
            </a:r>
          </a:p>
          <a:p>
            <a:r>
              <a:rPr lang="en-CA" dirty="0"/>
              <a:t>Lectures</a:t>
            </a:r>
          </a:p>
          <a:p>
            <a:r>
              <a:rPr lang="en-CA" dirty="0"/>
              <a:t>Research presentation</a:t>
            </a:r>
          </a:p>
          <a:p>
            <a:r>
              <a:rPr lang="en-CA" dirty="0"/>
              <a:t>Poster presentation</a:t>
            </a:r>
          </a:p>
          <a:p>
            <a:r>
              <a:rPr lang="en-CA"/>
              <a:t>Panel presentation</a:t>
            </a:r>
          </a:p>
        </p:txBody>
      </p:sp>
    </p:spTree>
    <p:extLst>
      <p:ext uri="{BB962C8B-B14F-4D97-AF65-F5344CB8AC3E}">
        <p14:creationId xmlns:p14="http://schemas.microsoft.com/office/powerpoint/2010/main" val="2589740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C6436-7681-4400-A288-1A751D2E37F8}"/>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887966D9-8B31-40C0-800B-8354472F731F}"/>
              </a:ext>
            </a:extLst>
          </p:cNvPr>
          <p:cNvSpPr>
            <a:spLocks noGrp="1"/>
          </p:cNvSpPr>
          <p:nvPr>
            <p:ph idx="1"/>
          </p:nvPr>
        </p:nvSpPr>
        <p:spPr>
          <a:xfrm>
            <a:off x="3737579" y="1975391"/>
            <a:ext cx="7652080" cy="3450613"/>
          </a:xfrm>
        </p:spPr>
        <p:txBody>
          <a:bodyPr>
            <a:normAutofit/>
          </a:bodyPr>
          <a:lstStyle/>
          <a:p>
            <a:r>
              <a:rPr lang="en-US" b="1" i="1" dirty="0"/>
              <a:t>George E.K. Whitehead</a:t>
            </a:r>
            <a:r>
              <a:rPr lang="en-US" dirty="0"/>
              <a:t> is assistant professor at the International Graduate School of English, South Korea. His previous experience includes language teaching and language teacher education in Canada, Japan, and South Korea. George’s research interests include the contextualization of language teacher education, second language teacher assessment, critical L2 pedagogy, language teacher leadership, and language teacher conceptual change. </a:t>
            </a:r>
            <a:r>
              <a:rPr lang="en-CA" dirty="0"/>
              <a:t>His published work has appeared in journals such as </a:t>
            </a:r>
            <a:r>
              <a:rPr lang="en-CA" i="1" dirty="0"/>
              <a:t>RELC</a:t>
            </a:r>
            <a:r>
              <a:rPr lang="en-CA" dirty="0"/>
              <a:t>, </a:t>
            </a:r>
            <a:r>
              <a:rPr lang="en-CA" i="1" dirty="0"/>
              <a:t>Asian EFL Journal</a:t>
            </a:r>
            <a:r>
              <a:rPr lang="en-CA" dirty="0"/>
              <a:t>, and </a:t>
            </a:r>
            <a:r>
              <a:rPr lang="en-CA" i="1" dirty="0"/>
              <a:t>System.</a:t>
            </a:r>
            <a:endParaRPr lang="en-CA" dirty="0"/>
          </a:p>
        </p:txBody>
      </p:sp>
      <p:pic>
        <p:nvPicPr>
          <p:cNvPr id="5122" name="Picture 2" descr="Image result for george Ek whitehead">
            <a:extLst>
              <a:ext uri="{FF2B5EF4-FFF2-40B4-BE49-F238E27FC236}">
                <a16:creationId xmlns:a16="http://schemas.microsoft.com/office/drawing/2014/main" id="{9B58935C-3420-47EB-A8BC-C478D103C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628" y="2674100"/>
            <a:ext cx="1733308" cy="1733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718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17272-9DDC-41B7-8994-10D4743FF990}"/>
              </a:ext>
            </a:extLst>
          </p:cNvPr>
          <p:cNvSpPr>
            <a:spLocks noGrp="1"/>
          </p:cNvSpPr>
          <p:nvPr>
            <p:ph type="title"/>
          </p:nvPr>
        </p:nvSpPr>
        <p:spPr/>
        <p:txBody>
          <a:bodyPr/>
          <a:lstStyle/>
          <a:p>
            <a:r>
              <a:rPr lang="en-CA" dirty="0"/>
              <a:t>Biographical Information</a:t>
            </a:r>
          </a:p>
        </p:txBody>
      </p:sp>
      <p:sp>
        <p:nvSpPr>
          <p:cNvPr id="3" name="Content Placeholder 2">
            <a:extLst>
              <a:ext uri="{FF2B5EF4-FFF2-40B4-BE49-F238E27FC236}">
                <a16:creationId xmlns:a16="http://schemas.microsoft.com/office/drawing/2014/main" id="{9E481D02-8326-49E8-9F0B-401E2D715559}"/>
              </a:ext>
            </a:extLst>
          </p:cNvPr>
          <p:cNvSpPr>
            <a:spLocks noGrp="1"/>
          </p:cNvSpPr>
          <p:nvPr>
            <p:ph idx="1"/>
          </p:nvPr>
        </p:nvSpPr>
        <p:spPr>
          <a:xfrm>
            <a:off x="1451579" y="1853754"/>
            <a:ext cx="9603275" cy="4197422"/>
          </a:xfrm>
        </p:spPr>
        <p:txBody>
          <a:bodyPr>
            <a:normAutofit fontScale="77500" lnSpcReduction="20000"/>
          </a:bodyPr>
          <a:lstStyle/>
          <a:p>
            <a:endParaRPr lang="en-CA" dirty="0"/>
          </a:p>
          <a:p>
            <a:r>
              <a:rPr lang="en-CA" dirty="0"/>
              <a:t>Biographical information: not more than 70 words, should be written in Times Roman 12, single space in *.*.doc format</a:t>
            </a:r>
          </a:p>
          <a:p>
            <a:endParaRPr lang="en-CA" dirty="0"/>
          </a:p>
          <a:p>
            <a:r>
              <a:rPr lang="en-CA" dirty="0"/>
              <a:t>Biographical information framework:</a:t>
            </a:r>
          </a:p>
          <a:p>
            <a:r>
              <a:rPr lang="en-CA" dirty="0"/>
              <a:t>1. who you are and your position (work or student)</a:t>
            </a:r>
          </a:p>
          <a:p>
            <a:pPr lvl="1"/>
            <a:r>
              <a:rPr lang="en-CA" dirty="0"/>
              <a:t>… is a graduate student in the ____ program at the International Graduate School of English</a:t>
            </a:r>
          </a:p>
          <a:p>
            <a:r>
              <a:rPr lang="en-CA" dirty="0"/>
              <a:t>What have you done (work, presentations, publications?)</a:t>
            </a:r>
          </a:p>
          <a:p>
            <a:pPr lvl="1"/>
            <a:r>
              <a:rPr lang="en-CA" dirty="0"/>
              <a:t>… has worked as a ……</a:t>
            </a:r>
          </a:p>
          <a:p>
            <a:pPr lvl="1"/>
            <a:r>
              <a:rPr lang="en-CA" dirty="0"/>
              <a:t>… has presented at…</a:t>
            </a:r>
          </a:p>
          <a:p>
            <a:pPr lvl="1"/>
            <a:r>
              <a:rPr lang="en-CA" dirty="0"/>
              <a:t>… has published …. In…</a:t>
            </a:r>
          </a:p>
          <a:p>
            <a:r>
              <a:rPr lang="en-CA" dirty="0"/>
              <a:t>What are your academic interests?</a:t>
            </a:r>
          </a:p>
          <a:p>
            <a:pPr lvl="1"/>
            <a:r>
              <a:rPr lang="en-CA" dirty="0"/>
              <a:t>… research interests include….</a:t>
            </a:r>
          </a:p>
          <a:p>
            <a:pPr marL="0" indent="0">
              <a:buNone/>
            </a:pPr>
            <a:endParaRPr lang="en-CA" dirty="0"/>
          </a:p>
        </p:txBody>
      </p:sp>
    </p:spTree>
    <p:extLst>
      <p:ext uri="{BB962C8B-B14F-4D97-AF65-F5344CB8AC3E}">
        <p14:creationId xmlns:p14="http://schemas.microsoft.com/office/powerpoint/2010/main" val="722391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1B5EE-2638-4CB4-BDA0-904EDC520C6A}"/>
              </a:ext>
            </a:extLst>
          </p:cNvPr>
          <p:cNvSpPr>
            <a:spLocks noGrp="1"/>
          </p:cNvSpPr>
          <p:nvPr>
            <p:ph type="title"/>
          </p:nvPr>
        </p:nvSpPr>
        <p:spPr/>
        <p:txBody>
          <a:bodyPr/>
          <a:lstStyle/>
          <a:p>
            <a:r>
              <a:rPr lang="en-CA" dirty="0"/>
              <a:t>Why do people present?</a:t>
            </a:r>
          </a:p>
        </p:txBody>
      </p:sp>
      <p:sp>
        <p:nvSpPr>
          <p:cNvPr id="3" name="Content Placeholder 2">
            <a:extLst>
              <a:ext uri="{FF2B5EF4-FFF2-40B4-BE49-F238E27FC236}">
                <a16:creationId xmlns:a16="http://schemas.microsoft.com/office/drawing/2014/main" id="{3E46CB91-DFEC-4560-B5A4-1E2E21666413}"/>
              </a:ext>
            </a:extLst>
          </p:cNvPr>
          <p:cNvSpPr>
            <a:spLocks noGrp="1"/>
          </p:cNvSpPr>
          <p:nvPr>
            <p:ph idx="1"/>
          </p:nvPr>
        </p:nvSpPr>
        <p:spPr/>
        <p:txBody>
          <a:bodyPr/>
          <a:lstStyle/>
          <a:p>
            <a:r>
              <a:rPr lang="en-CA" dirty="0"/>
              <a:t>Some ways that people end up doing an academic presentation:</a:t>
            </a:r>
          </a:p>
          <a:p>
            <a:pPr lvl="1"/>
            <a:r>
              <a:rPr lang="en-CA" dirty="0"/>
              <a:t>They are asked do present by someone</a:t>
            </a:r>
          </a:p>
          <a:p>
            <a:pPr lvl="1"/>
            <a:r>
              <a:rPr lang="en-CA" dirty="0"/>
              <a:t>They want to present something </a:t>
            </a:r>
          </a:p>
          <a:p>
            <a:pPr lvl="1"/>
            <a:r>
              <a:rPr lang="en-CA" dirty="0"/>
              <a:t>They are required to present something to fulfil your duties ( work, school)</a:t>
            </a:r>
          </a:p>
          <a:p>
            <a:pPr lvl="1"/>
            <a:r>
              <a:rPr lang="en-CA" dirty="0"/>
              <a:t>They are forced to present something ( by a teacher, professor, administrator etc.)</a:t>
            </a:r>
          </a:p>
          <a:p>
            <a:r>
              <a:rPr lang="en-CA" dirty="0"/>
              <a:t>Reality</a:t>
            </a:r>
          </a:p>
          <a:p>
            <a:pPr lvl="1"/>
            <a:r>
              <a:rPr lang="en-CA" dirty="0"/>
              <a:t>At some point in this field you will do a presentation of some sort.</a:t>
            </a:r>
          </a:p>
        </p:txBody>
      </p:sp>
    </p:spTree>
    <p:extLst>
      <p:ext uri="{BB962C8B-B14F-4D97-AF65-F5344CB8AC3E}">
        <p14:creationId xmlns:p14="http://schemas.microsoft.com/office/powerpoint/2010/main" val="4139723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F984-9BE8-4F1E-95A1-F16A0C0F6BB9}"/>
              </a:ext>
            </a:extLst>
          </p:cNvPr>
          <p:cNvSpPr>
            <a:spLocks noGrp="1"/>
          </p:cNvSpPr>
          <p:nvPr>
            <p:ph type="title"/>
          </p:nvPr>
        </p:nvSpPr>
        <p:spPr/>
        <p:txBody>
          <a:bodyPr/>
          <a:lstStyle/>
          <a:p>
            <a:r>
              <a:rPr lang="en-CA" dirty="0"/>
              <a:t>Good things happen by presenting</a:t>
            </a:r>
          </a:p>
        </p:txBody>
      </p:sp>
      <p:sp>
        <p:nvSpPr>
          <p:cNvPr id="3" name="Content Placeholder 2">
            <a:extLst>
              <a:ext uri="{FF2B5EF4-FFF2-40B4-BE49-F238E27FC236}">
                <a16:creationId xmlns:a16="http://schemas.microsoft.com/office/drawing/2014/main" id="{D3B19F38-9C05-4CD5-B7B0-B51502407497}"/>
              </a:ext>
            </a:extLst>
          </p:cNvPr>
          <p:cNvSpPr>
            <a:spLocks noGrp="1"/>
          </p:cNvSpPr>
          <p:nvPr>
            <p:ph idx="1"/>
          </p:nvPr>
        </p:nvSpPr>
        <p:spPr/>
        <p:txBody>
          <a:bodyPr/>
          <a:lstStyle/>
          <a:p>
            <a:r>
              <a:rPr lang="en-CA" dirty="0"/>
              <a:t>Networking</a:t>
            </a:r>
          </a:p>
          <a:p>
            <a:r>
              <a:rPr lang="en-CA" dirty="0"/>
              <a:t>Advertising</a:t>
            </a:r>
          </a:p>
          <a:p>
            <a:r>
              <a:rPr lang="en-CA" dirty="0"/>
              <a:t>May get a free trip </a:t>
            </a:r>
            <a:r>
              <a:rPr lang="en-CA" dirty="0">
                <a:sym typeface="Wingdings" panose="05000000000000000000" pitchFamily="2" charset="2"/>
              </a:rPr>
              <a:t></a:t>
            </a:r>
          </a:p>
          <a:p>
            <a:r>
              <a:rPr lang="en-CA" dirty="0">
                <a:sym typeface="Wingdings" panose="05000000000000000000" pitchFamily="2" charset="2"/>
              </a:rPr>
              <a:t>Good for your CV </a:t>
            </a:r>
          </a:p>
          <a:p>
            <a:r>
              <a:rPr lang="en-CA" dirty="0">
                <a:sym typeface="Wingdings" panose="05000000000000000000" pitchFamily="2" charset="2"/>
              </a:rPr>
              <a:t>Will help with job hunting</a:t>
            </a:r>
            <a:endParaRPr lang="en-CA" dirty="0"/>
          </a:p>
        </p:txBody>
      </p:sp>
    </p:spTree>
    <p:extLst>
      <p:ext uri="{BB962C8B-B14F-4D97-AF65-F5344CB8AC3E}">
        <p14:creationId xmlns:p14="http://schemas.microsoft.com/office/powerpoint/2010/main" val="4268891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E01E7-1616-45F7-94F2-ECF544201197}"/>
              </a:ext>
            </a:extLst>
          </p:cNvPr>
          <p:cNvSpPr>
            <a:spLocks noGrp="1"/>
          </p:cNvSpPr>
          <p:nvPr>
            <p:ph type="title"/>
          </p:nvPr>
        </p:nvSpPr>
        <p:spPr/>
        <p:txBody>
          <a:bodyPr/>
          <a:lstStyle/>
          <a:p>
            <a:r>
              <a:rPr lang="en-CA" dirty="0"/>
              <a:t>Preparing for a presentation</a:t>
            </a:r>
          </a:p>
        </p:txBody>
      </p:sp>
      <p:sp>
        <p:nvSpPr>
          <p:cNvPr id="3" name="Content Placeholder 2">
            <a:extLst>
              <a:ext uri="{FF2B5EF4-FFF2-40B4-BE49-F238E27FC236}">
                <a16:creationId xmlns:a16="http://schemas.microsoft.com/office/drawing/2014/main" id="{C8715E77-E2E1-46D8-8D79-2C39CDF35903}"/>
              </a:ext>
            </a:extLst>
          </p:cNvPr>
          <p:cNvSpPr>
            <a:spLocks noGrp="1"/>
          </p:cNvSpPr>
          <p:nvPr>
            <p:ph idx="1"/>
          </p:nvPr>
        </p:nvSpPr>
        <p:spPr/>
        <p:txBody>
          <a:bodyPr/>
          <a:lstStyle/>
          <a:p>
            <a:r>
              <a:rPr lang="en-CA" dirty="0"/>
              <a:t>Proposal</a:t>
            </a:r>
          </a:p>
          <a:p>
            <a:r>
              <a:rPr lang="en-CA" dirty="0"/>
              <a:t>Abstract</a:t>
            </a:r>
          </a:p>
          <a:p>
            <a:r>
              <a:rPr lang="en-CA" dirty="0"/>
              <a:t>Materials</a:t>
            </a:r>
          </a:p>
          <a:p>
            <a:pPr lvl="1"/>
            <a:r>
              <a:rPr lang="en-CA" dirty="0" err="1"/>
              <a:t>Powerpoint</a:t>
            </a:r>
            <a:r>
              <a:rPr lang="en-CA" dirty="0"/>
              <a:t>, Prezi, etc. </a:t>
            </a:r>
          </a:p>
          <a:p>
            <a:pPr lvl="1"/>
            <a:r>
              <a:rPr lang="en-CA" dirty="0"/>
              <a:t>Videos</a:t>
            </a:r>
          </a:p>
          <a:p>
            <a:pPr lvl="1"/>
            <a:r>
              <a:rPr lang="en-CA" dirty="0"/>
              <a:t>Handouts</a:t>
            </a:r>
          </a:p>
          <a:p>
            <a:pPr lvl="1"/>
            <a:r>
              <a:rPr lang="en-CA" dirty="0"/>
              <a:t>Poster</a:t>
            </a:r>
          </a:p>
        </p:txBody>
      </p:sp>
    </p:spTree>
    <p:extLst>
      <p:ext uri="{BB962C8B-B14F-4D97-AF65-F5344CB8AC3E}">
        <p14:creationId xmlns:p14="http://schemas.microsoft.com/office/powerpoint/2010/main" val="335956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FD6FC-79E9-4023-92F2-7A561A10B0AC}"/>
              </a:ext>
            </a:extLst>
          </p:cNvPr>
          <p:cNvSpPr>
            <a:spLocks noGrp="1"/>
          </p:cNvSpPr>
          <p:nvPr>
            <p:ph type="title"/>
          </p:nvPr>
        </p:nvSpPr>
        <p:spPr/>
        <p:txBody>
          <a:bodyPr/>
          <a:lstStyle/>
          <a:p>
            <a:r>
              <a:rPr lang="en-CA" dirty="0"/>
              <a:t>Proposal, abstract, and short bio</a:t>
            </a:r>
          </a:p>
        </p:txBody>
      </p:sp>
      <p:sp>
        <p:nvSpPr>
          <p:cNvPr id="3" name="Content Placeholder 2">
            <a:extLst>
              <a:ext uri="{FF2B5EF4-FFF2-40B4-BE49-F238E27FC236}">
                <a16:creationId xmlns:a16="http://schemas.microsoft.com/office/drawing/2014/main" id="{C25118B9-FF27-4F5A-B17E-48425659DB28}"/>
              </a:ext>
            </a:extLst>
          </p:cNvPr>
          <p:cNvSpPr>
            <a:spLocks noGrp="1"/>
          </p:cNvSpPr>
          <p:nvPr>
            <p:ph idx="1"/>
          </p:nvPr>
        </p:nvSpPr>
        <p:spPr/>
        <p:txBody>
          <a:bodyPr/>
          <a:lstStyle/>
          <a:p>
            <a:r>
              <a:rPr lang="en-CA" dirty="0"/>
              <a:t>The proposal and abstract are often include in the same file</a:t>
            </a:r>
          </a:p>
          <a:p>
            <a:r>
              <a:rPr lang="en-CA" dirty="0"/>
              <a:t>Bio may be included as well or sent separately at a later date</a:t>
            </a:r>
          </a:p>
        </p:txBody>
      </p:sp>
    </p:spTree>
    <p:extLst>
      <p:ext uri="{BB962C8B-B14F-4D97-AF65-F5344CB8AC3E}">
        <p14:creationId xmlns:p14="http://schemas.microsoft.com/office/powerpoint/2010/main" val="3069191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4EA762-6AAD-48E4-B833-93CC6A6FDA04}"/>
              </a:ext>
            </a:extLst>
          </p:cNvPr>
          <p:cNvSpPr>
            <a:spLocks noGrp="1"/>
          </p:cNvSpPr>
          <p:nvPr>
            <p:ph type="ctrTitle"/>
          </p:nvPr>
        </p:nvSpPr>
        <p:spPr/>
        <p:txBody>
          <a:bodyPr/>
          <a:lstStyle/>
          <a:p>
            <a:r>
              <a:rPr lang="en-CA" dirty="0"/>
              <a:t>Poster presentation</a:t>
            </a:r>
          </a:p>
        </p:txBody>
      </p:sp>
      <p:sp>
        <p:nvSpPr>
          <p:cNvPr id="5" name="Subtitle 4">
            <a:extLst>
              <a:ext uri="{FF2B5EF4-FFF2-40B4-BE49-F238E27FC236}">
                <a16:creationId xmlns:a16="http://schemas.microsoft.com/office/drawing/2014/main" id="{51FB3874-7459-4FC3-A5EA-888607FF4FDB}"/>
              </a:ext>
            </a:extLst>
          </p:cNvPr>
          <p:cNvSpPr>
            <a:spLocks noGrp="1"/>
          </p:cNvSpPr>
          <p:nvPr>
            <p:ph type="subTitle" idx="1"/>
          </p:nvPr>
        </p:nvSpPr>
        <p:spPr/>
        <p:txBody>
          <a:bodyPr/>
          <a:lstStyle/>
          <a:p>
            <a:r>
              <a:rPr lang="en-CA" dirty="0"/>
              <a:t>Going through the steps</a:t>
            </a:r>
          </a:p>
        </p:txBody>
      </p:sp>
    </p:spTree>
    <p:extLst>
      <p:ext uri="{BB962C8B-B14F-4D97-AF65-F5344CB8AC3E}">
        <p14:creationId xmlns:p14="http://schemas.microsoft.com/office/powerpoint/2010/main" val="665718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EBCD4-1963-44FE-9536-0CEA2371BD5B}"/>
              </a:ext>
            </a:extLst>
          </p:cNvPr>
          <p:cNvSpPr>
            <a:spLocks noGrp="1"/>
          </p:cNvSpPr>
          <p:nvPr>
            <p:ph type="title"/>
          </p:nvPr>
        </p:nvSpPr>
        <p:spPr/>
        <p:txBody>
          <a:bodyPr/>
          <a:lstStyle/>
          <a:p>
            <a:r>
              <a:rPr lang="en-CA" dirty="0" err="1"/>
              <a:t>TASk</a:t>
            </a:r>
            <a:r>
              <a:rPr lang="en-CA" dirty="0"/>
              <a:t>: Poster presentation</a:t>
            </a:r>
          </a:p>
        </p:txBody>
      </p:sp>
      <p:sp>
        <p:nvSpPr>
          <p:cNvPr id="3" name="Content Placeholder 2">
            <a:extLst>
              <a:ext uri="{FF2B5EF4-FFF2-40B4-BE49-F238E27FC236}">
                <a16:creationId xmlns:a16="http://schemas.microsoft.com/office/drawing/2014/main" id="{1BA76122-CBAC-4E1C-84B8-944BA8C2730B}"/>
              </a:ext>
            </a:extLst>
          </p:cNvPr>
          <p:cNvSpPr>
            <a:spLocks noGrp="1"/>
          </p:cNvSpPr>
          <p:nvPr>
            <p:ph idx="1"/>
          </p:nvPr>
        </p:nvSpPr>
        <p:spPr/>
        <p:txBody>
          <a:bodyPr/>
          <a:lstStyle/>
          <a:p>
            <a:r>
              <a:rPr lang="en-CA" dirty="0"/>
              <a:t>You are going to create proposal for a poster presentation</a:t>
            </a:r>
          </a:p>
          <a:p>
            <a:r>
              <a:rPr lang="en-CA" dirty="0"/>
              <a:t>You are going to create a poster for the presentation</a:t>
            </a:r>
          </a:p>
          <a:p>
            <a:pPr lvl="1"/>
            <a:r>
              <a:rPr lang="en-CA" dirty="0"/>
              <a:t>This can be on the topic you are doing for your project or thesis</a:t>
            </a:r>
          </a:p>
          <a:p>
            <a:pPr lvl="1"/>
            <a:r>
              <a:rPr lang="en-CA" dirty="0"/>
              <a:t>It can also be a new topic if you like</a:t>
            </a:r>
          </a:p>
          <a:p>
            <a:r>
              <a:rPr lang="en-CA" dirty="0"/>
              <a:t>You are going to present your poster at a presentation fair</a:t>
            </a:r>
          </a:p>
          <a:p>
            <a:pPr lvl="1"/>
            <a:r>
              <a:rPr lang="en-CA" dirty="0"/>
              <a:t>People will walk around and visit your poster and you have to give a short presentation the content when they visit you. </a:t>
            </a:r>
          </a:p>
        </p:txBody>
      </p:sp>
    </p:spTree>
    <p:extLst>
      <p:ext uri="{BB962C8B-B14F-4D97-AF65-F5344CB8AC3E}">
        <p14:creationId xmlns:p14="http://schemas.microsoft.com/office/powerpoint/2010/main" val="320471103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286</TotalTime>
  <Words>1285</Words>
  <Application>Microsoft Office PowerPoint</Application>
  <PresentationFormat>Widescreen</PresentationFormat>
  <Paragraphs>140</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Gill Sans MT</vt:lpstr>
      <vt:lpstr>Wingdings</vt:lpstr>
      <vt:lpstr>Gallery</vt:lpstr>
      <vt:lpstr>Academic Presentations</vt:lpstr>
      <vt:lpstr>Professional organizations</vt:lpstr>
      <vt:lpstr>Common Types of presentations</vt:lpstr>
      <vt:lpstr>Why do people present?</vt:lpstr>
      <vt:lpstr>Good things happen by presenting</vt:lpstr>
      <vt:lpstr>Preparing for a presentation</vt:lpstr>
      <vt:lpstr>Proposal, abstract, and short bio</vt:lpstr>
      <vt:lpstr>Poster presentation</vt:lpstr>
      <vt:lpstr>TASk: Poster presentation</vt:lpstr>
      <vt:lpstr>Overview: The proposal vs. The abstract</vt:lpstr>
      <vt:lpstr>The proposal</vt:lpstr>
      <vt:lpstr>Good proposals</vt:lpstr>
      <vt:lpstr>Reasons for rejection</vt:lpstr>
      <vt:lpstr>TITLEs</vt:lpstr>
      <vt:lpstr>Make it better</vt:lpstr>
      <vt:lpstr>Sample proposal template</vt:lpstr>
      <vt:lpstr>PowerPoint Presentation</vt:lpstr>
      <vt:lpstr>PowerPoint Presentation</vt:lpstr>
      <vt:lpstr>The abstract</vt:lpstr>
      <vt:lpstr>Abstract – a 200  - 500 word summary</vt:lpstr>
      <vt:lpstr>samples</vt:lpstr>
      <vt:lpstr>Samples</vt:lpstr>
      <vt:lpstr>Samples</vt:lpstr>
      <vt:lpstr>Source for Conference Abstracts</vt:lpstr>
      <vt:lpstr>Biographical Information</vt:lpstr>
      <vt:lpstr>What is biographical information</vt:lpstr>
      <vt:lpstr>Sample Bios</vt:lpstr>
      <vt:lpstr>PowerPoint Presentation</vt:lpstr>
      <vt:lpstr>PowerPoint Presentation</vt:lpstr>
      <vt:lpstr>PowerPoint Presentation</vt:lpstr>
      <vt:lpstr>Biographical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Whitehead, George E.K. (Prof.)</dc:creator>
  <cp:lastModifiedBy>George Whitehead</cp:lastModifiedBy>
  <cp:revision>61</cp:revision>
  <dcterms:created xsi:type="dcterms:W3CDTF">2018-01-31T06:01:58Z</dcterms:created>
  <dcterms:modified xsi:type="dcterms:W3CDTF">2018-05-14T16:33:05Z</dcterms:modified>
</cp:coreProperties>
</file>