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4" r:id="rId4"/>
    <p:sldId id="265" r:id="rId5"/>
    <p:sldId id="296" r:id="rId6"/>
    <p:sldId id="266" r:id="rId7"/>
    <p:sldId id="267" r:id="rId8"/>
    <p:sldId id="270" r:id="rId9"/>
    <p:sldId id="269" r:id="rId10"/>
    <p:sldId id="272" r:id="rId11"/>
    <p:sldId id="275" r:id="rId12"/>
    <p:sldId id="315" r:id="rId13"/>
    <p:sldId id="273" r:id="rId14"/>
    <p:sldId id="274" r:id="rId15"/>
    <p:sldId id="286" r:id="rId16"/>
    <p:sldId id="310" r:id="rId17"/>
    <p:sldId id="288" r:id="rId18"/>
    <p:sldId id="289" r:id="rId19"/>
    <p:sldId id="290" r:id="rId20"/>
    <p:sldId id="291" r:id="rId21"/>
    <p:sldId id="293" r:id="rId22"/>
    <p:sldId id="276" r:id="rId23"/>
    <p:sldId id="271" r:id="rId24"/>
    <p:sldId id="281" r:id="rId25"/>
    <p:sldId id="314" r:id="rId26"/>
    <p:sldId id="312" r:id="rId27"/>
    <p:sldId id="313"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10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55" autoAdjust="0"/>
    <p:restoredTop sz="94660"/>
  </p:normalViewPr>
  <p:slideViewPr>
    <p:cSldViewPr snapToGrid="0">
      <p:cViewPr varScale="1">
        <p:scale>
          <a:sx n="110" d="100"/>
          <a:sy n="110" d="100"/>
        </p:scale>
        <p:origin x="85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5/24/2023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5/24/2023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5/24/2023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kotesol.org/" TargetMode="External"/><Relationship Id="rId2" Type="http://schemas.openxmlformats.org/officeDocument/2006/relationships/hyperlink" Target="http://www.kate.or.kr/" TargetMode="External"/><Relationship Id="rId1" Type="http://schemas.openxmlformats.org/officeDocument/2006/relationships/slideLayout" Target="../slideLayouts/slideLayout2.xml"/><Relationship Id="rId4" Type="http://schemas.openxmlformats.org/officeDocument/2006/relationships/hyperlink" Target="https://alak.jams.or.kr/"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4FA25-2D38-4C12-A0D5-6122E6BC133C}"/>
              </a:ext>
            </a:extLst>
          </p:cNvPr>
          <p:cNvSpPr>
            <a:spLocks noGrp="1"/>
          </p:cNvSpPr>
          <p:nvPr>
            <p:ph type="ctrTitle"/>
          </p:nvPr>
        </p:nvSpPr>
        <p:spPr/>
        <p:txBody>
          <a:bodyPr/>
          <a:lstStyle/>
          <a:p>
            <a:r>
              <a:rPr lang="en-CA"/>
              <a:t>Academic Presentations</a:t>
            </a:r>
            <a:endParaRPr lang="en-CA" dirty="0"/>
          </a:p>
        </p:txBody>
      </p:sp>
      <p:sp>
        <p:nvSpPr>
          <p:cNvPr id="3" name="Subtitle 2">
            <a:extLst>
              <a:ext uri="{FF2B5EF4-FFF2-40B4-BE49-F238E27FC236}">
                <a16:creationId xmlns:a16="http://schemas.microsoft.com/office/drawing/2014/main" id="{C70315F3-DAC3-4DB4-BE31-8978EE36E12B}"/>
              </a:ext>
            </a:extLst>
          </p:cNvPr>
          <p:cNvSpPr>
            <a:spLocks noGrp="1"/>
          </p:cNvSpPr>
          <p:nvPr>
            <p:ph type="subTitle" idx="1"/>
          </p:nvPr>
        </p:nvSpPr>
        <p:spPr/>
        <p:txBody>
          <a:bodyPr/>
          <a:lstStyle/>
          <a:p>
            <a:r>
              <a:rPr lang="en-CA" dirty="0"/>
              <a:t>Proposals,  Posters and stuff</a:t>
            </a:r>
          </a:p>
        </p:txBody>
      </p:sp>
    </p:spTree>
    <p:extLst>
      <p:ext uri="{BB962C8B-B14F-4D97-AF65-F5344CB8AC3E}">
        <p14:creationId xmlns:p14="http://schemas.microsoft.com/office/powerpoint/2010/main" val="870272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ECD56-D98B-4CCF-A1EA-0D49CF798227}"/>
              </a:ext>
            </a:extLst>
          </p:cNvPr>
          <p:cNvSpPr>
            <a:spLocks noGrp="1"/>
          </p:cNvSpPr>
          <p:nvPr>
            <p:ph type="title"/>
          </p:nvPr>
        </p:nvSpPr>
        <p:spPr/>
        <p:txBody>
          <a:bodyPr/>
          <a:lstStyle/>
          <a:p>
            <a:r>
              <a:rPr lang="en-CA" dirty="0"/>
              <a:t>Overview: The proposal vs. The abstract</a:t>
            </a:r>
          </a:p>
        </p:txBody>
      </p:sp>
      <p:sp>
        <p:nvSpPr>
          <p:cNvPr id="3" name="Content Placeholder 2">
            <a:extLst>
              <a:ext uri="{FF2B5EF4-FFF2-40B4-BE49-F238E27FC236}">
                <a16:creationId xmlns:a16="http://schemas.microsoft.com/office/drawing/2014/main" id="{A2823761-07C8-42BF-A540-CF38F472DE11}"/>
              </a:ext>
            </a:extLst>
          </p:cNvPr>
          <p:cNvSpPr>
            <a:spLocks noGrp="1"/>
          </p:cNvSpPr>
          <p:nvPr>
            <p:ph idx="1"/>
          </p:nvPr>
        </p:nvSpPr>
        <p:spPr/>
        <p:txBody>
          <a:bodyPr/>
          <a:lstStyle/>
          <a:p>
            <a:r>
              <a:rPr lang="en-CA" dirty="0"/>
              <a:t>The Abstract is seen by potential attendees and is meant to attract them. It is often printed in the conference book for them to refer to. </a:t>
            </a:r>
          </a:p>
          <a:p>
            <a:endParaRPr lang="en-CA" dirty="0"/>
          </a:p>
          <a:p>
            <a:r>
              <a:rPr lang="en-CA" dirty="0"/>
              <a:t>The Proposal is your outline, or description, of your session that the proposal readers use to evaluate your session for inclusion in the conference schedule. Your Proposal is never seen by conference attendees.</a:t>
            </a:r>
          </a:p>
        </p:txBody>
      </p:sp>
    </p:spTree>
    <p:extLst>
      <p:ext uri="{BB962C8B-B14F-4D97-AF65-F5344CB8AC3E}">
        <p14:creationId xmlns:p14="http://schemas.microsoft.com/office/powerpoint/2010/main" val="2717630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6CC1A7-6A80-4A0B-869C-1B89693C2206}"/>
              </a:ext>
            </a:extLst>
          </p:cNvPr>
          <p:cNvSpPr>
            <a:spLocks noGrp="1"/>
          </p:cNvSpPr>
          <p:nvPr>
            <p:ph type="ctrTitle"/>
          </p:nvPr>
        </p:nvSpPr>
        <p:spPr/>
        <p:txBody>
          <a:bodyPr/>
          <a:lstStyle/>
          <a:p>
            <a:r>
              <a:rPr lang="en-CA" dirty="0"/>
              <a:t>The proposal</a:t>
            </a:r>
          </a:p>
        </p:txBody>
      </p:sp>
      <p:sp>
        <p:nvSpPr>
          <p:cNvPr id="5" name="Subtitle 4">
            <a:extLst>
              <a:ext uri="{FF2B5EF4-FFF2-40B4-BE49-F238E27FC236}">
                <a16:creationId xmlns:a16="http://schemas.microsoft.com/office/drawing/2014/main" id="{1FA1C00E-AF95-4F76-AEB1-F75CC9CF37BB}"/>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1800639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969C3-B72F-FBDF-BDFB-9236A5ED98ED}"/>
              </a:ext>
            </a:extLst>
          </p:cNvPr>
          <p:cNvSpPr>
            <a:spLocks noGrp="1"/>
          </p:cNvSpPr>
          <p:nvPr>
            <p:ph type="title"/>
          </p:nvPr>
        </p:nvSpPr>
        <p:spPr/>
        <p:txBody>
          <a:bodyPr/>
          <a:lstStyle/>
          <a:p>
            <a:r>
              <a:rPr lang="en-GB" dirty="0"/>
              <a:t>What does it include</a:t>
            </a:r>
          </a:p>
        </p:txBody>
      </p:sp>
      <p:sp>
        <p:nvSpPr>
          <p:cNvPr id="3" name="Content Placeholder 2">
            <a:extLst>
              <a:ext uri="{FF2B5EF4-FFF2-40B4-BE49-F238E27FC236}">
                <a16:creationId xmlns:a16="http://schemas.microsoft.com/office/drawing/2014/main" id="{ED74E4F8-089B-FABD-EE0A-5F88F068EE62}"/>
              </a:ext>
            </a:extLst>
          </p:cNvPr>
          <p:cNvSpPr>
            <a:spLocks noGrp="1"/>
          </p:cNvSpPr>
          <p:nvPr>
            <p:ph idx="1"/>
          </p:nvPr>
        </p:nvSpPr>
        <p:spPr/>
        <p:txBody>
          <a:bodyPr/>
          <a:lstStyle/>
          <a:p>
            <a:endParaRPr lang="en-GB" dirty="0"/>
          </a:p>
          <a:p>
            <a:r>
              <a:rPr lang="en-GB" dirty="0"/>
              <a:t>An abstract</a:t>
            </a:r>
          </a:p>
          <a:p>
            <a:pPr lvl="1"/>
            <a:r>
              <a:rPr lang="en-GB" dirty="0"/>
              <a:t>A short description of your presentation (usually 200-300 words)</a:t>
            </a:r>
          </a:p>
          <a:p>
            <a:r>
              <a:rPr lang="en-GB" dirty="0"/>
              <a:t>Your Bio</a:t>
            </a:r>
          </a:p>
          <a:p>
            <a:pPr lvl="1"/>
            <a:r>
              <a:rPr lang="en-GB" dirty="0"/>
              <a:t>A short description of yourself (Usually 100-150 words)</a:t>
            </a:r>
          </a:p>
        </p:txBody>
      </p:sp>
    </p:spTree>
    <p:extLst>
      <p:ext uri="{BB962C8B-B14F-4D97-AF65-F5344CB8AC3E}">
        <p14:creationId xmlns:p14="http://schemas.microsoft.com/office/powerpoint/2010/main" val="624537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5D3B-9BC8-47EF-B5B0-302E3CA5A156}"/>
              </a:ext>
            </a:extLst>
          </p:cNvPr>
          <p:cNvSpPr>
            <a:spLocks noGrp="1"/>
          </p:cNvSpPr>
          <p:nvPr>
            <p:ph type="title"/>
          </p:nvPr>
        </p:nvSpPr>
        <p:spPr/>
        <p:txBody>
          <a:bodyPr/>
          <a:lstStyle/>
          <a:p>
            <a:r>
              <a:rPr lang="en-CA" dirty="0"/>
              <a:t>Good proposals</a:t>
            </a:r>
          </a:p>
        </p:txBody>
      </p:sp>
      <p:sp>
        <p:nvSpPr>
          <p:cNvPr id="3" name="Content Placeholder 2">
            <a:extLst>
              <a:ext uri="{FF2B5EF4-FFF2-40B4-BE49-F238E27FC236}">
                <a16:creationId xmlns:a16="http://schemas.microsoft.com/office/drawing/2014/main" id="{C7FB9E60-D81C-4221-808E-9802E09BD4D0}"/>
              </a:ext>
            </a:extLst>
          </p:cNvPr>
          <p:cNvSpPr>
            <a:spLocks noGrp="1"/>
          </p:cNvSpPr>
          <p:nvPr>
            <p:ph idx="1"/>
          </p:nvPr>
        </p:nvSpPr>
        <p:spPr/>
        <p:txBody>
          <a:bodyPr/>
          <a:lstStyle/>
          <a:p>
            <a:r>
              <a:rPr lang="en-CA" dirty="0"/>
              <a:t>Clearly written</a:t>
            </a:r>
          </a:p>
          <a:p>
            <a:r>
              <a:rPr lang="en-CA" dirty="0"/>
              <a:t>Have clear objectives</a:t>
            </a:r>
          </a:p>
          <a:p>
            <a:r>
              <a:rPr lang="en-CA" dirty="0"/>
              <a:t>Are relevant, relatable, and interesting to the intended audience</a:t>
            </a:r>
          </a:p>
          <a:p>
            <a:r>
              <a:rPr lang="en-CA" dirty="0"/>
              <a:t>Have a catchy, professional title</a:t>
            </a:r>
          </a:p>
        </p:txBody>
      </p:sp>
    </p:spTree>
    <p:extLst>
      <p:ext uri="{BB962C8B-B14F-4D97-AF65-F5344CB8AC3E}">
        <p14:creationId xmlns:p14="http://schemas.microsoft.com/office/powerpoint/2010/main" val="4277050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56C05-44B5-4179-A312-DC1371F5C797}"/>
              </a:ext>
            </a:extLst>
          </p:cNvPr>
          <p:cNvSpPr>
            <a:spLocks noGrp="1"/>
          </p:cNvSpPr>
          <p:nvPr>
            <p:ph type="title"/>
          </p:nvPr>
        </p:nvSpPr>
        <p:spPr/>
        <p:txBody>
          <a:bodyPr/>
          <a:lstStyle/>
          <a:p>
            <a:r>
              <a:rPr lang="en-CA" dirty="0"/>
              <a:t>Reasons for rejection</a:t>
            </a:r>
          </a:p>
        </p:txBody>
      </p:sp>
      <p:sp>
        <p:nvSpPr>
          <p:cNvPr id="3" name="Content Placeholder 2">
            <a:extLst>
              <a:ext uri="{FF2B5EF4-FFF2-40B4-BE49-F238E27FC236}">
                <a16:creationId xmlns:a16="http://schemas.microsoft.com/office/drawing/2014/main" id="{92E09AC7-8EBD-4735-86A2-6F5B9FAD2245}"/>
              </a:ext>
            </a:extLst>
          </p:cNvPr>
          <p:cNvSpPr>
            <a:spLocks noGrp="1"/>
          </p:cNvSpPr>
          <p:nvPr>
            <p:ph idx="1"/>
          </p:nvPr>
        </p:nvSpPr>
        <p:spPr/>
        <p:txBody>
          <a:bodyPr/>
          <a:lstStyle/>
          <a:p>
            <a:r>
              <a:rPr lang="en-CA" dirty="0"/>
              <a:t>Adds nothing new to the field</a:t>
            </a:r>
          </a:p>
          <a:p>
            <a:pPr lvl="1"/>
            <a:r>
              <a:rPr lang="en-CA" dirty="0"/>
              <a:t>Outdated content/ topic</a:t>
            </a:r>
          </a:p>
          <a:p>
            <a:r>
              <a:rPr lang="en-CA" dirty="0"/>
              <a:t>Out of the scope of the conference theme</a:t>
            </a:r>
          </a:p>
          <a:p>
            <a:r>
              <a:rPr lang="en-CA" dirty="0"/>
              <a:t>The proposal is poorly written</a:t>
            </a:r>
          </a:p>
          <a:p>
            <a:pPr lvl="1"/>
            <a:r>
              <a:rPr lang="en-CA" dirty="0"/>
              <a:t>Unclear</a:t>
            </a:r>
          </a:p>
          <a:p>
            <a:pPr lvl="1"/>
            <a:r>
              <a:rPr lang="en-CA" dirty="0"/>
              <a:t>Not proofread</a:t>
            </a:r>
          </a:p>
          <a:p>
            <a:r>
              <a:rPr lang="en-CA" dirty="0"/>
              <a:t>The reviewer didn’t understand it… or just didn’t </a:t>
            </a:r>
            <a:r>
              <a:rPr lang="en-CA"/>
              <a:t>like it… </a:t>
            </a:r>
            <a:endParaRPr lang="en-CA" dirty="0"/>
          </a:p>
        </p:txBody>
      </p:sp>
    </p:spTree>
    <p:extLst>
      <p:ext uri="{BB962C8B-B14F-4D97-AF65-F5344CB8AC3E}">
        <p14:creationId xmlns:p14="http://schemas.microsoft.com/office/powerpoint/2010/main" val="4353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17272-9DDC-41B7-8994-10D4743FF990}"/>
              </a:ext>
            </a:extLst>
          </p:cNvPr>
          <p:cNvSpPr>
            <a:spLocks noGrp="1"/>
          </p:cNvSpPr>
          <p:nvPr>
            <p:ph type="title"/>
          </p:nvPr>
        </p:nvSpPr>
        <p:spPr/>
        <p:txBody>
          <a:bodyPr/>
          <a:lstStyle/>
          <a:p>
            <a:r>
              <a:rPr lang="en-CA" dirty="0"/>
              <a:t>Biographical Information</a:t>
            </a:r>
          </a:p>
        </p:txBody>
      </p:sp>
      <p:sp>
        <p:nvSpPr>
          <p:cNvPr id="5" name="Content Placeholder 4">
            <a:extLst>
              <a:ext uri="{FF2B5EF4-FFF2-40B4-BE49-F238E27FC236}">
                <a16:creationId xmlns:a16="http://schemas.microsoft.com/office/drawing/2014/main" id="{474F1B74-6974-4BF1-9128-9B0444A13460}"/>
              </a:ext>
            </a:extLst>
          </p:cNvPr>
          <p:cNvSpPr>
            <a:spLocks noGrp="1"/>
          </p:cNvSpPr>
          <p:nvPr>
            <p:ph idx="1"/>
          </p:nvPr>
        </p:nvSpPr>
        <p:spPr/>
        <p:txBody>
          <a:bodyPr/>
          <a:lstStyle/>
          <a:p>
            <a:endParaRPr lang="en-US"/>
          </a:p>
        </p:txBody>
      </p:sp>
      <p:pic>
        <p:nvPicPr>
          <p:cNvPr id="1026" name="Picture 2" descr="Image result for biography">
            <a:extLst>
              <a:ext uri="{FF2B5EF4-FFF2-40B4-BE49-F238E27FC236}">
                <a16:creationId xmlns:a16="http://schemas.microsoft.com/office/drawing/2014/main" id="{2D1938EF-184D-4E54-90D4-6EC8A52839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0316" y="2147186"/>
            <a:ext cx="3481137" cy="3481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9186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3221B-1F28-481A-BDE4-51DF4977A4F8}"/>
              </a:ext>
            </a:extLst>
          </p:cNvPr>
          <p:cNvSpPr>
            <a:spLocks noGrp="1"/>
          </p:cNvSpPr>
          <p:nvPr>
            <p:ph type="title"/>
          </p:nvPr>
        </p:nvSpPr>
        <p:spPr/>
        <p:txBody>
          <a:bodyPr/>
          <a:lstStyle/>
          <a:p>
            <a:r>
              <a:rPr lang="en-US" dirty="0"/>
              <a:t>What is biographical information</a:t>
            </a:r>
          </a:p>
        </p:txBody>
      </p:sp>
      <p:sp>
        <p:nvSpPr>
          <p:cNvPr id="3" name="Content Placeholder 2">
            <a:extLst>
              <a:ext uri="{FF2B5EF4-FFF2-40B4-BE49-F238E27FC236}">
                <a16:creationId xmlns:a16="http://schemas.microsoft.com/office/drawing/2014/main" id="{09B73F4B-2D0D-4443-8D6B-2EE610972D2B}"/>
              </a:ext>
            </a:extLst>
          </p:cNvPr>
          <p:cNvSpPr>
            <a:spLocks noGrp="1"/>
          </p:cNvSpPr>
          <p:nvPr>
            <p:ph idx="1"/>
          </p:nvPr>
        </p:nvSpPr>
        <p:spPr/>
        <p:txBody>
          <a:bodyPr/>
          <a:lstStyle/>
          <a:p>
            <a:r>
              <a:rPr lang="en-US" dirty="0"/>
              <a:t>A paragraph of 100 words or less that describes who you are professionally</a:t>
            </a:r>
          </a:p>
          <a:p>
            <a:r>
              <a:rPr lang="en-US" dirty="0"/>
              <a:t>Let’s readers or attendees know about you</a:t>
            </a:r>
          </a:p>
          <a:p>
            <a:r>
              <a:rPr lang="en-US" dirty="0"/>
              <a:t>Attracts them to your work</a:t>
            </a:r>
          </a:p>
        </p:txBody>
      </p:sp>
    </p:spTree>
    <p:extLst>
      <p:ext uri="{BB962C8B-B14F-4D97-AF65-F5344CB8AC3E}">
        <p14:creationId xmlns:p14="http://schemas.microsoft.com/office/powerpoint/2010/main" val="233292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8BDAA-05B4-47E1-A8E6-9E15F14CED29}"/>
              </a:ext>
            </a:extLst>
          </p:cNvPr>
          <p:cNvSpPr>
            <a:spLocks noGrp="1"/>
          </p:cNvSpPr>
          <p:nvPr>
            <p:ph type="title"/>
          </p:nvPr>
        </p:nvSpPr>
        <p:spPr/>
        <p:txBody>
          <a:bodyPr/>
          <a:lstStyle/>
          <a:p>
            <a:r>
              <a:rPr lang="en-CA" dirty="0"/>
              <a:t>Sample Bios</a:t>
            </a:r>
          </a:p>
        </p:txBody>
      </p:sp>
      <p:sp>
        <p:nvSpPr>
          <p:cNvPr id="3" name="Content Placeholder 2">
            <a:extLst>
              <a:ext uri="{FF2B5EF4-FFF2-40B4-BE49-F238E27FC236}">
                <a16:creationId xmlns:a16="http://schemas.microsoft.com/office/drawing/2014/main" id="{A1BF0AB8-D689-4127-A50B-DC19C84A55E0}"/>
              </a:ext>
            </a:extLst>
          </p:cNvPr>
          <p:cNvSpPr>
            <a:spLocks noGrp="1"/>
          </p:cNvSpPr>
          <p:nvPr>
            <p:ph idx="1"/>
          </p:nvPr>
        </p:nvSpPr>
        <p:spPr>
          <a:xfrm>
            <a:off x="3380721" y="1997444"/>
            <a:ext cx="7674133" cy="3450613"/>
          </a:xfrm>
        </p:spPr>
        <p:txBody>
          <a:bodyPr/>
          <a:lstStyle/>
          <a:p>
            <a:r>
              <a:rPr lang="en-US" b="1" dirty="0"/>
              <a:t>Scott </a:t>
            </a:r>
            <a:r>
              <a:rPr lang="en-US" b="1" dirty="0" err="1"/>
              <a:t>Thornbury</a:t>
            </a:r>
            <a:r>
              <a:rPr lang="en-US" b="1" dirty="0"/>
              <a:t> </a:t>
            </a:r>
            <a:r>
              <a:rPr lang="en-US" dirty="0"/>
              <a:t>teaches on the MA TESOL program at The New School in New York. His previous experience includes teaching and training in Egypt, UK, Spain, and in his native New Zealand. He has written extensively on areas of language and methodology for Cambridge University Press. He is currently the series editor of the </a:t>
            </a:r>
            <a:r>
              <a:rPr lang="en-US" i="1" dirty="0"/>
              <a:t>Cambridge Handbooks for Language Teachers</a:t>
            </a:r>
            <a:r>
              <a:rPr lang="en-US" dirty="0"/>
              <a:t>.</a:t>
            </a:r>
            <a:endParaRPr lang="en-CA" dirty="0"/>
          </a:p>
          <a:p>
            <a:endParaRPr lang="en-CA" dirty="0"/>
          </a:p>
        </p:txBody>
      </p:sp>
      <p:pic>
        <p:nvPicPr>
          <p:cNvPr id="2050" name="Picture 2" descr="Image result for scott thornbury">
            <a:extLst>
              <a:ext uri="{FF2B5EF4-FFF2-40B4-BE49-F238E27FC236}">
                <a16:creationId xmlns:a16="http://schemas.microsoft.com/office/drawing/2014/main" id="{D99B7DF5-041B-48FC-A95F-B1DD6161900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578" y="1997444"/>
            <a:ext cx="1828433" cy="19710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542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BA5F0-DD33-4A4D-B6DD-51A4858AB63B}"/>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247DEA75-D27E-4295-BE08-B95BF1020257}"/>
              </a:ext>
            </a:extLst>
          </p:cNvPr>
          <p:cNvSpPr>
            <a:spLocks noGrp="1"/>
          </p:cNvSpPr>
          <p:nvPr>
            <p:ph idx="1"/>
          </p:nvPr>
        </p:nvSpPr>
        <p:spPr>
          <a:xfrm>
            <a:off x="3581889" y="2117600"/>
            <a:ext cx="7472965" cy="3450613"/>
          </a:xfrm>
        </p:spPr>
        <p:txBody>
          <a:bodyPr/>
          <a:lstStyle/>
          <a:p>
            <a:r>
              <a:rPr lang="en-CA" b="1" dirty="0"/>
              <a:t>Dr. Stephen Krashen, </a:t>
            </a:r>
            <a:r>
              <a:rPr lang="en-CA" dirty="0"/>
              <a:t>Professor Emeritus of USC (University of Southern California) has published more than 300 papers as a linguistic researcher. He is most famously known for his Theory of SLA, which includes 5 hypotheses: Acquisition-Learning Hypothesis, the Input Hypothesis, Monitor Theory, the Affective Filter, and the Natural Order Hypothesis. Dr. Krashen is a strong proponent of bilingual education, and has written several papers on the topic. He believes that the mastery of second language greatly augments future cognitive development.</a:t>
            </a:r>
          </a:p>
        </p:txBody>
      </p:sp>
      <p:pic>
        <p:nvPicPr>
          <p:cNvPr id="3074" name="Picture 2" descr="Image result for stephen krashen">
            <a:extLst>
              <a:ext uri="{FF2B5EF4-FFF2-40B4-BE49-F238E27FC236}">
                <a16:creationId xmlns:a16="http://schemas.microsoft.com/office/drawing/2014/main" id="{31E6946D-ED6B-482A-8805-0DA32C0308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578" y="2117599"/>
            <a:ext cx="1639093" cy="2418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506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94F3B-72BC-4D1D-9ED8-2EB707F9F9D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06B89C2-0687-43C3-8C82-151049C43978}"/>
              </a:ext>
            </a:extLst>
          </p:cNvPr>
          <p:cNvSpPr>
            <a:spLocks noGrp="1"/>
          </p:cNvSpPr>
          <p:nvPr>
            <p:ph idx="1"/>
          </p:nvPr>
        </p:nvSpPr>
        <p:spPr>
          <a:xfrm>
            <a:off x="3325857" y="2015732"/>
            <a:ext cx="7728997" cy="3450613"/>
          </a:xfrm>
        </p:spPr>
        <p:txBody>
          <a:bodyPr>
            <a:normAutofit fontScale="85000" lnSpcReduction="10000"/>
          </a:bodyPr>
          <a:lstStyle/>
          <a:p>
            <a:r>
              <a:rPr lang="en-CA" b="1" dirty="0"/>
              <a:t>David </a:t>
            </a:r>
            <a:r>
              <a:rPr lang="en-CA" b="1" dirty="0" err="1"/>
              <a:t>Nunan</a:t>
            </a:r>
            <a:r>
              <a:rPr lang="en-CA" dirty="0"/>
              <a:t>, Ph.D., is Vice-President for Academic Affairs and Dean of the Graduate School of Education at Anaheim University. He is a past President of TESOL International Association (2000-01) and the world's leading textbook series author. Dr. </a:t>
            </a:r>
            <a:r>
              <a:rPr lang="en-CA" dirty="0" err="1"/>
              <a:t>Nunan</a:t>
            </a:r>
            <a:r>
              <a:rPr lang="en-CA" dirty="0"/>
              <a:t> is a world-renowned linguist and best-selling author of English Language Teaching textbooks. David </a:t>
            </a:r>
            <a:r>
              <a:rPr lang="en-CA" dirty="0" err="1"/>
              <a:t>Nunan</a:t>
            </a:r>
            <a:r>
              <a:rPr lang="en-CA" dirty="0"/>
              <a:t> has been involved in the teaching of graduate programs for such prestigious institutions as the University of Hong Kong, Columbia University, the University of Hawaii, Monterey Institute for International Studies, and many more. In 2002, Dr. </a:t>
            </a:r>
            <a:r>
              <a:rPr lang="en-CA" dirty="0" err="1"/>
              <a:t>Nunan</a:t>
            </a:r>
            <a:r>
              <a:rPr lang="en-CA" dirty="0"/>
              <a:t> received a congressional citation from the United States House of Representatives for his services to English language education through his pioneering work in online education at Anaheim University.</a:t>
            </a:r>
          </a:p>
        </p:txBody>
      </p:sp>
      <p:pic>
        <p:nvPicPr>
          <p:cNvPr id="4098" name="Picture 2" descr="https://ads2.koreatesol.org/sites/default/files/styles/large/public/pictures/David%20Nunan%20Photo.png?itok=QvEG3D52">
            <a:extLst>
              <a:ext uri="{FF2B5EF4-FFF2-40B4-BE49-F238E27FC236}">
                <a16:creationId xmlns:a16="http://schemas.microsoft.com/office/drawing/2014/main" id="{4BAE2FF2-0219-4567-945C-D086DEA2B7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1579" y="2015732"/>
            <a:ext cx="1564386" cy="1564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2997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AC395-AC4C-4806-BD18-CF7181B87128}"/>
              </a:ext>
            </a:extLst>
          </p:cNvPr>
          <p:cNvSpPr>
            <a:spLocks noGrp="1"/>
          </p:cNvSpPr>
          <p:nvPr>
            <p:ph type="title"/>
          </p:nvPr>
        </p:nvSpPr>
        <p:spPr/>
        <p:txBody>
          <a:bodyPr/>
          <a:lstStyle/>
          <a:p>
            <a:r>
              <a:rPr lang="en-CA" dirty="0"/>
              <a:t>Professional organizations</a:t>
            </a:r>
          </a:p>
        </p:txBody>
      </p:sp>
      <p:sp>
        <p:nvSpPr>
          <p:cNvPr id="3" name="Content Placeholder 2">
            <a:extLst>
              <a:ext uri="{FF2B5EF4-FFF2-40B4-BE49-F238E27FC236}">
                <a16:creationId xmlns:a16="http://schemas.microsoft.com/office/drawing/2014/main" id="{12BE4AE3-A67D-47DC-9181-C1F9052FA6BF}"/>
              </a:ext>
            </a:extLst>
          </p:cNvPr>
          <p:cNvSpPr>
            <a:spLocks noGrp="1"/>
          </p:cNvSpPr>
          <p:nvPr>
            <p:ph idx="1"/>
          </p:nvPr>
        </p:nvSpPr>
        <p:spPr/>
        <p:txBody>
          <a:bodyPr>
            <a:normAutofit fontScale="70000" lnSpcReduction="20000"/>
          </a:bodyPr>
          <a:lstStyle/>
          <a:p>
            <a:pPr marL="0" indent="0">
              <a:buNone/>
            </a:pPr>
            <a:r>
              <a:rPr lang="en-CA" dirty="0"/>
              <a:t>Korean Association of Teacher of English (KATE) (</a:t>
            </a:r>
            <a:r>
              <a:rPr lang="en-CA" dirty="0">
                <a:hlinkClick r:id="rId2"/>
              </a:rPr>
              <a:t>www.kate.or.kr</a:t>
            </a:r>
            <a:r>
              <a:rPr lang="en-CA" dirty="0"/>
              <a:t>)</a:t>
            </a:r>
          </a:p>
          <a:p>
            <a:pPr lvl="1"/>
            <a:r>
              <a:rPr lang="en-CA" dirty="0"/>
              <a:t>KATE is the largest ELT organisation here in Korea</a:t>
            </a:r>
          </a:p>
          <a:p>
            <a:pPr lvl="1"/>
            <a:r>
              <a:rPr lang="en-CA" dirty="0"/>
              <a:t>Most conference participants are Korean professors and teachers.</a:t>
            </a:r>
          </a:p>
          <a:p>
            <a:pPr marL="0" indent="0">
              <a:buNone/>
            </a:pPr>
            <a:r>
              <a:rPr lang="en-CA" dirty="0"/>
              <a:t>KOTESOL (</a:t>
            </a:r>
            <a:r>
              <a:rPr lang="en-CA" dirty="0">
                <a:hlinkClick r:id="rId3"/>
              </a:rPr>
              <a:t>www.kotesol.org</a:t>
            </a:r>
            <a:r>
              <a:rPr lang="en-CA" dirty="0"/>
              <a:t>)</a:t>
            </a:r>
          </a:p>
          <a:p>
            <a:pPr lvl="1"/>
            <a:r>
              <a:rPr lang="en-CA" dirty="0"/>
              <a:t>Monthly workshops in various regional chapters (good place to start)</a:t>
            </a:r>
          </a:p>
          <a:p>
            <a:pPr lvl="1"/>
            <a:r>
              <a:rPr lang="en-CA" dirty="0"/>
              <a:t>Pedagogy focused more than research</a:t>
            </a:r>
          </a:p>
          <a:p>
            <a:pPr lvl="1"/>
            <a:r>
              <a:rPr lang="en-CA" dirty="0"/>
              <a:t>National conference and International conference</a:t>
            </a:r>
          </a:p>
          <a:p>
            <a:pPr lvl="1"/>
            <a:r>
              <a:rPr lang="en-CA" dirty="0"/>
              <a:t>A lot of Non-Korean teachers of English attend</a:t>
            </a:r>
          </a:p>
          <a:p>
            <a:pPr marL="0" indent="0">
              <a:buNone/>
            </a:pPr>
            <a:r>
              <a:rPr lang="en-CA" dirty="0"/>
              <a:t>Applied Linguistics Association of Korea (ALAK) (</a:t>
            </a:r>
            <a:r>
              <a:rPr lang="en-CA" dirty="0">
                <a:hlinkClick r:id="rId4"/>
              </a:rPr>
              <a:t>https://alak.jams.or.kr</a:t>
            </a:r>
            <a:r>
              <a:rPr lang="en-CA" dirty="0"/>
              <a:t>)</a:t>
            </a:r>
          </a:p>
          <a:p>
            <a:pPr lvl="1"/>
            <a:r>
              <a:rPr lang="en-CA" dirty="0"/>
              <a:t>ALAK is more research focused. </a:t>
            </a:r>
          </a:p>
          <a:p>
            <a:pPr lvl="1"/>
            <a:r>
              <a:rPr lang="en-CA" dirty="0"/>
              <a:t>Yearly international conference yearly.</a:t>
            </a:r>
          </a:p>
          <a:p>
            <a:pPr lvl="1"/>
            <a:r>
              <a:rPr lang="en-CA" dirty="0"/>
              <a:t>Mixture of participants but more people with research interests</a:t>
            </a:r>
          </a:p>
          <a:p>
            <a:endParaRPr lang="en-CA" dirty="0"/>
          </a:p>
          <a:p>
            <a:endParaRPr lang="en-CA" dirty="0"/>
          </a:p>
        </p:txBody>
      </p:sp>
    </p:spTree>
    <p:extLst>
      <p:ext uri="{BB962C8B-B14F-4D97-AF65-F5344CB8AC3E}">
        <p14:creationId xmlns:p14="http://schemas.microsoft.com/office/powerpoint/2010/main" val="15590012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C6436-7681-4400-A288-1A751D2E37F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87966D9-8B31-40C0-800B-8354472F731F}"/>
              </a:ext>
            </a:extLst>
          </p:cNvPr>
          <p:cNvSpPr>
            <a:spLocks noGrp="1"/>
          </p:cNvSpPr>
          <p:nvPr>
            <p:ph idx="1"/>
          </p:nvPr>
        </p:nvSpPr>
        <p:spPr>
          <a:xfrm>
            <a:off x="3737579" y="1975391"/>
            <a:ext cx="7652080" cy="3450613"/>
          </a:xfrm>
        </p:spPr>
        <p:txBody>
          <a:bodyPr>
            <a:normAutofit/>
          </a:bodyPr>
          <a:lstStyle/>
          <a:p>
            <a:pPr marL="0" marR="0" indent="0">
              <a:lnSpc>
                <a:spcPct val="107000"/>
              </a:lnSpc>
              <a:spcBef>
                <a:spcPts val="0"/>
              </a:spcBef>
              <a:spcAft>
                <a:spcPts val="800"/>
              </a:spcAft>
              <a:buNone/>
            </a:pPr>
            <a:r>
              <a:rPr lang="en-US" sz="18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Dr. George E. K. Whitehead </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currently works as an assistant professor in the Graduate School of TESOL at </a:t>
            </a:r>
            <a:r>
              <a:rPr lang="en-US" sz="18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Hankuk</a:t>
            </a:r>
            <a:r>
              <a:rPr lang="en-US"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University of Foreign Studies. Over the past 20 years, Dr. Whitehead has held professional positions in Canada, Japan, and Korea as a language instructor, curriculum developer, teacher-educator, assistant professor, and director of university TESOL programs. His main research interests include language teacher education and development, language teacher leadership, critical second language pedagogy, and the development of context-specific language teaching and learning practices. His published work has appeared in various top journals in the field such as TESOL Quarterly, Modern Language Journal, Language Teaching Research, and System. </a:t>
            </a:r>
            <a:endParaRPr lang="en-GB" sz="1800" dirty="0">
              <a:effectLst/>
              <a:latin typeface="Calibri" panose="020F0502020204030204" pitchFamily="34" charset="0"/>
              <a:ea typeface="맑은 고딕" panose="020B0503020000020004" pitchFamily="50" charset="-127"/>
              <a:cs typeface="Times New Roman" panose="02020603050405020304" pitchFamily="18" charset="0"/>
            </a:endParaRPr>
          </a:p>
        </p:txBody>
      </p:sp>
      <p:pic>
        <p:nvPicPr>
          <p:cNvPr id="5122" name="Picture 2" descr="Image result for george Ek whitehead">
            <a:extLst>
              <a:ext uri="{FF2B5EF4-FFF2-40B4-BE49-F238E27FC236}">
                <a16:creationId xmlns:a16="http://schemas.microsoft.com/office/drawing/2014/main" id="{9B58935C-3420-47EB-A8BC-C478D103C6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5628" y="2674100"/>
            <a:ext cx="1733308" cy="1733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6718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17272-9DDC-41B7-8994-10D4743FF990}"/>
              </a:ext>
            </a:extLst>
          </p:cNvPr>
          <p:cNvSpPr>
            <a:spLocks noGrp="1"/>
          </p:cNvSpPr>
          <p:nvPr>
            <p:ph type="title"/>
          </p:nvPr>
        </p:nvSpPr>
        <p:spPr/>
        <p:txBody>
          <a:bodyPr/>
          <a:lstStyle/>
          <a:p>
            <a:r>
              <a:rPr lang="en-CA" dirty="0"/>
              <a:t>Biographical Information</a:t>
            </a:r>
          </a:p>
        </p:txBody>
      </p:sp>
      <p:sp>
        <p:nvSpPr>
          <p:cNvPr id="3" name="Content Placeholder 2">
            <a:extLst>
              <a:ext uri="{FF2B5EF4-FFF2-40B4-BE49-F238E27FC236}">
                <a16:creationId xmlns:a16="http://schemas.microsoft.com/office/drawing/2014/main" id="{9E481D02-8326-49E8-9F0B-401E2D715559}"/>
              </a:ext>
            </a:extLst>
          </p:cNvPr>
          <p:cNvSpPr>
            <a:spLocks noGrp="1"/>
          </p:cNvSpPr>
          <p:nvPr>
            <p:ph idx="1"/>
          </p:nvPr>
        </p:nvSpPr>
        <p:spPr>
          <a:xfrm>
            <a:off x="1451579" y="1853754"/>
            <a:ext cx="9603275" cy="4197422"/>
          </a:xfrm>
        </p:spPr>
        <p:txBody>
          <a:bodyPr>
            <a:normAutofit fontScale="70000" lnSpcReduction="20000"/>
          </a:bodyPr>
          <a:lstStyle/>
          <a:p>
            <a:endParaRPr lang="en-CA" dirty="0"/>
          </a:p>
          <a:p>
            <a:r>
              <a:rPr lang="en-CA" dirty="0"/>
              <a:t>Biographical information: not more than 100 words, should be written in Times Roman 12, single space in *.*.doc format</a:t>
            </a:r>
          </a:p>
          <a:p>
            <a:endParaRPr lang="en-CA" dirty="0"/>
          </a:p>
          <a:p>
            <a:r>
              <a:rPr lang="en-CA" dirty="0"/>
              <a:t>Biographical information framework:</a:t>
            </a:r>
          </a:p>
          <a:p>
            <a:r>
              <a:rPr lang="en-CA" dirty="0"/>
              <a:t>1. who you are and your position (work or student)</a:t>
            </a:r>
          </a:p>
          <a:p>
            <a:pPr lvl="1"/>
            <a:r>
              <a:rPr lang="en-CA" dirty="0"/>
              <a:t>… is an M.A. graduate student in the ___(English Language Teaching/ Materials Development &amp; Technology)__Department at Hankuk University of Foreign Studies, Graduate School of TESOL. </a:t>
            </a:r>
          </a:p>
          <a:p>
            <a:r>
              <a:rPr lang="en-CA" dirty="0"/>
              <a:t>What have you done (work, presentations, publications?)</a:t>
            </a:r>
          </a:p>
          <a:p>
            <a:pPr lvl="1"/>
            <a:r>
              <a:rPr lang="en-CA" dirty="0"/>
              <a:t>… has worked as a ……</a:t>
            </a:r>
          </a:p>
          <a:p>
            <a:pPr lvl="1"/>
            <a:r>
              <a:rPr lang="en-CA" dirty="0"/>
              <a:t>… has presented at…</a:t>
            </a:r>
          </a:p>
          <a:p>
            <a:pPr lvl="1"/>
            <a:r>
              <a:rPr lang="en-CA" dirty="0"/>
              <a:t>… has published …. In…</a:t>
            </a:r>
          </a:p>
          <a:p>
            <a:r>
              <a:rPr lang="en-CA" dirty="0"/>
              <a:t>What are your academic interests?</a:t>
            </a:r>
          </a:p>
          <a:p>
            <a:pPr lvl="1"/>
            <a:r>
              <a:rPr lang="en-CA" dirty="0"/>
              <a:t>… research interests include….</a:t>
            </a:r>
          </a:p>
          <a:p>
            <a:pPr marL="0" indent="0">
              <a:buNone/>
            </a:pPr>
            <a:endParaRPr lang="en-CA" dirty="0"/>
          </a:p>
        </p:txBody>
      </p:sp>
    </p:spTree>
    <p:extLst>
      <p:ext uri="{BB962C8B-B14F-4D97-AF65-F5344CB8AC3E}">
        <p14:creationId xmlns:p14="http://schemas.microsoft.com/office/powerpoint/2010/main" val="728201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6CC1A7-6A80-4A0B-869C-1B89693C2206}"/>
              </a:ext>
            </a:extLst>
          </p:cNvPr>
          <p:cNvSpPr>
            <a:spLocks noGrp="1"/>
          </p:cNvSpPr>
          <p:nvPr>
            <p:ph type="ctrTitle"/>
          </p:nvPr>
        </p:nvSpPr>
        <p:spPr/>
        <p:txBody>
          <a:bodyPr/>
          <a:lstStyle/>
          <a:p>
            <a:r>
              <a:rPr lang="en-CA" dirty="0"/>
              <a:t>The abstract</a:t>
            </a:r>
          </a:p>
        </p:txBody>
      </p:sp>
      <p:sp>
        <p:nvSpPr>
          <p:cNvPr id="5" name="Subtitle 4">
            <a:extLst>
              <a:ext uri="{FF2B5EF4-FFF2-40B4-BE49-F238E27FC236}">
                <a16:creationId xmlns:a16="http://schemas.microsoft.com/office/drawing/2014/main" id="{1FA1C00E-AF95-4F76-AEB1-F75CC9CF37BB}"/>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4027859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7A257-8287-4C4A-8B1C-BC6BFCB4F1C9}"/>
              </a:ext>
            </a:extLst>
          </p:cNvPr>
          <p:cNvSpPr>
            <a:spLocks noGrp="1"/>
          </p:cNvSpPr>
          <p:nvPr>
            <p:ph type="title"/>
          </p:nvPr>
        </p:nvSpPr>
        <p:spPr/>
        <p:txBody>
          <a:bodyPr/>
          <a:lstStyle/>
          <a:p>
            <a:r>
              <a:rPr lang="en-CA" dirty="0"/>
              <a:t>Abstract – a 200  - 500 word summary</a:t>
            </a:r>
          </a:p>
        </p:txBody>
      </p:sp>
      <p:sp>
        <p:nvSpPr>
          <p:cNvPr id="3" name="Content Placeholder 2">
            <a:extLst>
              <a:ext uri="{FF2B5EF4-FFF2-40B4-BE49-F238E27FC236}">
                <a16:creationId xmlns:a16="http://schemas.microsoft.com/office/drawing/2014/main" id="{04C93C53-65A2-441F-B951-5C18C75A27EF}"/>
              </a:ext>
            </a:extLst>
          </p:cNvPr>
          <p:cNvSpPr>
            <a:spLocks noGrp="1"/>
          </p:cNvSpPr>
          <p:nvPr>
            <p:ph idx="1"/>
          </p:nvPr>
        </p:nvSpPr>
        <p:spPr>
          <a:xfrm>
            <a:off x="1451580" y="2015732"/>
            <a:ext cx="3406860" cy="3450613"/>
          </a:xfrm>
          <a:ln>
            <a:solidFill>
              <a:srgbClr val="00B050"/>
            </a:solidFill>
          </a:ln>
        </p:spPr>
        <p:txBody>
          <a:bodyPr>
            <a:normAutofit fontScale="70000" lnSpcReduction="20000"/>
          </a:bodyPr>
          <a:lstStyle/>
          <a:p>
            <a:r>
              <a:rPr lang="en-CA" dirty="0"/>
              <a:t>Is a clear and concise summary of your entire presentation</a:t>
            </a:r>
          </a:p>
          <a:p>
            <a:endParaRPr lang="en-CA" dirty="0"/>
          </a:p>
          <a:p>
            <a:r>
              <a:rPr lang="en-CA" dirty="0"/>
              <a:t>Captures the attention of the reader </a:t>
            </a:r>
          </a:p>
          <a:p>
            <a:endParaRPr lang="en-CA" dirty="0"/>
          </a:p>
          <a:p>
            <a:r>
              <a:rPr lang="en-CA" dirty="0"/>
              <a:t>Names the potential target audience</a:t>
            </a:r>
          </a:p>
          <a:p>
            <a:endParaRPr lang="en-CA" dirty="0"/>
          </a:p>
          <a:p>
            <a:r>
              <a:rPr lang="en-CA" dirty="0"/>
              <a:t>Previews the content and what the attendee can learn </a:t>
            </a:r>
          </a:p>
        </p:txBody>
      </p:sp>
      <p:sp>
        <p:nvSpPr>
          <p:cNvPr id="4" name="Content Placeholder 2">
            <a:extLst>
              <a:ext uri="{FF2B5EF4-FFF2-40B4-BE49-F238E27FC236}">
                <a16:creationId xmlns:a16="http://schemas.microsoft.com/office/drawing/2014/main" id="{DCCE9971-EEAA-4D33-9D96-A0BA839D0D34}"/>
              </a:ext>
            </a:extLst>
          </p:cNvPr>
          <p:cNvSpPr txBox="1">
            <a:spLocks/>
          </p:cNvSpPr>
          <p:nvPr/>
        </p:nvSpPr>
        <p:spPr>
          <a:xfrm>
            <a:off x="6515614" y="2015731"/>
            <a:ext cx="3406860" cy="3450613"/>
          </a:xfrm>
          <a:prstGeom prst="rect">
            <a:avLst/>
          </a:prstGeom>
          <a:ln>
            <a:solidFill>
              <a:srgbClr val="FF0000"/>
            </a:solidFill>
          </a:ln>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n-CA" sz="1400" dirty="0"/>
              <a:t>DO NOT include lengthy background information</a:t>
            </a:r>
          </a:p>
          <a:p>
            <a:endParaRPr lang="en-CA" sz="1400" dirty="0"/>
          </a:p>
          <a:p>
            <a:r>
              <a:rPr lang="en-CA" sz="1400" dirty="0"/>
              <a:t>There is no need to include references here. </a:t>
            </a:r>
          </a:p>
          <a:p>
            <a:endParaRPr lang="en-CA" sz="1400" dirty="0"/>
          </a:p>
          <a:p>
            <a:r>
              <a:rPr lang="en-CA" sz="1400" dirty="0"/>
              <a:t>Do not be too wordy. </a:t>
            </a:r>
          </a:p>
        </p:txBody>
      </p:sp>
    </p:spTree>
    <p:extLst>
      <p:ext uri="{BB962C8B-B14F-4D97-AF65-F5344CB8AC3E}">
        <p14:creationId xmlns:p14="http://schemas.microsoft.com/office/powerpoint/2010/main" val="3985274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F0616-739F-4DC1-A756-C2FECA58B6D8}"/>
              </a:ext>
            </a:extLst>
          </p:cNvPr>
          <p:cNvSpPr>
            <a:spLocks noGrp="1"/>
          </p:cNvSpPr>
          <p:nvPr>
            <p:ph type="title"/>
          </p:nvPr>
        </p:nvSpPr>
        <p:spPr/>
        <p:txBody>
          <a:bodyPr/>
          <a:lstStyle/>
          <a:p>
            <a:r>
              <a:rPr lang="en-CA" dirty="0"/>
              <a:t>Samples</a:t>
            </a:r>
          </a:p>
        </p:txBody>
      </p:sp>
      <p:sp>
        <p:nvSpPr>
          <p:cNvPr id="3" name="Content Placeholder 2">
            <a:extLst>
              <a:ext uri="{FF2B5EF4-FFF2-40B4-BE49-F238E27FC236}">
                <a16:creationId xmlns:a16="http://schemas.microsoft.com/office/drawing/2014/main" id="{87608501-1FB7-4D8B-8AED-F6747D762C10}"/>
              </a:ext>
            </a:extLst>
          </p:cNvPr>
          <p:cNvSpPr>
            <a:spLocks noGrp="1"/>
          </p:cNvSpPr>
          <p:nvPr>
            <p:ph idx="1"/>
          </p:nvPr>
        </p:nvSpPr>
        <p:spPr/>
        <p:txBody>
          <a:bodyPr>
            <a:normAutofit fontScale="85000" lnSpcReduction="20000"/>
          </a:bodyPr>
          <a:lstStyle/>
          <a:p>
            <a:pPr marL="0" indent="0">
              <a:buNone/>
            </a:pPr>
            <a:r>
              <a:rPr lang="en-CA" b="1" dirty="0"/>
              <a:t>“My Life Depends on It…” Addressing the washback of High-stakes English Testing in South Korea</a:t>
            </a:r>
          </a:p>
          <a:p>
            <a:pPr marL="0" indent="0">
              <a:buNone/>
            </a:pPr>
            <a:endParaRPr lang="en-CA" dirty="0"/>
          </a:p>
          <a:p>
            <a:pPr marL="0" indent="0">
              <a:buNone/>
            </a:pPr>
            <a:r>
              <a:rPr lang="en-CA" dirty="0"/>
              <a:t>This poster presentation presents the impact of high-stakes testing on English teaching and learning over the past 50 years. This poster guides attendees </a:t>
            </a:r>
            <a:r>
              <a:rPr lang="en-CA" dirty="0">
                <a:solidFill>
                  <a:srgbClr val="00B0F0"/>
                </a:solidFill>
              </a:rPr>
              <a:t>through </a:t>
            </a:r>
            <a:r>
              <a:rPr lang="en-CA" dirty="0"/>
              <a:t>the major issues that have arisen as a result of high-stakes testing washback and </a:t>
            </a:r>
            <a:r>
              <a:rPr lang="en-CA" dirty="0">
                <a:solidFill>
                  <a:srgbClr val="00B0F0"/>
                </a:solidFill>
              </a:rPr>
              <a:t>introduces </a:t>
            </a:r>
            <a:r>
              <a:rPr lang="en-CA" dirty="0"/>
              <a:t>the obstacles that English teachers face as a result at present day. Future directions are provided which aim to suggest possible paths that can minimize the negative washback on them for the time-being.  </a:t>
            </a:r>
            <a:r>
              <a:rPr lang="en-CA" dirty="0">
                <a:solidFill>
                  <a:srgbClr val="00B0F0"/>
                </a:solidFill>
              </a:rPr>
              <a:t>Through this poster presentation attendees will gain a deeper understanding of </a:t>
            </a:r>
            <a:r>
              <a:rPr lang="en-CA" dirty="0"/>
              <a:t>the high-stakes testing system and its influences on English language education in South Korea, as well </a:t>
            </a:r>
            <a:r>
              <a:rPr lang="en-CA" dirty="0">
                <a:solidFill>
                  <a:srgbClr val="00B0F0"/>
                </a:solidFill>
              </a:rPr>
              <a:t>as an increased awareness on </a:t>
            </a:r>
            <a:r>
              <a:rPr lang="en-CA" dirty="0"/>
              <a:t>how to deal with the negative washback at the practitioner level. </a:t>
            </a:r>
          </a:p>
        </p:txBody>
      </p:sp>
    </p:spTree>
    <p:extLst>
      <p:ext uri="{BB962C8B-B14F-4D97-AF65-F5344CB8AC3E}">
        <p14:creationId xmlns:p14="http://schemas.microsoft.com/office/powerpoint/2010/main" val="1821002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b="1" dirty="0"/>
              <a:t>EMART: Creating Music Videos through the integration of English, Music, and Art</a:t>
            </a:r>
            <a:br>
              <a:rPr lang="ko-KR" altLang="ko-KR" dirty="0"/>
            </a:br>
            <a:endParaRPr lang="ko-KR" altLang="en-US" dirty="0"/>
          </a:p>
        </p:txBody>
      </p:sp>
      <p:sp>
        <p:nvSpPr>
          <p:cNvPr id="3" name="내용 개체 틀 2"/>
          <p:cNvSpPr>
            <a:spLocks noGrp="1"/>
          </p:cNvSpPr>
          <p:nvPr>
            <p:ph idx="1"/>
          </p:nvPr>
        </p:nvSpPr>
        <p:spPr>
          <a:xfrm>
            <a:off x="1294362" y="2163778"/>
            <a:ext cx="9603275" cy="3450613"/>
          </a:xfrm>
        </p:spPr>
        <p:txBody>
          <a:bodyPr>
            <a:normAutofit/>
          </a:bodyPr>
          <a:lstStyle/>
          <a:p>
            <a:pPr marL="0" indent="0">
              <a:buNone/>
            </a:pPr>
            <a:r>
              <a:rPr lang="en-US" altLang="ko-KR" dirty="0">
                <a:highlight>
                  <a:srgbClr val="00FF00"/>
                </a:highlight>
              </a:rPr>
              <a:t>In this workshop, attendees will be guided through a lesson which incorporates elements of language, music, and art to create a simple and attractive music video. </a:t>
            </a:r>
            <a:r>
              <a:rPr lang="en-US" altLang="ko-KR" dirty="0">
                <a:highlight>
                  <a:srgbClr val="FFFF00"/>
                </a:highlight>
              </a:rPr>
              <a:t>During this workshop, attendees will participate in the lesson as learners, and will also be debriefed about the pedagogy and supporting theory so that they can experience how it works from both the inside and out.  Attendees will also be introduced to simple procedures and technological tools to create music videos or slide shows quickly and easily without needing video editing software. </a:t>
            </a:r>
            <a:r>
              <a:rPr lang="en-US" altLang="ko-KR" dirty="0">
                <a:highlight>
                  <a:srgbClr val="00FFFF"/>
                </a:highlight>
              </a:rPr>
              <a:t>Through this workshop, attendees will develop their abilities to use simple software to create teaching materials, and gain familiarity and understanding with a new, simple, fun special lesson for their learners which can be used when the situation permits.  </a:t>
            </a:r>
            <a:endParaRPr lang="ko-KR" altLang="ko-KR" dirty="0">
              <a:highlight>
                <a:srgbClr val="00FFFF"/>
              </a:highlight>
            </a:endParaRPr>
          </a:p>
        </p:txBody>
      </p:sp>
    </p:spTree>
    <p:extLst>
      <p:ext uri="{BB962C8B-B14F-4D97-AF65-F5344CB8AC3E}">
        <p14:creationId xmlns:p14="http://schemas.microsoft.com/office/powerpoint/2010/main" val="2094989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451579" y="470263"/>
            <a:ext cx="9603275" cy="1383491"/>
          </a:xfrm>
        </p:spPr>
        <p:txBody>
          <a:bodyPr>
            <a:normAutofit fontScale="90000"/>
          </a:bodyPr>
          <a:lstStyle/>
          <a:p>
            <a:r>
              <a:rPr lang="en-CA" sz="3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Young English language learners: Key considerations for their optimal development in the South Korean setting</a:t>
            </a:r>
            <a:br>
              <a:rPr lang="en-GB" sz="3200" dirty="0">
                <a:effectLst/>
                <a:latin typeface="Calibri" panose="020F0502020204030204" pitchFamily="34" charset="0"/>
                <a:ea typeface="맑은 고딕" panose="020B0503020000020004" pitchFamily="50" charset="-127"/>
                <a:cs typeface="Times New Roman" panose="02020603050405020304" pitchFamily="18" charset="0"/>
              </a:rPr>
            </a:br>
            <a:br>
              <a:rPr lang="ko-KR" altLang="ko-KR" dirty="0"/>
            </a:br>
            <a:endParaRPr lang="ko-KR" altLang="en-US" dirty="0"/>
          </a:p>
        </p:txBody>
      </p:sp>
      <p:sp>
        <p:nvSpPr>
          <p:cNvPr id="3" name="내용 개체 틀 2"/>
          <p:cNvSpPr>
            <a:spLocks noGrp="1"/>
          </p:cNvSpPr>
          <p:nvPr>
            <p:ph idx="1"/>
          </p:nvPr>
        </p:nvSpPr>
        <p:spPr>
          <a:xfrm>
            <a:off x="1294362" y="2033912"/>
            <a:ext cx="9603275" cy="3450613"/>
          </a:xfrm>
        </p:spPr>
        <p:txBody>
          <a:bodyPr>
            <a:normAutofit fontScale="92500" lnSpcReduction="20000"/>
          </a:bodyPr>
          <a:lstStyle/>
          <a:p>
            <a:pPr marL="0" marR="0" indent="0">
              <a:lnSpc>
                <a:spcPct val="107000"/>
              </a:lnSpc>
              <a:spcBef>
                <a:spcPts val="0"/>
              </a:spcBef>
              <a:spcAft>
                <a:spcPts val="800"/>
              </a:spcAft>
              <a:buNone/>
            </a:pPr>
            <a:r>
              <a:rPr lang="en-US" sz="1800" dirty="0">
                <a:solidFill>
                  <a:srgbClr val="000000"/>
                </a:solidFill>
                <a:effectLst/>
                <a:highlight>
                  <a:srgbClr val="C0C0C0"/>
                </a:highlight>
                <a:latin typeface="Times New Roman" panose="02020603050405020304" pitchFamily="18" charset="0"/>
                <a:ea typeface="Times New Roman" panose="02020603050405020304" pitchFamily="18" charset="0"/>
                <a:cs typeface="Times New Roman" panose="02020603050405020304" pitchFamily="18" charset="0"/>
              </a:rPr>
              <a:t>Young English language learners (YELLs)­—</a:t>
            </a:r>
            <a:r>
              <a:rPr lang="en-US" sz="1800" dirty="0">
                <a:solidFill>
                  <a:srgbClr val="000000"/>
                </a:solidFill>
                <a:effectLst/>
                <a:highlight>
                  <a:srgbClr val="C0C0C0"/>
                </a:highlight>
                <a:latin typeface="Times New Roman" panose="02020603050405020304" pitchFamily="18" charset="0"/>
                <a:ea typeface="맑은 고딕" panose="020B0503020000020004" pitchFamily="50" charset="-127"/>
                <a:cs typeface="Times New Roman" panose="02020603050405020304" pitchFamily="18" charset="0"/>
              </a:rPr>
              <a:t>those before the age of 10— are developing in many ways (e.g., physically, emotionally, socially, cognitively, and linguistically) at a rather rapid rate. In the field of English language education, there has been a large amount of discussion about when children should begin learning a second language, how they should learn a second language (e.g., studying at home with parents, studying abroad, sending them to a private English academy) and how to tell whether the education they are receiving is helping or hindering their overall development of the language. </a:t>
            </a:r>
            <a:r>
              <a:rPr lang="en-US" sz="1800" dirty="0">
                <a:solidFill>
                  <a:srgbClr val="000000"/>
                </a:solidFill>
                <a:effectLst/>
                <a:highlight>
                  <a:srgbClr val="00FF00"/>
                </a:highlight>
                <a:latin typeface="Times New Roman" panose="02020603050405020304" pitchFamily="18" charset="0"/>
                <a:ea typeface="맑은 고딕" panose="020B0503020000020004" pitchFamily="50" charset="-127"/>
                <a:cs typeface="Times New Roman" panose="02020603050405020304" pitchFamily="18" charset="0"/>
              </a:rPr>
              <a:t>This workshop will guide attendees through a series of key considerations in approaching </a:t>
            </a:r>
            <a:r>
              <a:rPr lang="en-US" sz="1800" dirty="0" err="1">
                <a:solidFill>
                  <a:srgbClr val="000000"/>
                </a:solidFill>
                <a:effectLst/>
                <a:highlight>
                  <a:srgbClr val="00FF00"/>
                </a:highlight>
                <a:latin typeface="Times New Roman" panose="02020603050405020304" pitchFamily="18" charset="0"/>
                <a:ea typeface="맑은 고딕" panose="020B0503020000020004" pitchFamily="50" charset="-127"/>
                <a:cs typeface="Times New Roman" panose="02020603050405020304" pitchFamily="18" charset="0"/>
              </a:rPr>
              <a:t>YELLs’</a:t>
            </a:r>
            <a:r>
              <a:rPr lang="en-US" sz="1800" dirty="0">
                <a:solidFill>
                  <a:srgbClr val="000000"/>
                </a:solidFill>
                <a:effectLst/>
                <a:highlight>
                  <a:srgbClr val="00FF00"/>
                </a:highlight>
                <a:latin typeface="Times New Roman" panose="02020603050405020304" pitchFamily="18" charset="0"/>
                <a:ea typeface="맑은 고딕" panose="020B0503020000020004" pitchFamily="50" charset="-127"/>
                <a:cs typeface="Times New Roman" panose="02020603050405020304" pitchFamily="18" charset="0"/>
              </a:rPr>
              <a:t> English language development in South Korea. </a:t>
            </a:r>
            <a:r>
              <a:rPr lang="en-US" sz="1800" dirty="0">
                <a:solidFill>
                  <a:srgbClr val="000000"/>
                </a:solidFill>
                <a:effectLst/>
                <a:latin typeface="Times New Roman" panose="02020603050405020304" pitchFamily="18" charset="0"/>
                <a:ea typeface="맑은 고딕" panose="020B0503020000020004" pitchFamily="50" charset="-127"/>
                <a:cs typeface="Times New Roman" panose="02020603050405020304" pitchFamily="18" charset="0"/>
              </a:rPr>
              <a:t> </a:t>
            </a:r>
            <a:r>
              <a:rPr lang="en-US" sz="1800" dirty="0">
                <a:solidFill>
                  <a:srgbClr val="000000"/>
                </a:solidFill>
                <a:effectLst/>
                <a:highlight>
                  <a:srgbClr val="FFFF00"/>
                </a:highlight>
                <a:latin typeface="Times New Roman" panose="02020603050405020304" pitchFamily="18" charset="0"/>
                <a:ea typeface="맑은 고딕" panose="020B0503020000020004" pitchFamily="50" charset="-127"/>
                <a:cs typeface="Times New Roman" panose="02020603050405020304" pitchFamily="18" charset="0"/>
              </a:rPr>
              <a:t>Throughout the workshop, attendees will be placed into breakout rooms to share their thoughts and opinions on various key questions related to </a:t>
            </a:r>
            <a:r>
              <a:rPr lang="en-US" sz="1800" dirty="0" err="1">
                <a:solidFill>
                  <a:srgbClr val="000000"/>
                </a:solidFill>
                <a:effectLst/>
                <a:highlight>
                  <a:srgbClr val="FFFF00"/>
                </a:highlight>
                <a:latin typeface="Times New Roman" panose="02020603050405020304" pitchFamily="18" charset="0"/>
                <a:ea typeface="맑은 고딕" panose="020B0503020000020004" pitchFamily="50" charset="-127"/>
                <a:cs typeface="Times New Roman" panose="02020603050405020304" pitchFamily="18" charset="0"/>
              </a:rPr>
              <a:t>YELLs’</a:t>
            </a:r>
            <a:r>
              <a:rPr lang="en-US" sz="1800" dirty="0">
                <a:solidFill>
                  <a:srgbClr val="000000"/>
                </a:solidFill>
                <a:effectLst/>
                <a:highlight>
                  <a:srgbClr val="FFFF00"/>
                </a:highlight>
                <a:latin typeface="Times New Roman" panose="02020603050405020304" pitchFamily="18" charset="0"/>
                <a:ea typeface="맑은 고딕" panose="020B0503020000020004" pitchFamily="50" charset="-127"/>
                <a:cs typeface="Times New Roman" panose="02020603050405020304" pitchFamily="18" charset="0"/>
              </a:rPr>
              <a:t> development. Attendees will also apply what they have learned through situational application tasks in which they are placed in a position in which they must give advice to a friend, colleague, or parent based on the key considerations covered in this workshop.  </a:t>
            </a:r>
            <a:r>
              <a:rPr lang="en-US" sz="1800" dirty="0">
                <a:solidFill>
                  <a:srgbClr val="000000"/>
                </a:solidFill>
                <a:effectLst/>
                <a:highlight>
                  <a:srgbClr val="00FFFF"/>
                </a:highlight>
                <a:latin typeface="Times New Roman" panose="02020603050405020304" pitchFamily="18" charset="0"/>
                <a:ea typeface="맑은 고딕" panose="020B0503020000020004" pitchFamily="50" charset="-127"/>
                <a:cs typeface="Times New Roman" panose="02020603050405020304" pitchFamily="18" charset="0"/>
              </a:rPr>
              <a:t>Through this workshop, attendees will increase their knowledge and understanding of how to approach YELLs and foster their ability to knowledgeably advise others on key factors they need to consider when they approach the development of YELLs. </a:t>
            </a:r>
            <a:endParaRPr lang="en-GB" sz="1800" dirty="0">
              <a:effectLst/>
              <a:highlight>
                <a:srgbClr val="00FFFF"/>
              </a:highlight>
              <a:latin typeface="Calibri" panose="020F0502020204030204" pitchFamily="34" charset="0"/>
              <a:ea typeface="맑은 고딕" panose="020B0503020000020004" pitchFamily="50" charset="-127"/>
              <a:cs typeface="Times New Roman" panose="02020603050405020304" pitchFamily="18" charset="0"/>
            </a:endParaRPr>
          </a:p>
        </p:txBody>
      </p:sp>
    </p:spTree>
    <p:extLst>
      <p:ext uri="{BB962C8B-B14F-4D97-AF65-F5344CB8AC3E}">
        <p14:creationId xmlns:p14="http://schemas.microsoft.com/office/powerpoint/2010/main" val="938497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4B956-0ED1-40FB-B095-2C07E1892BEF}"/>
              </a:ext>
            </a:extLst>
          </p:cNvPr>
          <p:cNvSpPr>
            <a:spLocks noGrp="1"/>
          </p:cNvSpPr>
          <p:nvPr>
            <p:ph type="title"/>
          </p:nvPr>
        </p:nvSpPr>
        <p:spPr>
          <a:xfrm>
            <a:off x="1451579" y="438759"/>
            <a:ext cx="9603275" cy="1049235"/>
          </a:xfrm>
        </p:spPr>
        <p:txBody>
          <a:bodyPr>
            <a:normAutofit fontScale="90000"/>
          </a:bodyPr>
          <a:lstStyle/>
          <a:p>
            <a:pPr rtl="0" fontAlgn="base"/>
            <a:r>
              <a:rPr lang="en-GB" sz="3200" b="1" i="0" dirty="0">
                <a:solidFill>
                  <a:srgbClr val="000000"/>
                </a:solidFill>
                <a:effectLst/>
                <a:latin typeface="Times New Roman" panose="02020603050405020304" pitchFamily="18" charset="0"/>
              </a:rPr>
              <a:t>What do they need to succeed? Examining language teachers’ core competencies at the local level in South Korea</a:t>
            </a:r>
            <a:r>
              <a:rPr lang="en-GB" sz="3200" b="0" i="0" dirty="0">
                <a:solidFill>
                  <a:srgbClr val="000000"/>
                </a:solidFill>
                <a:effectLst/>
                <a:latin typeface="Times New Roman" panose="02020603050405020304" pitchFamily="18" charset="0"/>
              </a:rPr>
              <a:t> </a:t>
            </a:r>
            <a:br>
              <a:rPr lang="en-GB" b="0" i="0" dirty="0">
                <a:solidFill>
                  <a:srgbClr val="000000"/>
                </a:solidFill>
                <a:effectLst/>
                <a:latin typeface="Segoe UI" panose="020B0502040204020203" pitchFamily="34" charset="0"/>
              </a:rPr>
            </a:br>
            <a:r>
              <a:rPr lang="en-GB" sz="3200" b="0" i="0" dirty="0">
                <a:solidFill>
                  <a:srgbClr val="000000"/>
                </a:solidFill>
                <a:effectLst/>
                <a:latin typeface="Times New Roman" panose="02020603050405020304" pitchFamily="18" charset="0"/>
              </a:rPr>
              <a:t> </a:t>
            </a:r>
            <a:br>
              <a:rPr lang="en-GB" b="0" i="0" dirty="0">
                <a:solidFill>
                  <a:srgbClr val="000000"/>
                </a:solidFill>
                <a:effectLst/>
                <a:latin typeface="Segoe UI" panose="020B0502040204020203" pitchFamily="34" charset="0"/>
              </a:rPr>
            </a:br>
            <a:r>
              <a:rPr lang="en-GB" sz="3200" b="0" i="0" dirty="0">
                <a:solidFill>
                  <a:srgbClr val="000000"/>
                </a:solidFill>
                <a:effectLst/>
                <a:latin typeface="Times New Roman" panose="02020603050405020304" pitchFamily="18" charset="0"/>
              </a:rPr>
              <a:t> </a:t>
            </a:r>
            <a:br>
              <a:rPr lang="en-GB" b="0" i="0" dirty="0">
                <a:solidFill>
                  <a:srgbClr val="000000"/>
                </a:solidFill>
                <a:effectLst/>
                <a:latin typeface="Segoe UI" panose="020B0502040204020203" pitchFamily="34" charset="0"/>
              </a:rPr>
            </a:br>
            <a:r>
              <a:rPr lang="en-GB" sz="3200" b="0" i="0" dirty="0">
                <a:solidFill>
                  <a:srgbClr val="000000"/>
                </a:solidFill>
                <a:effectLst/>
                <a:latin typeface="Times New Roman" panose="02020603050405020304" pitchFamily="18" charset="0"/>
              </a:rPr>
              <a:t> </a:t>
            </a:r>
            <a:br>
              <a:rPr lang="en-GB" b="0" i="0" dirty="0">
                <a:solidFill>
                  <a:srgbClr val="000000"/>
                </a:solidFill>
                <a:effectLst/>
                <a:latin typeface="Segoe UI" panose="020B0502040204020203" pitchFamily="34" charset="0"/>
              </a:rPr>
            </a:br>
            <a:endParaRPr lang="en-GB" dirty="0"/>
          </a:p>
        </p:txBody>
      </p:sp>
      <p:sp>
        <p:nvSpPr>
          <p:cNvPr id="3" name="Content Placeholder 2">
            <a:extLst>
              <a:ext uri="{FF2B5EF4-FFF2-40B4-BE49-F238E27FC236}">
                <a16:creationId xmlns:a16="http://schemas.microsoft.com/office/drawing/2014/main" id="{9FFC7AFB-52DE-4BCF-BBBB-A66B1E460E98}"/>
              </a:ext>
            </a:extLst>
          </p:cNvPr>
          <p:cNvSpPr>
            <a:spLocks noGrp="1"/>
          </p:cNvSpPr>
          <p:nvPr>
            <p:ph idx="1"/>
          </p:nvPr>
        </p:nvSpPr>
        <p:spPr>
          <a:xfrm>
            <a:off x="1573499" y="2163777"/>
            <a:ext cx="9603275" cy="3450613"/>
          </a:xfrm>
        </p:spPr>
        <p:txBody>
          <a:bodyPr>
            <a:normAutofit fontScale="85000" lnSpcReduction="10000"/>
          </a:bodyPr>
          <a:lstStyle/>
          <a:p>
            <a:pPr marL="0" indent="0" algn="l" rtl="0" fontAlgn="base">
              <a:buNone/>
            </a:pPr>
            <a:endParaRPr lang="en-GB" sz="1800" b="0" i="0" dirty="0">
              <a:solidFill>
                <a:srgbClr val="000000"/>
              </a:solidFill>
              <a:effectLst/>
              <a:latin typeface="Times New Roman" panose="02020603050405020304" pitchFamily="18" charset="0"/>
            </a:endParaRPr>
          </a:p>
          <a:p>
            <a:pPr marL="0" indent="0" algn="l" rtl="0" fontAlgn="base">
              <a:buNone/>
            </a:pPr>
            <a:r>
              <a:rPr lang="en-GB" sz="1800" b="0" i="0" dirty="0">
                <a:solidFill>
                  <a:srgbClr val="000000"/>
                </a:solidFill>
                <a:effectLst/>
                <a:highlight>
                  <a:srgbClr val="C0C0C0"/>
                </a:highlight>
                <a:latin typeface="Times New Roman" panose="02020603050405020304" pitchFamily="18" charset="0"/>
              </a:rPr>
              <a:t>One of the key issues in language teacher education has been, and continues to be, understanding what teachers need to learn and develop in order to succeed in their profession. To date, most research in this area has been conducted in native-speaking ESL countries and has led to ‘golden global standards’ (see </a:t>
            </a:r>
            <a:r>
              <a:rPr lang="en-GB" sz="1800" b="0" i="0" dirty="0" err="1">
                <a:solidFill>
                  <a:srgbClr val="000000"/>
                </a:solidFill>
                <a:effectLst/>
                <a:highlight>
                  <a:srgbClr val="C0C0C0"/>
                </a:highlight>
                <a:latin typeface="Times New Roman" panose="02020603050405020304" pitchFamily="18" charset="0"/>
              </a:rPr>
              <a:t>Canagarajah</a:t>
            </a:r>
            <a:r>
              <a:rPr lang="en-GB" sz="1800" b="0" i="0" dirty="0">
                <a:solidFill>
                  <a:srgbClr val="000000"/>
                </a:solidFill>
                <a:effectLst/>
                <a:highlight>
                  <a:srgbClr val="C0C0C0"/>
                </a:highlight>
                <a:latin typeface="Times New Roman" panose="02020603050405020304" pitchFamily="18" charset="0"/>
              </a:rPr>
              <a:t>, 2005) which fail to take into account the situated and dynamic nature of teaching and the contextually specific competencies teachers require. </a:t>
            </a:r>
            <a:r>
              <a:rPr lang="en-GB" sz="1800" b="0" i="0" dirty="0">
                <a:solidFill>
                  <a:srgbClr val="000000"/>
                </a:solidFill>
                <a:effectLst/>
                <a:highlight>
                  <a:srgbClr val="00FF00"/>
                </a:highlight>
                <a:latin typeface="Times New Roman" panose="02020603050405020304" pitchFamily="18" charset="0"/>
              </a:rPr>
              <a:t>In this presentation I discuss the first stage of a two-stage doctoral research project which examined Korean in-service secondary school English teachers’ core competencies. </a:t>
            </a:r>
            <a:r>
              <a:rPr lang="en-GB" sz="1800" b="0" i="0" dirty="0">
                <a:solidFill>
                  <a:srgbClr val="000000"/>
                </a:solidFill>
                <a:effectLst/>
                <a:highlight>
                  <a:srgbClr val="008000"/>
                </a:highlight>
                <a:latin typeface="Times New Roman" panose="02020603050405020304" pitchFamily="18" charset="0"/>
              </a:rPr>
              <a:t>Data were collected from 15 in-service teachers and 15 teacher educators through one-on-one semi-structured interviews as well as recorded video observations of 10 of the in-service teacher participants. </a:t>
            </a:r>
            <a:r>
              <a:rPr lang="en-GB" sz="1800" b="0" i="0" dirty="0">
                <a:solidFill>
                  <a:srgbClr val="000000"/>
                </a:solidFill>
                <a:effectLst/>
                <a:highlight>
                  <a:srgbClr val="FFFF00"/>
                </a:highlight>
                <a:latin typeface="Times New Roman" panose="02020603050405020304" pitchFamily="18" charset="0"/>
              </a:rPr>
              <a:t>I first discuss the findings of this stage of the study under the major core competency themes that emerged: </a:t>
            </a:r>
            <a:r>
              <a:rPr lang="en-GB" sz="1800" b="0" i="1" dirty="0">
                <a:solidFill>
                  <a:srgbClr val="000000"/>
                </a:solidFill>
                <a:effectLst/>
                <a:highlight>
                  <a:srgbClr val="FFFF00"/>
                </a:highlight>
                <a:latin typeface="Times New Roman" panose="02020603050405020304" pitchFamily="18" charset="0"/>
              </a:rPr>
              <a:t>Pedagogical competencies</a:t>
            </a:r>
            <a:r>
              <a:rPr lang="en-GB" sz="1800" b="0" i="0" dirty="0">
                <a:solidFill>
                  <a:srgbClr val="000000"/>
                </a:solidFill>
                <a:effectLst/>
                <a:highlight>
                  <a:srgbClr val="FFFF00"/>
                </a:highlight>
                <a:latin typeface="Times New Roman" panose="02020603050405020304" pitchFamily="18" charset="0"/>
              </a:rPr>
              <a:t>, </a:t>
            </a:r>
            <a:r>
              <a:rPr lang="en-GB" sz="1800" b="0" i="1" dirty="0">
                <a:solidFill>
                  <a:srgbClr val="000000"/>
                </a:solidFill>
                <a:effectLst/>
                <a:highlight>
                  <a:srgbClr val="FFFF00"/>
                </a:highlight>
                <a:latin typeface="Times New Roman" panose="02020603050405020304" pitchFamily="18" charset="0"/>
              </a:rPr>
              <a:t>Self competencies, </a:t>
            </a:r>
            <a:r>
              <a:rPr lang="en-GB" sz="1800" b="0" i="0" dirty="0">
                <a:solidFill>
                  <a:srgbClr val="000000"/>
                </a:solidFill>
                <a:effectLst/>
                <a:highlight>
                  <a:srgbClr val="FFFF00"/>
                </a:highlight>
                <a:latin typeface="Times New Roman" panose="02020603050405020304" pitchFamily="18" charset="0"/>
              </a:rPr>
              <a:t>and </a:t>
            </a:r>
            <a:r>
              <a:rPr lang="en-GB" sz="1800" b="0" i="1" dirty="0">
                <a:solidFill>
                  <a:srgbClr val="000000"/>
                </a:solidFill>
                <a:effectLst/>
                <a:highlight>
                  <a:srgbClr val="FFFF00"/>
                </a:highlight>
                <a:latin typeface="Times New Roman" panose="02020603050405020304" pitchFamily="18" charset="0"/>
              </a:rPr>
              <a:t>Administrative competencies,</a:t>
            </a:r>
            <a:r>
              <a:rPr lang="en-GB" sz="1800" b="0" i="0" dirty="0">
                <a:solidFill>
                  <a:srgbClr val="000000"/>
                </a:solidFill>
                <a:effectLst/>
                <a:highlight>
                  <a:srgbClr val="FFFF00"/>
                </a:highlight>
                <a:latin typeface="Times New Roman" panose="02020603050405020304" pitchFamily="18" charset="0"/>
              </a:rPr>
              <a:t> and present the full descriptive profile which includes the specific knowledge, skills, and abilities that fell under each of these major categories. I then conclude with outlining the implications of these findings on a global scale and suggest important directions for future research in this area. </a:t>
            </a:r>
            <a:endParaRPr lang="en-GB" b="0" i="0" dirty="0">
              <a:solidFill>
                <a:srgbClr val="000000"/>
              </a:solidFill>
              <a:effectLst/>
              <a:highlight>
                <a:srgbClr val="FFFF00"/>
              </a:highlight>
              <a:latin typeface="Segoe UI" panose="020B0502040204020203" pitchFamily="34" charset="0"/>
            </a:endParaRPr>
          </a:p>
          <a:p>
            <a:endParaRPr lang="en-GB" dirty="0"/>
          </a:p>
        </p:txBody>
      </p:sp>
    </p:spTree>
    <p:extLst>
      <p:ext uri="{BB962C8B-B14F-4D97-AF65-F5344CB8AC3E}">
        <p14:creationId xmlns:p14="http://schemas.microsoft.com/office/powerpoint/2010/main" val="4119435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CEAC7-09F3-4C83-B157-CCFDEC8D6B5A}"/>
              </a:ext>
            </a:extLst>
          </p:cNvPr>
          <p:cNvSpPr>
            <a:spLocks noGrp="1"/>
          </p:cNvSpPr>
          <p:nvPr>
            <p:ph type="title"/>
          </p:nvPr>
        </p:nvSpPr>
        <p:spPr/>
        <p:txBody>
          <a:bodyPr/>
          <a:lstStyle/>
          <a:p>
            <a:r>
              <a:rPr lang="en-CA" dirty="0"/>
              <a:t>Source for Conference Abstracts</a:t>
            </a:r>
          </a:p>
        </p:txBody>
      </p:sp>
      <p:sp>
        <p:nvSpPr>
          <p:cNvPr id="3" name="Content Placeholder 2">
            <a:extLst>
              <a:ext uri="{FF2B5EF4-FFF2-40B4-BE49-F238E27FC236}">
                <a16:creationId xmlns:a16="http://schemas.microsoft.com/office/drawing/2014/main" id="{CA3C5BD6-34F8-4B51-A13B-FCF4B54E309C}"/>
              </a:ext>
            </a:extLst>
          </p:cNvPr>
          <p:cNvSpPr>
            <a:spLocks noGrp="1"/>
          </p:cNvSpPr>
          <p:nvPr>
            <p:ph idx="1"/>
          </p:nvPr>
        </p:nvSpPr>
        <p:spPr/>
        <p:txBody>
          <a:bodyPr/>
          <a:lstStyle/>
          <a:p>
            <a:r>
              <a:rPr lang="en-CA" dirty="0"/>
              <a:t>Conference books (ALAK, KOTESOL, KATE)</a:t>
            </a:r>
          </a:p>
          <a:p>
            <a:r>
              <a:rPr lang="en-CA" dirty="0"/>
              <a:t>www.tesol.org</a:t>
            </a:r>
          </a:p>
          <a:p>
            <a:r>
              <a:rPr lang="en-CA" dirty="0"/>
              <a:t>KOTESOL monthly workshops</a:t>
            </a:r>
          </a:p>
        </p:txBody>
      </p:sp>
    </p:spTree>
    <p:extLst>
      <p:ext uri="{BB962C8B-B14F-4D97-AF65-F5344CB8AC3E}">
        <p14:creationId xmlns:p14="http://schemas.microsoft.com/office/powerpoint/2010/main" val="767917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B3C4B-8BF5-4CD2-AC3D-18A02111BD2C}"/>
              </a:ext>
            </a:extLst>
          </p:cNvPr>
          <p:cNvSpPr>
            <a:spLocks noGrp="1"/>
          </p:cNvSpPr>
          <p:nvPr>
            <p:ph type="title"/>
          </p:nvPr>
        </p:nvSpPr>
        <p:spPr/>
        <p:txBody>
          <a:bodyPr/>
          <a:lstStyle/>
          <a:p>
            <a:r>
              <a:rPr lang="en-CA" dirty="0"/>
              <a:t>Common Types of presentations</a:t>
            </a:r>
          </a:p>
        </p:txBody>
      </p:sp>
      <p:sp>
        <p:nvSpPr>
          <p:cNvPr id="3" name="Content Placeholder 2">
            <a:extLst>
              <a:ext uri="{FF2B5EF4-FFF2-40B4-BE49-F238E27FC236}">
                <a16:creationId xmlns:a16="http://schemas.microsoft.com/office/drawing/2014/main" id="{020910E8-B51C-4B07-A6DC-2B2EAC51E50F}"/>
              </a:ext>
            </a:extLst>
          </p:cNvPr>
          <p:cNvSpPr>
            <a:spLocks noGrp="1"/>
          </p:cNvSpPr>
          <p:nvPr>
            <p:ph idx="1"/>
          </p:nvPr>
        </p:nvSpPr>
        <p:spPr/>
        <p:txBody>
          <a:bodyPr/>
          <a:lstStyle/>
          <a:p>
            <a:r>
              <a:rPr lang="en-CA" dirty="0"/>
              <a:t>Workshops</a:t>
            </a:r>
          </a:p>
          <a:p>
            <a:r>
              <a:rPr lang="en-CA" dirty="0"/>
              <a:t>Lectures</a:t>
            </a:r>
          </a:p>
          <a:p>
            <a:r>
              <a:rPr lang="en-CA" dirty="0"/>
              <a:t>Research presentation</a:t>
            </a:r>
          </a:p>
          <a:p>
            <a:r>
              <a:rPr lang="en-CA" dirty="0"/>
              <a:t>Poster presentation</a:t>
            </a:r>
          </a:p>
          <a:p>
            <a:r>
              <a:rPr lang="en-CA"/>
              <a:t>Panel presentation</a:t>
            </a:r>
          </a:p>
        </p:txBody>
      </p:sp>
    </p:spTree>
    <p:extLst>
      <p:ext uri="{BB962C8B-B14F-4D97-AF65-F5344CB8AC3E}">
        <p14:creationId xmlns:p14="http://schemas.microsoft.com/office/powerpoint/2010/main" val="2589740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1B5EE-2638-4CB4-BDA0-904EDC520C6A}"/>
              </a:ext>
            </a:extLst>
          </p:cNvPr>
          <p:cNvSpPr>
            <a:spLocks noGrp="1"/>
          </p:cNvSpPr>
          <p:nvPr>
            <p:ph type="title"/>
          </p:nvPr>
        </p:nvSpPr>
        <p:spPr/>
        <p:txBody>
          <a:bodyPr/>
          <a:lstStyle/>
          <a:p>
            <a:r>
              <a:rPr lang="en-CA" dirty="0"/>
              <a:t>Why do people present?</a:t>
            </a:r>
          </a:p>
        </p:txBody>
      </p:sp>
      <p:sp>
        <p:nvSpPr>
          <p:cNvPr id="3" name="Content Placeholder 2">
            <a:extLst>
              <a:ext uri="{FF2B5EF4-FFF2-40B4-BE49-F238E27FC236}">
                <a16:creationId xmlns:a16="http://schemas.microsoft.com/office/drawing/2014/main" id="{3E46CB91-DFEC-4560-B5A4-1E2E21666413}"/>
              </a:ext>
            </a:extLst>
          </p:cNvPr>
          <p:cNvSpPr>
            <a:spLocks noGrp="1"/>
          </p:cNvSpPr>
          <p:nvPr>
            <p:ph idx="1"/>
          </p:nvPr>
        </p:nvSpPr>
        <p:spPr/>
        <p:txBody>
          <a:bodyPr/>
          <a:lstStyle/>
          <a:p>
            <a:r>
              <a:rPr lang="en-CA" dirty="0"/>
              <a:t>Some ways that people end up doing an academic presentation:</a:t>
            </a:r>
          </a:p>
          <a:p>
            <a:pPr lvl="1"/>
            <a:r>
              <a:rPr lang="en-CA" dirty="0"/>
              <a:t>They are asked do present by someone</a:t>
            </a:r>
          </a:p>
          <a:p>
            <a:pPr lvl="1"/>
            <a:r>
              <a:rPr lang="en-CA" dirty="0"/>
              <a:t>They want to present something </a:t>
            </a:r>
          </a:p>
          <a:p>
            <a:pPr lvl="1"/>
            <a:r>
              <a:rPr lang="en-CA" dirty="0"/>
              <a:t>They are required to present something to fulfil your duties ( work, school)</a:t>
            </a:r>
          </a:p>
          <a:p>
            <a:pPr lvl="1"/>
            <a:r>
              <a:rPr lang="en-CA" dirty="0"/>
              <a:t>They are forced to present something ( by a teacher, professor, administrator etc.)</a:t>
            </a:r>
          </a:p>
          <a:p>
            <a:r>
              <a:rPr lang="en-CA" dirty="0"/>
              <a:t>Reality</a:t>
            </a:r>
          </a:p>
          <a:p>
            <a:pPr lvl="1"/>
            <a:r>
              <a:rPr lang="en-CA" dirty="0"/>
              <a:t>At some point in this field you will do a presentation of some sort.</a:t>
            </a:r>
          </a:p>
        </p:txBody>
      </p:sp>
    </p:spTree>
    <p:extLst>
      <p:ext uri="{BB962C8B-B14F-4D97-AF65-F5344CB8AC3E}">
        <p14:creationId xmlns:p14="http://schemas.microsoft.com/office/powerpoint/2010/main" val="4139723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FF984-9BE8-4F1E-95A1-F16A0C0F6BB9}"/>
              </a:ext>
            </a:extLst>
          </p:cNvPr>
          <p:cNvSpPr>
            <a:spLocks noGrp="1"/>
          </p:cNvSpPr>
          <p:nvPr>
            <p:ph type="title"/>
          </p:nvPr>
        </p:nvSpPr>
        <p:spPr/>
        <p:txBody>
          <a:bodyPr/>
          <a:lstStyle/>
          <a:p>
            <a:r>
              <a:rPr lang="en-CA" dirty="0"/>
              <a:t>Good things happen by presenting</a:t>
            </a:r>
          </a:p>
        </p:txBody>
      </p:sp>
      <p:sp>
        <p:nvSpPr>
          <p:cNvPr id="3" name="Content Placeholder 2">
            <a:extLst>
              <a:ext uri="{FF2B5EF4-FFF2-40B4-BE49-F238E27FC236}">
                <a16:creationId xmlns:a16="http://schemas.microsoft.com/office/drawing/2014/main" id="{D3B19F38-9C05-4CD5-B7B0-B51502407497}"/>
              </a:ext>
            </a:extLst>
          </p:cNvPr>
          <p:cNvSpPr>
            <a:spLocks noGrp="1"/>
          </p:cNvSpPr>
          <p:nvPr>
            <p:ph idx="1"/>
          </p:nvPr>
        </p:nvSpPr>
        <p:spPr/>
        <p:txBody>
          <a:bodyPr/>
          <a:lstStyle/>
          <a:p>
            <a:r>
              <a:rPr lang="en-CA" dirty="0"/>
              <a:t>Networking</a:t>
            </a:r>
          </a:p>
          <a:p>
            <a:r>
              <a:rPr lang="en-CA" dirty="0"/>
              <a:t>Advertising</a:t>
            </a:r>
          </a:p>
          <a:p>
            <a:r>
              <a:rPr lang="en-CA" dirty="0"/>
              <a:t>May get a free trip </a:t>
            </a:r>
            <a:r>
              <a:rPr lang="en-CA" dirty="0">
                <a:sym typeface="Wingdings" panose="05000000000000000000" pitchFamily="2" charset="2"/>
              </a:rPr>
              <a:t></a:t>
            </a:r>
          </a:p>
          <a:p>
            <a:r>
              <a:rPr lang="en-CA" dirty="0">
                <a:sym typeface="Wingdings" panose="05000000000000000000" pitchFamily="2" charset="2"/>
              </a:rPr>
              <a:t>Good for your CV </a:t>
            </a:r>
          </a:p>
          <a:p>
            <a:r>
              <a:rPr lang="en-CA" dirty="0">
                <a:sym typeface="Wingdings" panose="05000000000000000000" pitchFamily="2" charset="2"/>
              </a:rPr>
              <a:t>Will help with job hunting</a:t>
            </a:r>
            <a:endParaRPr lang="en-CA" dirty="0"/>
          </a:p>
        </p:txBody>
      </p:sp>
    </p:spTree>
    <p:extLst>
      <p:ext uri="{BB962C8B-B14F-4D97-AF65-F5344CB8AC3E}">
        <p14:creationId xmlns:p14="http://schemas.microsoft.com/office/powerpoint/2010/main" val="4268891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E01E7-1616-45F7-94F2-ECF544201197}"/>
              </a:ext>
            </a:extLst>
          </p:cNvPr>
          <p:cNvSpPr>
            <a:spLocks noGrp="1"/>
          </p:cNvSpPr>
          <p:nvPr>
            <p:ph type="title"/>
          </p:nvPr>
        </p:nvSpPr>
        <p:spPr/>
        <p:txBody>
          <a:bodyPr/>
          <a:lstStyle/>
          <a:p>
            <a:r>
              <a:rPr lang="en-CA" dirty="0"/>
              <a:t>Preparing for a presentation</a:t>
            </a:r>
          </a:p>
        </p:txBody>
      </p:sp>
      <p:sp>
        <p:nvSpPr>
          <p:cNvPr id="3" name="Content Placeholder 2">
            <a:extLst>
              <a:ext uri="{FF2B5EF4-FFF2-40B4-BE49-F238E27FC236}">
                <a16:creationId xmlns:a16="http://schemas.microsoft.com/office/drawing/2014/main" id="{C8715E77-E2E1-46D8-8D79-2C39CDF35903}"/>
              </a:ext>
            </a:extLst>
          </p:cNvPr>
          <p:cNvSpPr>
            <a:spLocks noGrp="1"/>
          </p:cNvSpPr>
          <p:nvPr>
            <p:ph idx="1"/>
          </p:nvPr>
        </p:nvSpPr>
        <p:spPr/>
        <p:txBody>
          <a:bodyPr/>
          <a:lstStyle/>
          <a:p>
            <a:r>
              <a:rPr lang="en-CA" dirty="0"/>
              <a:t>Proposal</a:t>
            </a:r>
          </a:p>
          <a:p>
            <a:r>
              <a:rPr lang="en-CA" dirty="0"/>
              <a:t>Abstract</a:t>
            </a:r>
          </a:p>
          <a:p>
            <a:r>
              <a:rPr lang="en-CA" dirty="0"/>
              <a:t>Materials</a:t>
            </a:r>
          </a:p>
          <a:p>
            <a:pPr lvl="1"/>
            <a:r>
              <a:rPr lang="en-CA" dirty="0" err="1"/>
              <a:t>Powerpoint</a:t>
            </a:r>
            <a:r>
              <a:rPr lang="en-CA" dirty="0"/>
              <a:t>, Prezi, etc. </a:t>
            </a:r>
          </a:p>
          <a:p>
            <a:pPr lvl="1"/>
            <a:r>
              <a:rPr lang="en-CA" dirty="0"/>
              <a:t>Videos</a:t>
            </a:r>
          </a:p>
          <a:p>
            <a:pPr lvl="1"/>
            <a:r>
              <a:rPr lang="en-CA" dirty="0"/>
              <a:t>Handouts</a:t>
            </a:r>
          </a:p>
          <a:p>
            <a:pPr lvl="1"/>
            <a:r>
              <a:rPr lang="en-CA" dirty="0"/>
              <a:t>Poster</a:t>
            </a:r>
          </a:p>
        </p:txBody>
      </p:sp>
    </p:spTree>
    <p:extLst>
      <p:ext uri="{BB962C8B-B14F-4D97-AF65-F5344CB8AC3E}">
        <p14:creationId xmlns:p14="http://schemas.microsoft.com/office/powerpoint/2010/main" val="335956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FD6FC-79E9-4023-92F2-7A561A10B0AC}"/>
              </a:ext>
            </a:extLst>
          </p:cNvPr>
          <p:cNvSpPr>
            <a:spLocks noGrp="1"/>
          </p:cNvSpPr>
          <p:nvPr>
            <p:ph type="title"/>
          </p:nvPr>
        </p:nvSpPr>
        <p:spPr/>
        <p:txBody>
          <a:bodyPr/>
          <a:lstStyle/>
          <a:p>
            <a:r>
              <a:rPr lang="en-CA" dirty="0"/>
              <a:t>Proposal, abstract, and short bio</a:t>
            </a:r>
          </a:p>
        </p:txBody>
      </p:sp>
      <p:sp>
        <p:nvSpPr>
          <p:cNvPr id="3" name="Content Placeholder 2">
            <a:extLst>
              <a:ext uri="{FF2B5EF4-FFF2-40B4-BE49-F238E27FC236}">
                <a16:creationId xmlns:a16="http://schemas.microsoft.com/office/drawing/2014/main" id="{C25118B9-FF27-4F5A-B17E-48425659DB28}"/>
              </a:ext>
            </a:extLst>
          </p:cNvPr>
          <p:cNvSpPr>
            <a:spLocks noGrp="1"/>
          </p:cNvSpPr>
          <p:nvPr>
            <p:ph idx="1"/>
          </p:nvPr>
        </p:nvSpPr>
        <p:spPr/>
        <p:txBody>
          <a:bodyPr/>
          <a:lstStyle/>
          <a:p>
            <a:r>
              <a:rPr lang="en-CA" dirty="0"/>
              <a:t>The proposal and abstract are often include in the same file</a:t>
            </a:r>
          </a:p>
          <a:p>
            <a:r>
              <a:rPr lang="en-CA" dirty="0"/>
              <a:t>Bio may be included as well or sent separately at a later date</a:t>
            </a:r>
          </a:p>
        </p:txBody>
      </p:sp>
    </p:spTree>
    <p:extLst>
      <p:ext uri="{BB962C8B-B14F-4D97-AF65-F5344CB8AC3E}">
        <p14:creationId xmlns:p14="http://schemas.microsoft.com/office/powerpoint/2010/main" val="3069191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44EA762-6AAD-48E4-B833-93CC6A6FDA04}"/>
              </a:ext>
            </a:extLst>
          </p:cNvPr>
          <p:cNvSpPr>
            <a:spLocks noGrp="1"/>
          </p:cNvSpPr>
          <p:nvPr>
            <p:ph type="ctrTitle"/>
          </p:nvPr>
        </p:nvSpPr>
        <p:spPr/>
        <p:txBody>
          <a:bodyPr/>
          <a:lstStyle/>
          <a:p>
            <a:r>
              <a:rPr lang="en-CA" dirty="0"/>
              <a:t>Poster presentation</a:t>
            </a:r>
          </a:p>
        </p:txBody>
      </p:sp>
      <p:sp>
        <p:nvSpPr>
          <p:cNvPr id="5" name="Subtitle 4">
            <a:extLst>
              <a:ext uri="{FF2B5EF4-FFF2-40B4-BE49-F238E27FC236}">
                <a16:creationId xmlns:a16="http://schemas.microsoft.com/office/drawing/2014/main" id="{51FB3874-7459-4FC3-A5EA-888607FF4FDB}"/>
              </a:ext>
            </a:extLst>
          </p:cNvPr>
          <p:cNvSpPr>
            <a:spLocks noGrp="1"/>
          </p:cNvSpPr>
          <p:nvPr>
            <p:ph type="subTitle" idx="1"/>
          </p:nvPr>
        </p:nvSpPr>
        <p:spPr/>
        <p:txBody>
          <a:bodyPr/>
          <a:lstStyle/>
          <a:p>
            <a:r>
              <a:rPr lang="en-CA" dirty="0"/>
              <a:t>Going through the steps</a:t>
            </a:r>
          </a:p>
        </p:txBody>
      </p:sp>
    </p:spTree>
    <p:extLst>
      <p:ext uri="{BB962C8B-B14F-4D97-AF65-F5344CB8AC3E}">
        <p14:creationId xmlns:p14="http://schemas.microsoft.com/office/powerpoint/2010/main" val="665718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EBCD4-1963-44FE-9536-0CEA2371BD5B}"/>
              </a:ext>
            </a:extLst>
          </p:cNvPr>
          <p:cNvSpPr>
            <a:spLocks noGrp="1"/>
          </p:cNvSpPr>
          <p:nvPr>
            <p:ph type="title"/>
          </p:nvPr>
        </p:nvSpPr>
        <p:spPr/>
        <p:txBody>
          <a:bodyPr/>
          <a:lstStyle/>
          <a:p>
            <a:r>
              <a:rPr lang="en-CA" dirty="0" err="1"/>
              <a:t>TASk</a:t>
            </a:r>
            <a:r>
              <a:rPr lang="en-CA" dirty="0"/>
              <a:t>: Poster presentation</a:t>
            </a:r>
          </a:p>
        </p:txBody>
      </p:sp>
      <p:sp>
        <p:nvSpPr>
          <p:cNvPr id="3" name="Content Placeholder 2">
            <a:extLst>
              <a:ext uri="{FF2B5EF4-FFF2-40B4-BE49-F238E27FC236}">
                <a16:creationId xmlns:a16="http://schemas.microsoft.com/office/drawing/2014/main" id="{1BA76122-CBAC-4E1C-84B8-944BA8C2730B}"/>
              </a:ext>
            </a:extLst>
          </p:cNvPr>
          <p:cNvSpPr>
            <a:spLocks noGrp="1"/>
          </p:cNvSpPr>
          <p:nvPr>
            <p:ph idx="1"/>
          </p:nvPr>
        </p:nvSpPr>
        <p:spPr/>
        <p:txBody>
          <a:bodyPr/>
          <a:lstStyle/>
          <a:p>
            <a:r>
              <a:rPr lang="en-CA" dirty="0"/>
              <a:t>You are going to create proposal for a poster presentation</a:t>
            </a:r>
          </a:p>
          <a:p>
            <a:r>
              <a:rPr lang="en-CA" dirty="0"/>
              <a:t>You are going to create a poster for the presentation</a:t>
            </a:r>
          </a:p>
          <a:p>
            <a:pPr lvl="1"/>
            <a:r>
              <a:rPr lang="en-CA" dirty="0"/>
              <a:t>This can be on the topic you are doing for your project or thesis</a:t>
            </a:r>
          </a:p>
          <a:p>
            <a:pPr lvl="1"/>
            <a:r>
              <a:rPr lang="en-CA" dirty="0"/>
              <a:t>It can also be a new topic if you like</a:t>
            </a:r>
          </a:p>
          <a:p>
            <a:r>
              <a:rPr lang="en-CA" dirty="0"/>
              <a:t>You are going to present your poster at a presentation fair</a:t>
            </a:r>
          </a:p>
          <a:p>
            <a:pPr lvl="1"/>
            <a:r>
              <a:rPr lang="en-CA" dirty="0"/>
              <a:t>People will walk around and visit your poster and you have to give a short presentation the content when they visit you. </a:t>
            </a:r>
          </a:p>
        </p:txBody>
      </p:sp>
    </p:spTree>
    <p:extLst>
      <p:ext uri="{BB962C8B-B14F-4D97-AF65-F5344CB8AC3E}">
        <p14:creationId xmlns:p14="http://schemas.microsoft.com/office/powerpoint/2010/main" val="320471103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784</TotalTime>
  <Words>1995</Words>
  <Application>Microsoft Office PowerPoint</Application>
  <PresentationFormat>Widescreen</PresentationFormat>
  <Paragraphs>131</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Gill Sans MT</vt:lpstr>
      <vt:lpstr>Segoe UI</vt:lpstr>
      <vt:lpstr>Times New Roman</vt:lpstr>
      <vt:lpstr>Gallery</vt:lpstr>
      <vt:lpstr>Academic Presentations</vt:lpstr>
      <vt:lpstr>Professional organizations</vt:lpstr>
      <vt:lpstr>Common Types of presentations</vt:lpstr>
      <vt:lpstr>Why do people present?</vt:lpstr>
      <vt:lpstr>Good things happen by presenting</vt:lpstr>
      <vt:lpstr>Preparing for a presentation</vt:lpstr>
      <vt:lpstr>Proposal, abstract, and short bio</vt:lpstr>
      <vt:lpstr>Poster presentation</vt:lpstr>
      <vt:lpstr>TASk: Poster presentation</vt:lpstr>
      <vt:lpstr>Overview: The proposal vs. The abstract</vt:lpstr>
      <vt:lpstr>The proposal</vt:lpstr>
      <vt:lpstr>What does it include</vt:lpstr>
      <vt:lpstr>Good proposals</vt:lpstr>
      <vt:lpstr>Reasons for rejection</vt:lpstr>
      <vt:lpstr>Biographical Information</vt:lpstr>
      <vt:lpstr>What is biographical information</vt:lpstr>
      <vt:lpstr>Sample Bios</vt:lpstr>
      <vt:lpstr>PowerPoint Presentation</vt:lpstr>
      <vt:lpstr>PowerPoint Presentation</vt:lpstr>
      <vt:lpstr>PowerPoint Presentation</vt:lpstr>
      <vt:lpstr>Biographical Information</vt:lpstr>
      <vt:lpstr>The abstract</vt:lpstr>
      <vt:lpstr>Abstract – a 200  - 500 word summary</vt:lpstr>
      <vt:lpstr>Samples</vt:lpstr>
      <vt:lpstr>EMART: Creating Music Videos through the integration of English, Music, and Art </vt:lpstr>
      <vt:lpstr>Young English language learners: Key considerations for their optimal development in the South Korean setting  </vt:lpstr>
      <vt:lpstr>What do they need to succeed? Examining language teachers’ core competencies at the local level in South Korea        </vt:lpstr>
      <vt:lpstr>Source for Conference Abstracts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Whitehead, George E.K. (Prof.)</dc:creator>
  <cp:lastModifiedBy>Reviewer</cp:lastModifiedBy>
  <cp:revision>88</cp:revision>
  <dcterms:created xsi:type="dcterms:W3CDTF">2018-01-31T06:01:58Z</dcterms:created>
  <dcterms:modified xsi:type="dcterms:W3CDTF">2023-05-24T08:02:18Z</dcterms:modified>
</cp:coreProperties>
</file>