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305" r:id="rId2"/>
    <p:sldId id="309" r:id="rId3"/>
    <p:sldId id="256" r:id="rId4"/>
    <p:sldId id="302" r:id="rId5"/>
    <p:sldId id="298" r:id="rId6"/>
    <p:sldId id="308" r:id="rId7"/>
    <p:sldId id="303" r:id="rId8"/>
    <p:sldId id="272" r:id="rId9"/>
    <p:sldId id="264" r:id="rId10"/>
    <p:sldId id="310" r:id="rId11"/>
    <p:sldId id="257" r:id="rId12"/>
    <p:sldId id="258" r:id="rId13"/>
    <p:sldId id="261" r:id="rId14"/>
    <p:sldId id="300" r:id="rId15"/>
    <p:sldId id="259" r:id="rId16"/>
    <p:sldId id="260" r:id="rId17"/>
    <p:sldId id="301" r:id="rId18"/>
    <p:sldId id="299" r:id="rId19"/>
    <p:sldId id="311" r:id="rId20"/>
    <p:sldId id="312" r:id="rId21"/>
    <p:sldId id="314" r:id="rId22"/>
    <p:sldId id="315" r:id="rId23"/>
    <p:sldId id="263" r:id="rId24"/>
    <p:sldId id="307" r:id="rId25"/>
    <p:sldId id="306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5B9A7-67F7-4EBA-9A0A-67CCA5D67BCE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758A2-47E2-4CBC-A476-5B5EC1AFE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15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81494-3A9C-49BF-87B9-7FEDE55258FE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E28A4-FFDE-4924-8381-E652AA97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1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28A4-FFDE-4924-8381-E652AA9789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28A4-FFDE-4924-8381-E652AA9789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28A4-FFDE-4924-8381-E652AA9789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28A4-FFDE-4924-8381-E652AA9789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BD14-3641-4C07-8067-30B79E6DFC08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5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07D6-8552-427D-92A8-AF256D17A541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327D-3081-408D-B33C-299F0E604F16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9212-B80E-4E37-A57C-D6C90E2D90AC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4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E3689C-D5D1-43B8-9609-23E49051F8DE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0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4FED-72F9-4D83-B8A8-225FCAF0B0E1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6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303-09B7-401C-8A1A-D16790067BF8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3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82C889-D266-46E2-BEEB-3C6059C9B69A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7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6B38-1E3B-4510-91F9-44D1E2FA6D6B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0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EF35-377D-46E7-B238-ECB5413EE93F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9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EA13-87AD-4471-B0D6-F2D0596FBF0E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728C3F-307D-4711-AAA7-37D4DD4D6137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B4D2C1A-8F7E-4641-949F-0328D9E20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2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Observing%20Lessons.av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rita_pierson_every_kid_needs_a_champio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556792"/>
            <a:ext cx="7475220" cy="2664296"/>
          </a:xfrm>
        </p:spPr>
        <p:txBody>
          <a:bodyPr>
            <a:normAutofit/>
          </a:bodyPr>
          <a:lstStyle/>
          <a:p>
            <a:r>
              <a:rPr lang="en-CA" sz="5400" dirty="0"/>
              <a:t>A Guided Analysis of Effective Language Teaching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905" y="4509120"/>
            <a:ext cx="1981234" cy="216024"/>
          </a:xfrm>
        </p:spPr>
        <p:txBody>
          <a:bodyPr>
            <a:noAutofit/>
          </a:bodyPr>
          <a:lstStyle/>
          <a:p>
            <a:r>
              <a:rPr lang="en-US" sz="1300" dirty="0"/>
              <a:t>George E.K. Whitehead</a:t>
            </a:r>
          </a:p>
        </p:txBody>
      </p:sp>
    </p:spTree>
    <p:extLst>
      <p:ext uri="{BB962C8B-B14F-4D97-AF65-F5344CB8AC3E}">
        <p14:creationId xmlns:p14="http://schemas.microsoft.com/office/powerpoint/2010/main" val="250559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Observation of over 3000 teachers of English in various contexts.</a:t>
            </a:r>
          </a:p>
          <a:p>
            <a:endParaRPr lang="en-CA" dirty="0"/>
          </a:p>
          <a:p>
            <a:r>
              <a:rPr lang="en-CA" dirty="0"/>
              <a:t>Emergent qualities and characteristics shared amongst teachers who were most effective.</a:t>
            </a:r>
          </a:p>
          <a:p>
            <a:endParaRPr lang="en-CA" dirty="0"/>
          </a:p>
          <a:p>
            <a:r>
              <a:rPr lang="en-CA" dirty="0"/>
              <a:t>Effective = The teacher positively contributed to a context in which language learning and development can occur.  </a:t>
            </a:r>
          </a:p>
        </p:txBody>
      </p:sp>
    </p:spTree>
    <p:extLst>
      <p:ext uri="{BB962C8B-B14F-4D97-AF65-F5344CB8AC3E}">
        <p14:creationId xmlns:p14="http://schemas.microsoft.com/office/powerpoint/2010/main" val="363029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Characteristics of Effective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16832"/>
            <a:ext cx="6400800" cy="3888432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300" b="1" dirty="0"/>
              <a:t>D</a:t>
            </a:r>
            <a:r>
              <a:rPr lang="en-US" sz="3300" dirty="0"/>
              <a:t>elivery</a:t>
            </a:r>
          </a:p>
          <a:p>
            <a:pPr algn="ctr"/>
            <a:endParaRPr lang="en-US" sz="3300" dirty="0"/>
          </a:p>
          <a:p>
            <a:pPr algn="ctr"/>
            <a:r>
              <a:rPr lang="en-US" sz="3300" b="1" dirty="0"/>
              <a:t>E</a:t>
            </a:r>
            <a:r>
              <a:rPr lang="en-US" sz="3300" dirty="0"/>
              <a:t>nvironment</a:t>
            </a:r>
          </a:p>
          <a:p>
            <a:pPr algn="ctr"/>
            <a:endParaRPr lang="en-US" sz="3300" dirty="0"/>
          </a:p>
          <a:p>
            <a:pPr algn="ctr"/>
            <a:r>
              <a:rPr lang="en-US" sz="3300" b="1" dirty="0"/>
              <a:t>C</a:t>
            </a:r>
            <a:r>
              <a:rPr lang="en-US" sz="3300" dirty="0"/>
              <a:t>ontent</a:t>
            </a:r>
          </a:p>
          <a:p>
            <a:pPr algn="ctr">
              <a:buNone/>
            </a:pPr>
            <a:endParaRPr lang="en-US" sz="3300" dirty="0"/>
          </a:p>
          <a:p>
            <a:pPr algn="ctr"/>
            <a:r>
              <a:rPr lang="en-US" sz="3300" b="1" dirty="0"/>
              <a:t>A</a:t>
            </a:r>
            <a:r>
              <a:rPr lang="en-US" sz="3300" dirty="0"/>
              <a:t>ttitude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</a:t>
            </a:r>
            <a:r>
              <a:rPr lang="en-US" sz="4400" b="0" dirty="0"/>
              <a:t>elivery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12576" y="1844824"/>
            <a:ext cx="9649072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teacher’s delivery style engage and excite the learners?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 maximize student participation/ involvement in the lesson?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 monitor the participation and involvement in classroom activities/ tasks?</a:t>
            </a:r>
          </a:p>
          <a:p>
            <a:pPr marL="2114550" lvl="4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100" i="1" dirty="0"/>
              <a:t>BONUS POINT: Does the teacher participate in activities with learners?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 speak at the level of students’ comprehension?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 deliver the lesson in a way that is easy to understand?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Is the teacher’s delivery flexible? Does it cater to the moment to moment needs of the learners and classroom situation?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Is the teacher’s delivery interactive?</a:t>
            </a:r>
          </a:p>
          <a:p>
            <a:pPr marL="1657350" lvl="3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Does the teacher’s delivery focus on quality or quantity?</a:t>
            </a:r>
            <a:endParaRPr lang="en-US" dirty="0"/>
          </a:p>
        </p:txBody>
      </p:sp>
      <p:pic>
        <p:nvPicPr>
          <p:cNvPr id="1026" name="Picture 2" descr="http://www.thequotefactory.com/irep/en/6/6VBJBMI5FNT01_1AO25UO_IL_L_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5" t="21338" r="21113" b="24582"/>
          <a:stretch/>
        </p:blipFill>
        <p:spPr bwMode="auto">
          <a:xfrm>
            <a:off x="6876256" y="484632"/>
            <a:ext cx="1440160" cy="14443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</a:t>
            </a:r>
            <a:r>
              <a:rPr lang="en-US" sz="4400" b="0" dirty="0"/>
              <a:t>nvironment</a:t>
            </a:r>
          </a:p>
        </p:txBody>
      </p:sp>
      <p:pic>
        <p:nvPicPr>
          <p:cNvPr id="2050" name="Picture 2" descr="http://www.sk.com.br/Krash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9"/>
          <a:stretch/>
        </p:blipFill>
        <p:spPr bwMode="auto">
          <a:xfrm>
            <a:off x="3347863" y="2636912"/>
            <a:ext cx="2729639" cy="278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611560" y="2348880"/>
            <a:ext cx="2592287" cy="2736304"/>
          </a:xfrm>
          <a:prstGeom prst="wedgeRoundRectCallout">
            <a:avLst>
              <a:gd name="adj1" fmla="val 89800"/>
              <a:gd name="adj2" fmla="val -667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Affective Filter Hypothesis</a:t>
            </a:r>
          </a:p>
          <a:p>
            <a:pPr algn="ctr"/>
            <a:endParaRPr lang="en-US" sz="1600" b="1" u="sng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certain emotions, such as anxiety, self-doubt, and boredom interfere with the process of acquiring a second language</a:t>
            </a:r>
          </a:p>
          <a:p>
            <a:pPr algn="ctr"/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077502" y="1700808"/>
            <a:ext cx="2520280" cy="2664296"/>
          </a:xfrm>
          <a:prstGeom prst="wedgeRoundRectCallout">
            <a:avLst>
              <a:gd name="adj1" fmla="val -109510"/>
              <a:gd name="adj2" fmla="val 254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blockage can be reduced by sparking interest, providing low-anxiety environments, and increasing the learner's self-esteem.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6578" y="541803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Krashen</a:t>
            </a:r>
            <a:r>
              <a:rPr lang="en-US" dirty="0"/>
              <a:t>, 1982)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E</a:t>
            </a:r>
            <a:r>
              <a:rPr lang="en-US" sz="4000" b="0" dirty="0"/>
              <a:t>nvironment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2132856"/>
            <a:ext cx="8278688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Is the classroom a positive/ happy/ motivational setting?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Is the environment low-risk and supportive for learners?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Does the classroom setup facilitate interaction?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Does the environment support peer scaffolding opportunities?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Does the classroom setup allow for the teacher to monitor all students?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Is the environment decorated in a way that supports students’ development?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Does the environment reflect strong rapport and comfort between the teacher and students?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Does the environment reflect strong rapport and comfort between students?</a:t>
            </a:r>
          </a:p>
        </p:txBody>
      </p:sp>
      <p:pic>
        <p:nvPicPr>
          <p:cNvPr id="1026" name="Picture 2" descr="Image result for classroom enviro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042"/>
            <a:ext cx="2158008" cy="14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</a:t>
            </a:r>
            <a:r>
              <a:rPr lang="en-US" sz="4400" b="0" dirty="0"/>
              <a:t>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08912" cy="4464496"/>
          </a:xfrm>
        </p:spPr>
        <p:txBody>
          <a:bodyPr>
            <a:noAutofit/>
          </a:bodyPr>
          <a:lstStyle/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content difficulty appropriate for the students’ level?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content relate to the students’ age, interests, and experiences? </a:t>
            </a:r>
          </a:p>
          <a:p>
            <a:pPr lvl="2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dirty="0"/>
              <a:t>Is it engaging/ exciting/ compelling to the learners?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lesson content clear and well organized?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content of the lesson accurate?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content of the lesson visually appealing?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 the visuals being used assist understanding (i.e. pictures are clear, have a direct link to supporting understanding)?</a:t>
            </a:r>
          </a:p>
          <a:p>
            <a:pPr lvl="1">
              <a:lnSpc>
                <a:spcPct val="17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Are videos being used relevant to the lesson, and not too long (be careful of the zombie effect!)?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00000"/>
            </a:pPr>
            <a:endParaRPr lang="en-US" sz="1600" dirty="0"/>
          </a:p>
          <a:p>
            <a:pPr lvl="1"/>
            <a:endParaRPr lang="en-US" sz="1600" dirty="0"/>
          </a:p>
          <a:p>
            <a:pPr>
              <a:buNone/>
            </a:pPr>
            <a:endParaRPr lang="en-US" sz="1600" dirty="0"/>
          </a:p>
        </p:txBody>
      </p:sp>
      <p:pic>
        <p:nvPicPr>
          <p:cNvPr id="4100" name="Picture 4" descr="Image result for esl textbook kore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7" r="41338"/>
          <a:stretch/>
        </p:blipFill>
        <p:spPr bwMode="auto">
          <a:xfrm>
            <a:off x="6553706" y="188640"/>
            <a:ext cx="2160240" cy="14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</a:t>
            </a:r>
            <a:r>
              <a:rPr lang="en-US" sz="4400" b="0" dirty="0"/>
              <a:t>ttitude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53650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</a:t>
            </a:r>
            <a:r>
              <a:rPr lang="en-US" sz="1600" b="1" u="sng" dirty="0"/>
              <a:t>appear </a:t>
            </a:r>
            <a:r>
              <a:rPr lang="en-US" sz="1600" dirty="0"/>
              <a:t>passionate, positive, and motivated?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</a:t>
            </a:r>
            <a:r>
              <a:rPr lang="en-US" sz="1600" b="1" u="sng" dirty="0"/>
              <a:t>appear </a:t>
            </a:r>
            <a:r>
              <a:rPr lang="en-US" sz="1600" dirty="0"/>
              <a:t>to genuinely care about the learners?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have a flexible and friendly attitude towards students?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have a positive, can do it, attitude overall?</a:t>
            </a:r>
          </a:p>
          <a:p>
            <a:pPr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400" dirty="0"/>
              <a:t>Does it appear to be genuine or robotic?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encourage learners rather than discourage/ force?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teachers’ attitude a good model for students to follow?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seem approachable?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Is the teachers’ attitude respectful of students?</a:t>
            </a:r>
          </a:p>
          <a:p>
            <a:pPr lv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600" dirty="0"/>
              <a:t>Does the teacher appear to be confident?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endParaRPr lang="en-US" dirty="0"/>
          </a:p>
        </p:txBody>
      </p:sp>
      <p:pic>
        <p:nvPicPr>
          <p:cNvPr id="5122" name="Picture 2" descr="Image result for attitu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84" y="-23423"/>
            <a:ext cx="2444647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918648" cy="1609344"/>
          </a:xfrm>
        </p:spPr>
        <p:txBody>
          <a:bodyPr/>
          <a:lstStyle/>
          <a:p>
            <a:r>
              <a:rPr lang="en-US" dirty="0"/>
              <a:t>BONUS- General Likeability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5949280"/>
            <a:ext cx="655272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Sanders, T. (2005). </a:t>
            </a:r>
            <a:r>
              <a:rPr lang="en-US" i="1" dirty="0"/>
              <a:t>The likeability factor: How to boost your L-factor &amp; achieve your life's dreams</a:t>
            </a:r>
            <a:r>
              <a:rPr lang="en-US" dirty="0"/>
              <a:t>. New York: Crown.</a:t>
            </a:r>
          </a:p>
        </p:txBody>
      </p:sp>
      <p:pic>
        <p:nvPicPr>
          <p:cNvPr id="2050" name="Picture 2" descr="Image result for rita pierson kids don't lea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86104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05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006" y="980728"/>
            <a:ext cx="6400800" cy="685800"/>
          </a:xfrm>
        </p:spPr>
        <p:txBody>
          <a:bodyPr>
            <a:noAutofit/>
          </a:bodyPr>
          <a:lstStyle/>
          <a:p>
            <a:pPr algn="ctr"/>
            <a:r>
              <a:rPr lang="en-CA" sz="4400" dirty="0"/>
              <a:t>Video Observations</a:t>
            </a:r>
            <a:endParaRPr lang="en-US" sz="4400" dirty="0"/>
          </a:p>
        </p:txBody>
      </p:sp>
      <p:pic>
        <p:nvPicPr>
          <p:cNvPr id="34818" name="Picture 2" descr="http://www.millan.net/anims/gifs/englishlesson2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192" y="1916832"/>
            <a:ext cx="5130428" cy="3664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07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9A6205-238A-48CD-804D-7F0249A0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 hope to see in your lessons…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771BF-913E-4B7D-8839-E37A4628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presenting lesson aims, present them in a way that students can understand.  </a:t>
            </a:r>
          </a:p>
          <a:p>
            <a:endParaRPr lang="en-US" dirty="0"/>
          </a:p>
          <a:p>
            <a:pPr lvl="1"/>
            <a:r>
              <a:rPr lang="en-US" dirty="0"/>
              <a:t>Today we are going to (do, learn about, discuss)…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By the end of today’s lesson I hope you will (be able to understand x better, know more about x etc.)</a:t>
            </a:r>
          </a:p>
        </p:txBody>
      </p:sp>
    </p:spTree>
    <p:extLst>
      <p:ext uri="{BB962C8B-B14F-4D97-AF65-F5344CB8AC3E}">
        <p14:creationId xmlns:p14="http://schemas.microsoft.com/office/powerpoint/2010/main" val="326361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Today’s Class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sz="2000" b="0" dirty="0"/>
              <a:t>Purpose: to stimulate critical reflection of your teaching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92896"/>
            <a:ext cx="7772400" cy="4050792"/>
          </a:xfrm>
        </p:spPr>
        <p:txBody>
          <a:bodyPr/>
          <a:lstStyle/>
          <a:p>
            <a:endParaRPr lang="en-CA" dirty="0"/>
          </a:p>
          <a:p>
            <a:r>
              <a:rPr lang="en-CA" dirty="0"/>
              <a:t>Introduction to key points in effective language teaching</a:t>
            </a:r>
          </a:p>
          <a:p>
            <a:endParaRPr lang="en-CA" dirty="0"/>
          </a:p>
          <a:p>
            <a:pPr lvl="1"/>
            <a:r>
              <a:rPr lang="en-CA" dirty="0"/>
              <a:t>DECA Framework for observing lessons</a:t>
            </a:r>
          </a:p>
          <a:p>
            <a:endParaRPr lang="en-CA" dirty="0"/>
          </a:p>
          <a:p>
            <a:r>
              <a:rPr lang="en-CA" dirty="0"/>
              <a:t>Video observation and feedback</a:t>
            </a:r>
          </a:p>
          <a:p>
            <a:endParaRPr lang="en-CA" dirty="0"/>
          </a:p>
          <a:p>
            <a:r>
              <a:rPr lang="en-CA" dirty="0"/>
              <a:t>Discussion and reflection </a:t>
            </a:r>
          </a:p>
        </p:txBody>
      </p:sp>
    </p:spTree>
    <p:extLst>
      <p:ext uri="{BB962C8B-B14F-4D97-AF65-F5344CB8AC3E}">
        <p14:creationId xmlns:p14="http://schemas.microsoft.com/office/powerpoint/2010/main" val="3291872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9A6205-238A-48CD-804D-7F0249A0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 hope to see in your lessons…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771BF-913E-4B7D-8839-E37A4628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using visual aids</a:t>
            </a:r>
          </a:p>
          <a:p>
            <a:endParaRPr lang="en-US" dirty="0"/>
          </a:p>
          <a:p>
            <a:pPr lvl="1"/>
            <a:r>
              <a:rPr lang="en-US" dirty="0"/>
              <a:t>Make sure visual aids are relevant and clearly connected to the language or meaning you are trying to facilitate.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Video clips for lead-in 60-90 seconds is usually sufficient.</a:t>
            </a:r>
          </a:p>
        </p:txBody>
      </p:sp>
    </p:spTree>
    <p:extLst>
      <p:ext uri="{BB962C8B-B14F-4D97-AF65-F5344CB8AC3E}">
        <p14:creationId xmlns:p14="http://schemas.microsoft.com/office/powerpoint/2010/main" val="146761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9A6205-238A-48CD-804D-7F0249A0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 hope to see in your lessons…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771BF-913E-4B7D-8839-E37A4628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Teacher talk</a:t>
            </a:r>
          </a:p>
          <a:p>
            <a:endParaRPr lang="en-US" dirty="0"/>
          </a:p>
          <a:p>
            <a:pPr lvl="1"/>
            <a:r>
              <a:rPr lang="en-US" dirty="0"/>
              <a:t>Mixture of English and Korean is fine.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Important that when using English you adapting your speech to meet students level of comprehension.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 careful of asking ‘Do you understand?, Got it? Can you do that? Right?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 careful of asking ‘ Was if fun? Was if funny? Did you enjoy?</a:t>
            </a:r>
          </a:p>
        </p:txBody>
      </p:sp>
    </p:spTree>
    <p:extLst>
      <p:ext uri="{BB962C8B-B14F-4D97-AF65-F5344CB8AC3E}">
        <p14:creationId xmlns:p14="http://schemas.microsoft.com/office/powerpoint/2010/main" val="4253048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9A6205-238A-48CD-804D-7F0249A0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 hope to see in your lessons…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771BF-913E-4B7D-8839-E37A4628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positive attitude.</a:t>
            </a:r>
          </a:p>
          <a:p>
            <a:endParaRPr lang="en-US" dirty="0"/>
          </a:p>
          <a:p>
            <a:r>
              <a:rPr lang="en-US" dirty="0"/>
              <a:t>Delivering the lesson in a way that engages learners ( and does not bore them).</a:t>
            </a:r>
          </a:p>
          <a:p>
            <a:endParaRPr lang="en-US" dirty="0"/>
          </a:p>
          <a:p>
            <a:r>
              <a:rPr lang="en-US" dirty="0"/>
              <a:t>An environment where students feel comfortable (but not too comfortable).</a:t>
            </a:r>
          </a:p>
          <a:p>
            <a:endParaRPr lang="en-US" dirty="0"/>
          </a:p>
          <a:p>
            <a:r>
              <a:rPr lang="en-US" dirty="0"/>
              <a:t>Contextualizing what students are learning to things that they can relate to.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5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Reflection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moment to reflect on your own Delivery, Environment, Content, and Attitude 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Based on today’s workshop, are there any areas you think you could improve?</a:t>
            </a:r>
          </a:p>
          <a:p>
            <a:endParaRPr lang="en-US" dirty="0"/>
          </a:p>
          <a:p>
            <a:r>
              <a:rPr lang="en-US" dirty="0"/>
              <a:t>How could you go about doing this?</a:t>
            </a:r>
          </a:p>
        </p:txBody>
      </p:sp>
      <p:pic>
        <p:nvPicPr>
          <p:cNvPr id="3084" name="Picture 12" descr="Image result for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148730" cy="14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1148730" cy="14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93075" cy="139181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331640" y="4437112"/>
            <a:ext cx="6440760" cy="2057400"/>
          </a:xfrm>
        </p:spPr>
        <p:txBody>
          <a:bodyPr/>
          <a:lstStyle/>
          <a:p>
            <a:pPr indent="0" eaLnBrk="1" hangingPunct="1">
              <a:buFont typeface="Arial" panose="020B0604020202020204" pitchFamily="34" charset="0"/>
              <a:buNone/>
            </a:pPr>
            <a:r>
              <a:rPr lang="en-US" altLang="en-US" sz="1800" b="1" dirty="0"/>
              <a:t>Email: 	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prof.gwhitehead@gmail.com</a:t>
            </a:r>
          </a:p>
          <a:p>
            <a:pPr indent="0" eaLnBrk="1" hangingPunct="1">
              <a:buFont typeface="Arial" panose="020B0604020202020204" pitchFamily="34" charset="0"/>
              <a:buNone/>
            </a:pP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b="1" dirty="0"/>
              <a:t>URL:</a:t>
            </a:r>
            <a:r>
              <a:rPr lang="en-US" altLang="en-US" sz="1800" dirty="0"/>
              <a:t> 		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profgwhitehead.weebly.com </a:t>
            </a:r>
          </a:p>
          <a:p>
            <a:pPr indent="0" eaLnBrk="1" hangingPunct="1">
              <a:buFont typeface="Arial" panose="020B0604020202020204" pitchFamily="34" charset="0"/>
              <a:buNone/>
            </a:pPr>
            <a:endParaRPr lang="en-US" altLang="en-US" sz="1800" dirty="0"/>
          </a:p>
          <a:p>
            <a:pPr indent="0" eaLnBrk="1" hangingPunct="1">
              <a:buFont typeface="Arial" panose="020B0604020202020204" pitchFamily="34" charset="0"/>
              <a:buNone/>
            </a:pPr>
            <a:r>
              <a:rPr lang="en-US" altLang="en-US" sz="1800" b="1" dirty="0"/>
              <a:t>Facebook: </a:t>
            </a:r>
            <a:r>
              <a:rPr lang="en-US" altLang="en-US" sz="1800" dirty="0"/>
              <a:t>	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https://www.facebook.com/groups/gifle/</a:t>
            </a:r>
          </a:p>
        </p:txBody>
      </p:sp>
      <p:pic>
        <p:nvPicPr>
          <p:cNvPr id="5" name="Picture 2" descr="http://teamferrin.files.wordpress.com/2011/03/img_0718.jpg?w=12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8407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37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685800" y="2093976"/>
            <a:ext cx="7918648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Coombe, C. (2014). 10 Characteristics of Highly Effective EF/SL Teachers. 	</a:t>
            </a:r>
            <a:r>
              <a:rPr lang="en-US" sz="1600" i="1" dirty="0"/>
              <a:t>Perspectives TESOL Arabia, 22(2), </a:t>
            </a:r>
            <a:r>
              <a:rPr lang="en-US" sz="1600" dirty="0"/>
              <a:t>pp.6-12.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Krashen, S. (1982). </a:t>
            </a:r>
            <a:r>
              <a:rPr lang="en-US" sz="1600" i="1" dirty="0"/>
              <a:t>Principles and practice in second language acquisition</a:t>
            </a:r>
            <a:r>
              <a:rPr lang="en-US" sz="1600" dirty="0"/>
              <a:t>(Vol. 2). 	Pergamon: Oxford.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Pierson, R. (2013). </a:t>
            </a:r>
            <a:r>
              <a:rPr lang="en-US" sz="1600" i="1" dirty="0"/>
              <a:t>Every child needs a champion </a:t>
            </a:r>
            <a:r>
              <a:rPr lang="en-US" sz="1600" dirty="0"/>
              <a:t>[Video file]. Retrieved from 	</a:t>
            </a:r>
            <a:r>
              <a:rPr lang="en-US" sz="1600" dirty="0">
                <a:hlinkClick r:id="rId2"/>
              </a:rPr>
              <a:t>https://www.ted.com/talks/rita_pierson_every_kid_needs_a_champion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Sanders, T. (2005). </a:t>
            </a:r>
            <a:r>
              <a:rPr lang="en-US" sz="1600" i="1" dirty="0"/>
              <a:t>The likeability factor: How to boost your L-factor &amp; achieve 	your life's dreams</a:t>
            </a:r>
            <a:r>
              <a:rPr lang="en-US" sz="1600" dirty="0"/>
              <a:t>. New York: Crown.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57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8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12" y="319212"/>
            <a:ext cx="7918648" cy="1609344"/>
          </a:xfrm>
        </p:spPr>
        <p:txBody>
          <a:bodyPr/>
          <a:lstStyle/>
          <a:p>
            <a:pPr algn="ctr"/>
            <a:r>
              <a:rPr lang="en-US" sz="4400" dirty="0"/>
              <a:t>Key Points In Effective Language Teaching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jobsdada.com/blog/wp-content/uploads/2012/03/the_influence_of_a_good_teacher_mousepad-p144104760747464341trak_400.jpg"/>
          <p:cNvPicPr>
            <a:picLocks noChangeAspect="1" noChangeArrowheads="1"/>
          </p:cNvPicPr>
          <p:nvPr/>
        </p:nvPicPr>
        <p:blipFill rotWithShape="1">
          <a:blip r:embed="rId3" cstate="print"/>
          <a:srcRect l="5794" t="9804" r="5971" b="19606"/>
          <a:stretch/>
        </p:blipFill>
        <p:spPr bwMode="auto">
          <a:xfrm>
            <a:off x="3059832" y="2852937"/>
            <a:ext cx="3240360" cy="2592288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552151" y="2584810"/>
            <a:ext cx="2959676" cy="1421751"/>
            <a:chOff x="1552151" y="2584810"/>
            <a:chExt cx="2959676" cy="1421751"/>
          </a:xfrm>
        </p:grpSpPr>
        <p:sp>
          <p:nvSpPr>
            <p:cNvPr id="4" name="TextBox 3"/>
            <p:cNvSpPr txBox="1"/>
            <p:nvPr/>
          </p:nvSpPr>
          <p:spPr>
            <a:xfrm rot="507073">
              <a:off x="3525318" y="3483341"/>
              <a:ext cx="986509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  <a:latin typeface="Comic Sans MS" panose="030F0702030302020204" pitchFamily="66" charset="0"/>
                </a:rPr>
                <a:t>BAD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507073">
              <a:off x="1552151" y="2584810"/>
              <a:ext cx="1289466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  <a:latin typeface="Comic Sans MS" panose="030F0702030302020204" pitchFamily="66" charset="0"/>
                </a:rPr>
                <a:t>Also…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30836"/>
            <a:ext cx="8568952" cy="160934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When you think of ineffective language teachers what comes to your mind?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wreporter.com/wp-content/uploads/2011/07/The_good_and_the_b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0"/>
          <a:stretch/>
        </p:blipFill>
        <p:spPr bwMode="auto">
          <a:xfrm>
            <a:off x="3779912" y="2705518"/>
            <a:ext cx="2160240" cy="28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5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74260"/>
            <a:ext cx="8568952" cy="160934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Ineffective language teachers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http://www.crazylearner.org/wp-content/uploads/2013/04/screaming-tea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4109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nomads1narrative.com/wp-content/uploads/2011/08/teaching-korea-class-620x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8" y="4293096"/>
            <a:ext cx="3484655" cy="22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RRjjgTRseam2unoU766uaIIumxLl2nw68W8g7HtFM2UBl-nctT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21" y="4140945"/>
            <a:ext cx="3375402" cy="25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dtechreview.in/images/make_hesitant_teacher_to_use_technolog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34" y="2056788"/>
            <a:ext cx="305983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3.wikia.nocookie.net/__cb20111004113807/uncyclopedia/images/e/e3/Your-lips-keep-moving-but-all-i-hear-is-blah-bla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81" y="468775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heparentbackpack.com/wp/wp-content/themes/mlnichols/images/old-blog-photos/mean-teacher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5678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3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When you think of effective language teachers what comes to your mind?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 descr="http://www.wreporter.com/wp-content/uploads/2011/07/The_good_and_the_b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0"/>
          <a:stretch/>
        </p:blipFill>
        <p:spPr bwMode="auto">
          <a:xfrm>
            <a:off x="3491880" y="2636912"/>
            <a:ext cx="2232248" cy="28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2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4632"/>
            <a:ext cx="8376630" cy="160934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Effective language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photos.nomadicsamuel.com/Korea2011/Elementary-School/i-WWQjPwV/0/M/Korean-Elementary-School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287764" cy="19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dvancedtechnologykorea.com/wp-content/uploads/2011/07/E-learnin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000" y="4237373"/>
            <a:ext cx="4238186" cy="2115442"/>
          </a:xfrm>
          <a:prstGeom prst="rect">
            <a:avLst/>
          </a:prstGeom>
          <a:noFill/>
        </p:spPr>
      </p:pic>
      <p:pic>
        <p:nvPicPr>
          <p:cNvPr id="6148" name="Picture 4" descr="http://www.fairobserver.com/wp-content/uploads/2012/06/3388645449_488d1fe783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66" y="4237373"/>
            <a:ext cx="3672408" cy="21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lassRoom-1\Downloads\167530_10150380156530315_747385314_16943267_671561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873" y="2054056"/>
            <a:ext cx="3960440" cy="1818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0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04856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What are the characteristics of effective language teachers?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84632"/>
            <a:ext cx="5184576" cy="1609344"/>
          </a:xfrm>
        </p:spPr>
        <p:txBody>
          <a:bodyPr>
            <a:normAutofit/>
          </a:bodyPr>
          <a:lstStyle/>
          <a:p>
            <a:r>
              <a:rPr lang="en-US" sz="4400" dirty="0"/>
              <a:t>No Secret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There is no “secret recipe” for being an effective teacher. (</a:t>
            </a:r>
            <a:r>
              <a:rPr lang="en-US" dirty="0" err="1"/>
              <a:t>Coombe</a:t>
            </a:r>
            <a:r>
              <a:rPr lang="en-US" dirty="0"/>
              <a:t>, 2014)</a:t>
            </a:r>
          </a:p>
          <a:p>
            <a:endParaRPr lang="en-US" dirty="0"/>
          </a:p>
          <a:p>
            <a:r>
              <a:rPr lang="en-US" dirty="0"/>
              <a:t>Different teachers have different styles that work for them.</a:t>
            </a:r>
          </a:p>
          <a:p>
            <a:endParaRPr lang="en-US" dirty="0"/>
          </a:p>
          <a:p>
            <a:r>
              <a:rPr lang="en-US" dirty="0"/>
              <a:t>Using quality ingredients will help you create your own effective recipe.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 descr="http://foodsgalore.files.wordpress.com/2012/03/recipe-resu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12676"/>
            <a:ext cx="1440160" cy="1575448"/>
          </a:xfrm>
          <a:prstGeom prst="rect">
            <a:avLst/>
          </a:prstGeom>
          <a:noFill/>
        </p:spPr>
      </p:pic>
      <p:pic>
        <p:nvPicPr>
          <p:cNvPr id="5" name="Picture 2" descr="http://foodsgalore.files.wordpress.com/2012/03/recipe-resu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1440160" cy="1575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2111</TotalTime>
  <Words>944</Words>
  <Application>Microsoft Office PowerPoint</Application>
  <PresentationFormat>화면 슬라이드 쇼(4:3)</PresentationFormat>
  <Paragraphs>144</Paragraphs>
  <Slides>26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Wood Type</vt:lpstr>
      <vt:lpstr>A Guided Analysis of Effective Language Teaching</vt:lpstr>
      <vt:lpstr>Today’s Class  Purpose: to stimulate critical reflection of your teaching practices</vt:lpstr>
      <vt:lpstr>Key Points In Effective Language Teaching</vt:lpstr>
      <vt:lpstr>When you think of ineffective language teachers what comes to your mind?</vt:lpstr>
      <vt:lpstr>Ineffective language teachers</vt:lpstr>
      <vt:lpstr>When you think of effective language teachers what comes to your mind?</vt:lpstr>
      <vt:lpstr>Effective language teachers</vt:lpstr>
      <vt:lpstr>What are the characteristics of effective language teachers?</vt:lpstr>
      <vt:lpstr>No Secret Recipe</vt:lpstr>
      <vt:lpstr>Background</vt:lpstr>
      <vt:lpstr>Characteristics of Effective Teachers</vt:lpstr>
      <vt:lpstr>Delivery</vt:lpstr>
      <vt:lpstr>Environment</vt:lpstr>
      <vt:lpstr>Environment</vt:lpstr>
      <vt:lpstr>Content</vt:lpstr>
      <vt:lpstr>Attitude</vt:lpstr>
      <vt:lpstr>BONUS- General Likeability</vt:lpstr>
      <vt:lpstr>Video Observations</vt:lpstr>
      <vt:lpstr>Things I hope to see in your lessons…</vt:lpstr>
      <vt:lpstr>Things I hope to see in your lessons…</vt:lpstr>
      <vt:lpstr>Things I hope to see in your lessons…</vt:lpstr>
      <vt:lpstr>Things I hope to see in your lessons…</vt:lpstr>
      <vt:lpstr>Reflection Time</vt:lpstr>
      <vt:lpstr>Thank you </vt:lpstr>
      <vt:lpstr>References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Reflective Teaching</dc:title>
  <dc:creator>ClassRoom-1</dc:creator>
  <cp:lastModifiedBy>hufs</cp:lastModifiedBy>
  <cp:revision>118</cp:revision>
  <dcterms:created xsi:type="dcterms:W3CDTF">2012-07-01T23:54:06Z</dcterms:created>
  <dcterms:modified xsi:type="dcterms:W3CDTF">2018-10-04T08:54:03Z</dcterms:modified>
</cp:coreProperties>
</file>