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74" r:id="rId2"/>
    <p:sldId id="313" r:id="rId3"/>
    <p:sldId id="268" r:id="rId4"/>
    <p:sldId id="280" r:id="rId5"/>
    <p:sldId id="301" r:id="rId6"/>
    <p:sldId id="302" r:id="rId7"/>
    <p:sldId id="303" r:id="rId8"/>
    <p:sldId id="308" r:id="rId9"/>
    <p:sldId id="264" r:id="rId10"/>
    <p:sldId id="265" r:id="rId11"/>
    <p:sldId id="267" r:id="rId12"/>
    <p:sldId id="298" r:id="rId13"/>
    <p:sldId id="304" r:id="rId14"/>
    <p:sldId id="307" r:id="rId15"/>
    <p:sldId id="272" r:id="rId16"/>
    <p:sldId id="306" r:id="rId17"/>
    <p:sldId id="305" r:id="rId18"/>
    <p:sldId id="309" r:id="rId19"/>
    <p:sldId id="285" r:id="rId20"/>
    <p:sldId id="290" r:id="rId21"/>
    <p:sldId id="310" r:id="rId22"/>
    <p:sldId id="291" r:id="rId23"/>
    <p:sldId id="311" r:id="rId24"/>
    <p:sldId id="312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10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4660"/>
  </p:normalViewPr>
  <p:slideViewPr>
    <p:cSldViewPr>
      <p:cViewPr>
        <p:scale>
          <a:sx n="75" d="100"/>
          <a:sy n="75" d="100"/>
        </p:scale>
        <p:origin x="-1248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96EDF-C8A2-4C7A-8D07-CAD86433CAC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26A65-360F-4084-A0C1-120794AA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9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F3A535B3-131B-4072-9339-E76A56ED39D2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F3A535B3-131B-4072-9339-E76A56ED39D2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35B3-131B-4072-9339-E76A56ED39D2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3A535B3-131B-4072-9339-E76A56ED39D2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F4698FC-6751-4E68-BDB1-8BCEC3B737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6781800" cy="762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2" descr="http://whatteachersdo.files.wordpress.com/2011/10/groeningcartoon.jpg"/>
          <p:cNvPicPr>
            <a:picLocks noChangeAspect="1" noChangeArrowheads="1"/>
          </p:cNvPicPr>
          <p:nvPr/>
        </p:nvPicPr>
        <p:blipFill>
          <a:blip r:embed="rId2" cstate="print"/>
          <a:srcRect l="2751" t="2136" r="1963" b="2798"/>
          <a:stretch>
            <a:fillRect/>
          </a:stretch>
        </p:blipFill>
        <p:spPr bwMode="auto">
          <a:xfrm>
            <a:off x="-211093" y="32208"/>
            <a:ext cx="7983493" cy="6825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46" y="0"/>
            <a:ext cx="3359646" cy="2633221"/>
          </a:xfrm>
          <a:solidFill>
            <a:schemeClr val="tx1">
              <a:alpha val="73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Positive Classroom Management Techniques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Attention Grabbing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133609" cy="414496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Action</a:t>
            </a:r>
          </a:p>
          <a:p>
            <a:pPr marL="868680" lvl="3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Type 1:      I SAY - YOU DO!</a:t>
            </a:r>
          </a:p>
          <a:p>
            <a:pPr marL="868680" lvl="3" indent="0">
              <a:buNone/>
            </a:pPr>
            <a:r>
              <a:rPr lang="en-CA" sz="2000" dirty="0" smtClean="0">
                <a:solidFill>
                  <a:schemeClr val="tx1"/>
                </a:solidFill>
              </a:rPr>
              <a:t>Type 2:      I DO - YOU SAY!</a:t>
            </a:r>
          </a:p>
          <a:p>
            <a:pPr marL="868680" lvl="3" indent="0">
              <a:buNone/>
            </a:pPr>
            <a:r>
              <a:rPr lang="en-CA" sz="2000" dirty="0" smtClean="0">
                <a:solidFill>
                  <a:schemeClr val="tx1"/>
                </a:solidFill>
              </a:rPr>
              <a:t>Type 3:      I DO - YOU DO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http://staceintexas.files.wordpress.com/2013/11/call-to-action-social-media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3499812" cy="18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2108200"/>
            <a:ext cx="4133609" cy="4144963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solidFill>
                  <a:schemeClr val="tx1"/>
                </a:solidFill>
              </a:rPr>
              <a:t>Verbal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CA" dirty="0">
                <a:solidFill>
                  <a:schemeClr val="tx1"/>
                </a:solidFill>
              </a:rPr>
              <a:t>I SAY - YOU SAY,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	I SAY </a:t>
            </a:r>
            <a:r>
              <a:rPr lang="en-CA" dirty="0" err="1">
                <a:solidFill>
                  <a:schemeClr val="tx1"/>
                </a:solidFill>
              </a:rPr>
              <a:t>SAY</a:t>
            </a:r>
            <a:r>
              <a:rPr lang="en-CA" dirty="0">
                <a:solidFill>
                  <a:schemeClr val="tx1"/>
                </a:solidFill>
              </a:rPr>
              <a:t> - YOU SAY </a:t>
            </a:r>
            <a:r>
              <a:rPr lang="en-CA" dirty="0" err="1">
                <a:solidFill>
                  <a:schemeClr val="tx1"/>
                </a:solidFill>
              </a:rPr>
              <a:t>SAY</a:t>
            </a:r>
            <a:endParaRPr lang="en-CA" dirty="0">
              <a:solidFill>
                <a:schemeClr val="tx1"/>
              </a:solidFill>
            </a:endParaRPr>
          </a:p>
          <a:p>
            <a:pPr lvl="3"/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&gt;&gt;repetition </a:t>
            </a:r>
            <a:r>
              <a:rPr lang="en-US" sz="2400" b="1" dirty="0">
                <a:solidFill>
                  <a:schemeClr val="tx1"/>
                </a:solidFill>
              </a:rPr>
              <a:t>and </a:t>
            </a:r>
            <a:r>
              <a:rPr lang="en-US" sz="2400" b="1" dirty="0" smtClean="0">
                <a:solidFill>
                  <a:schemeClr val="tx1"/>
                </a:solidFill>
              </a:rPr>
              <a:t>intonation important&lt;&lt;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00.edu-cdn.com/files/static/wiley/0071621318/speed-sound-timing-echo-school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1"/>
          <a:stretch/>
        </p:blipFill>
        <p:spPr bwMode="auto">
          <a:xfrm>
            <a:off x="5791200" y="3111442"/>
            <a:ext cx="2590800" cy="21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Attention Grabbing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Signal (gesture, lights, silence, sound)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I DO A SIGN - YOU DO THE SIGN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CA" sz="2000" dirty="0" smtClean="0">
                <a:solidFill>
                  <a:schemeClr val="tx1"/>
                </a:solidFill>
              </a:rPr>
              <a:t>I DO A SIGN -  YOU BE QUIET</a:t>
            </a:r>
          </a:p>
          <a:p>
            <a:pPr marL="0" lv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Teacher puts hand in air</a:t>
            </a:r>
            <a:r>
              <a:rPr lang="en-US" sz="16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en-US" sz="1600" dirty="0" smtClean="0">
                <a:solidFill>
                  <a:schemeClr val="tx1"/>
                </a:solidFill>
              </a:rPr>
              <a:t> Students see and also put their hands up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teachers waits until</a:t>
            </a:r>
            <a:r>
              <a:rPr lang="en-US" sz="1600" dirty="0" smtClean="0">
                <a:solidFill>
                  <a:schemeClr val="tx1"/>
                </a:solidFill>
              </a:rPr>
              <a:t> all students have their hands up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Teacher turns the lights off and waits for silence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Teacher is silent signaling for the students to be silent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Sound to signal for attention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clipartbest.com/cliparts/aTe/xAz/aTexAz6T4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3733800" cy="248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0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301\Desktop\6f4c928e5bc98596275068a9f6857c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562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736x/27/b3/9a/27b39a785ed3703e965adc7eb96dc1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72" y="4305300"/>
            <a:ext cx="1830628" cy="2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fineartamerica.com/images-medium/voice-level-poster-1-shevon-john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1762"/>
            <a:ext cx="2409553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FHtr9L_sqew/TxIjmceV3RI/AAAAAAAAACM/CVjkUp0kfL4/s1600/IMG_65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6032" r="8572" b="21587"/>
          <a:stretch/>
        </p:blipFill>
        <p:spPr bwMode="auto">
          <a:xfrm>
            <a:off x="152400" y="4343400"/>
            <a:ext cx="2667000" cy="198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onictestrange.com/articles/wp-content/uploads/2009/05/noise-chart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454150"/>
            <a:ext cx="3352800" cy="43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Make your own attention grabber!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ragan.com/Resource.ashx?sn=Attention_Grabbing_Ways_to_Open_Blog_Post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3762"/>
              </a:clrFrom>
              <a:clrTo>
                <a:srgbClr val="E637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2711" r="3878" b="5716"/>
          <a:stretch/>
        </p:blipFill>
        <p:spPr bwMode="auto">
          <a:xfrm>
            <a:off x="1625600" y="2400300"/>
            <a:ext cx="54991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Making </a:t>
            </a:r>
            <a:r>
              <a:rPr lang="en-CA" b="1" dirty="0"/>
              <a:t>P</a:t>
            </a:r>
            <a:r>
              <a:rPr lang="en-CA" b="1" dirty="0" smtClean="0"/>
              <a:t>romises/ Deals</a:t>
            </a:r>
            <a:endParaRPr lang="en-US" sz="2700" b="1" dirty="0"/>
          </a:p>
        </p:txBody>
      </p:sp>
      <p:pic>
        <p:nvPicPr>
          <p:cNvPr id="2050" name="Picture 2" descr="http://www.adorabletab.com/gallery/2013/03/Promise-Adorable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133600"/>
            <a:ext cx="5867400" cy="406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Making Promises/ Deals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If you do A I’ll do B.. Deal or no deal?</a:t>
            </a:r>
          </a:p>
          <a:p>
            <a:pPr lvl="1"/>
            <a:r>
              <a:rPr lang="en-CA" i="1" dirty="0" smtClean="0">
                <a:solidFill>
                  <a:schemeClr val="tx1"/>
                </a:solidFill>
              </a:rPr>
              <a:t>If you work hard for another 5 minutes we can take a break.. Deal or no deal?</a:t>
            </a:r>
          </a:p>
          <a:p>
            <a:pPr lvl="1"/>
            <a:r>
              <a:rPr lang="en-CA" i="1" dirty="0" smtClean="0">
                <a:solidFill>
                  <a:schemeClr val="tx1"/>
                </a:solidFill>
              </a:rPr>
              <a:t>If you finish the worksheet, we can play a game… Deal?</a:t>
            </a:r>
          </a:p>
          <a:p>
            <a:pPr lvl="1"/>
            <a:r>
              <a:rPr lang="en-CA" i="1" dirty="0" smtClean="0">
                <a:solidFill>
                  <a:schemeClr val="tx1"/>
                </a:solidFill>
              </a:rPr>
              <a:t>If you work well with your group I will give you an extra sticker today… deal?</a:t>
            </a:r>
          </a:p>
          <a:p>
            <a:pPr lvl="1"/>
            <a:endParaRPr lang="en-CA" i="1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If I do A, do you promise to do B?</a:t>
            </a:r>
          </a:p>
          <a:p>
            <a:pPr lvl="1"/>
            <a:r>
              <a:rPr lang="en-CA" i="1" dirty="0" smtClean="0">
                <a:solidFill>
                  <a:schemeClr val="tx1"/>
                </a:solidFill>
              </a:rPr>
              <a:t>If we play a game now, do you promise to work hard for the rest of class?</a:t>
            </a:r>
          </a:p>
          <a:p>
            <a:pPr lvl="1"/>
            <a:r>
              <a:rPr lang="en-CA" i="1" dirty="0" smtClean="0">
                <a:solidFill>
                  <a:schemeClr val="tx1"/>
                </a:solidFill>
              </a:rPr>
              <a:t>If I let you work together, do you promise to work quietly?</a:t>
            </a:r>
          </a:p>
          <a:p>
            <a:pPr lvl="1"/>
            <a:r>
              <a:rPr lang="en-CA" i="1" dirty="0" smtClean="0">
                <a:solidFill>
                  <a:schemeClr val="tx1"/>
                </a:solidFill>
              </a:rPr>
              <a:t>If I let you take a break now, do you promise to work hard for the rest of class?</a:t>
            </a:r>
          </a:p>
          <a:p>
            <a:endParaRPr lang="en-C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Mutual Respect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2400" y="1981200"/>
            <a:ext cx="8534400" cy="4343400"/>
            <a:chOff x="7232001" y="566546"/>
            <a:chExt cx="1980932" cy="1948054"/>
          </a:xfrm>
        </p:grpSpPr>
        <p:pic>
          <p:nvPicPr>
            <p:cNvPr id="5" name="Picture 2" descr="http://teachingmychildren.files.wordpress.com/2012/03/image02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001" y="566546"/>
              <a:ext cx="1980932" cy="19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331092" y="1413615"/>
              <a:ext cx="62549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latin typeface="Borders Divide, But Hearts Shal" pitchFamily="2" charset="0"/>
                </a:rPr>
                <a:t>Student</a:t>
              </a:r>
              <a:endParaRPr lang="en-US" sz="1050" b="1" dirty="0">
                <a:latin typeface="Borders Divide, But Hearts Shal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00265" y="1388215"/>
              <a:ext cx="61266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latin typeface="Borders Divide, But Hearts Shal" pitchFamily="2" charset="0"/>
                </a:rPr>
                <a:t>Teacher</a:t>
              </a:r>
              <a:endParaRPr lang="en-US" sz="1050" b="1" dirty="0">
                <a:latin typeface="Borders Divide, But Hearts Shal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4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Mutual Respect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65" y="2514600"/>
            <a:ext cx="8229600" cy="4144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Making students feel responsible for how their actions affect the teacher and/or other people. </a:t>
            </a:r>
          </a:p>
          <a:p>
            <a:pPr lvl="1">
              <a:lnSpc>
                <a:spcPct val="12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Ex. When you talk while I’m talking, it makes me feel sad…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When you don’t try your best, it make me feel disappointed… I know you are better than that…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Ex.  When you do that it makes the other students feel upset… </a:t>
            </a:r>
          </a:p>
          <a:p>
            <a:pPr lvl="1"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Ex. If you don’t come, it’s ok, but I will be a little disappointed… 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Limited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businesscashflownow.com/wp-content/uploads/2014/06/choice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5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Limited </a:t>
            </a:r>
            <a:r>
              <a:rPr lang="en-US" b="1" dirty="0" smtClean="0"/>
              <a:t>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</a:rPr>
              <a:t>can do A or B… Which one do you want to do?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Both choices solve the issue at hand without threatening.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SITUATION: A student is playing with their phone during class.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Good Example: </a:t>
            </a:r>
            <a:r>
              <a:rPr lang="en-CA" i="1" dirty="0" smtClean="0">
                <a:solidFill>
                  <a:schemeClr val="tx1"/>
                </a:solidFill>
              </a:rPr>
              <a:t/>
            </a:r>
            <a:br>
              <a:rPr lang="en-CA" i="1" dirty="0" smtClean="0">
                <a:solidFill>
                  <a:schemeClr val="tx1"/>
                </a:solidFill>
              </a:rPr>
            </a:br>
            <a:r>
              <a:rPr lang="en-CA" i="1" dirty="0" smtClean="0">
                <a:solidFill>
                  <a:schemeClr val="tx1"/>
                </a:solidFill>
              </a:rPr>
              <a:t>You </a:t>
            </a:r>
            <a:r>
              <a:rPr lang="en-CA" i="1" dirty="0">
                <a:solidFill>
                  <a:schemeClr val="tx1"/>
                </a:solidFill>
              </a:rPr>
              <a:t>can stop playing with your phone or you can give it to me… </a:t>
            </a:r>
            <a:br>
              <a:rPr lang="en-CA" i="1" dirty="0">
                <a:solidFill>
                  <a:schemeClr val="tx1"/>
                </a:solidFill>
              </a:rPr>
            </a:br>
            <a:r>
              <a:rPr lang="en-CA" i="1" dirty="0">
                <a:solidFill>
                  <a:schemeClr val="tx1"/>
                </a:solidFill>
              </a:rPr>
              <a:t>which one do you want to </a:t>
            </a:r>
            <a:r>
              <a:rPr lang="en-CA" i="1" dirty="0" smtClean="0">
                <a:solidFill>
                  <a:schemeClr val="tx1"/>
                </a:solidFill>
              </a:rPr>
              <a:t>do?</a:t>
            </a:r>
          </a:p>
          <a:p>
            <a:pPr lvl="1"/>
            <a:endParaRPr lang="en-CA" i="1" dirty="0">
              <a:solidFill>
                <a:schemeClr val="tx1"/>
              </a:solidFill>
            </a:endParaRPr>
          </a:p>
          <a:p>
            <a:pPr lvl="1"/>
            <a:r>
              <a:rPr lang="en-CA" dirty="0">
                <a:solidFill>
                  <a:schemeClr val="tx1"/>
                </a:solidFill>
              </a:rPr>
              <a:t>Bad </a:t>
            </a:r>
            <a:r>
              <a:rPr lang="en-CA" dirty="0" smtClean="0">
                <a:solidFill>
                  <a:schemeClr val="tx1"/>
                </a:solidFill>
              </a:rPr>
              <a:t>Example: </a:t>
            </a:r>
            <a:r>
              <a:rPr lang="en-CA" i="1" dirty="0" smtClean="0">
                <a:solidFill>
                  <a:schemeClr val="tx1"/>
                </a:solidFill>
              </a:rPr>
              <a:t/>
            </a:r>
            <a:br>
              <a:rPr lang="en-CA" i="1" dirty="0" smtClean="0">
                <a:solidFill>
                  <a:schemeClr val="tx1"/>
                </a:solidFill>
              </a:rPr>
            </a:br>
            <a:r>
              <a:rPr lang="en-CA" i="1" dirty="0" smtClean="0">
                <a:solidFill>
                  <a:schemeClr val="tx1"/>
                </a:solidFill>
              </a:rPr>
              <a:t>You </a:t>
            </a:r>
            <a:r>
              <a:rPr lang="en-CA" i="1" dirty="0">
                <a:solidFill>
                  <a:schemeClr val="tx1"/>
                </a:solidFill>
              </a:rPr>
              <a:t>can stop playing with your phone or I will call your parents… </a:t>
            </a:r>
            <a:br>
              <a:rPr lang="en-CA" i="1" dirty="0">
                <a:solidFill>
                  <a:schemeClr val="tx1"/>
                </a:solidFill>
              </a:rPr>
            </a:br>
            <a:r>
              <a:rPr lang="en-CA" i="1" dirty="0">
                <a:solidFill>
                  <a:schemeClr val="tx1"/>
                </a:solidFill>
              </a:rPr>
              <a:t>which one do you want?</a:t>
            </a: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dirty="0"/>
              <a:t> </a:t>
            </a:r>
          </a:p>
        </p:txBody>
      </p:sp>
      <p:pic>
        <p:nvPicPr>
          <p:cNvPr id="7170" name="Picture 2" descr="http://www.incourageleading.com/wp-content/uploads/2012/12/Choice-exit-n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6" b="10993"/>
          <a:stretch/>
        </p:blipFill>
        <p:spPr bwMode="auto">
          <a:xfrm>
            <a:off x="6690360" y="558800"/>
            <a:ext cx="2362200" cy="11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would you do in the following situations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8768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Students are very noisy while doing an activity and you need to get their attention quickly.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dirty="0" smtClean="0"/>
              <a:t> student is </a:t>
            </a:r>
            <a:r>
              <a:rPr lang="en-US" dirty="0" smtClean="0"/>
              <a:t>disrupting </a:t>
            </a:r>
            <a:r>
              <a:rPr lang="en-US" dirty="0" smtClean="0"/>
              <a:t>the class </a:t>
            </a:r>
            <a:r>
              <a:rPr lang="en-US" dirty="0" smtClean="0"/>
              <a:t>by ripping their textbook and throwing the pieces at their friend.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3 students are refusing to do their worksheet and continue talking with one another.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Examples </a:t>
            </a:r>
            <a:r>
              <a:rPr lang="en-US" b="1" dirty="0"/>
              <a:t>of Limited Choice 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144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i="1" dirty="0" smtClean="0">
                <a:solidFill>
                  <a:schemeClr val="tx1"/>
                </a:solidFill>
              </a:rPr>
              <a:t>민</a:t>
            </a:r>
            <a:r>
              <a:rPr lang="ko-KR" altLang="en-US" i="1" dirty="0">
                <a:solidFill>
                  <a:schemeClr val="tx1"/>
                </a:solidFill>
              </a:rPr>
              <a:t>아</a:t>
            </a:r>
            <a:r>
              <a:rPr lang="en-US" i="1" dirty="0" smtClean="0">
                <a:solidFill>
                  <a:schemeClr val="tx1"/>
                </a:solidFill>
              </a:rPr>
              <a:t>, you can work quietly with your group or you can work alone next to me.. Which one do you want?</a:t>
            </a:r>
            <a:endParaRPr lang="en-US" i="1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ko-KR" altLang="en-US" i="1" dirty="0" smtClean="0">
                <a:solidFill>
                  <a:schemeClr val="tx1"/>
                </a:solidFill>
              </a:rPr>
              <a:t>수</a:t>
            </a:r>
            <a:r>
              <a:rPr lang="ko-KR" altLang="en-US" i="1" dirty="0">
                <a:solidFill>
                  <a:schemeClr val="tx1"/>
                </a:solidFill>
              </a:rPr>
              <a:t>현</a:t>
            </a:r>
            <a:r>
              <a:rPr lang="en-US" i="1" dirty="0" smtClean="0">
                <a:solidFill>
                  <a:schemeClr val="tx1"/>
                </a:solidFill>
              </a:rPr>
              <a:t>, you can </a:t>
            </a:r>
            <a:r>
              <a:rPr lang="en-US" i="1" dirty="0">
                <a:solidFill>
                  <a:schemeClr val="tx1"/>
                </a:solidFill>
              </a:rPr>
              <a:t>stop yelling out the answers, or I will never ask you another </a:t>
            </a:r>
            <a:r>
              <a:rPr lang="en-US" i="1" dirty="0" smtClean="0">
                <a:solidFill>
                  <a:schemeClr val="tx1"/>
                </a:solidFill>
              </a:rPr>
              <a:t>question… which one do you want?</a:t>
            </a:r>
            <a:endParaRPr lang="en-US" i="1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You can do </a:t>
            </a:r>
            <a:r>
              <a:rPr lang="en-US" i="1" dirty="0">
                <a:solidFill>
                  <a:schemeClr val="tx1"/>
                </a:solidFill>
              </a:rPr>
              <a:t>your work quietly or </a:t>
            </a:r>
            <a:r>
              <a:rPr lang="en-US" i="1" dirty="0" smtClean="0">
                <a:solidFill>
                  <a:schemeClr val="tx1"/>
                </a:solidFill>
              </a:rPr>
              <a:t>get out.</a:t>
            </a:r>
            <a:endParaRPr lang="en-US" i="1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You can work together quietly or you will have to sit separately today… which one do you want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You can finish the work now or you do it as homework… which one do you want?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You can do worksheet A or worksheet B… which one do you want?</a:t>
            </a:r>
          </a:p>
        </p:txBody>
      </p:sp>
      <p:pic>
        <p:nvPicPr>
          <p:cNvPr id="4" name="Picture 8" descr="http://vle.whs.bucks.sch.uk/file.php/4891/Images/ToughDecis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14400"/>
            <a:ext cx="132885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Logical Consequence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QSEhUSExQUFRUXFRwbGRQXGRwWFxsfHRcaHyEgHh4cHCggGRolGxoUJTEiJyorLjouGh80ODMvNygtLiwBCgoKDg0OGxAQGywmICQ3LCwsNywsLC80LCwsLCwsLyw0LCwsLCwsLSwsLCwsLCwsLCwsLCwsLCwsLCwsLCwsLP/AABEIALQAtAMBEQACEQEDEQH/xAAbAAEAAgMBAQAAAAAAAAAAAAAABQYBBAcDAv/EAEEQAAEDAgQEAwUECAQHAQAAAAEAAgMEEQUSITEGE0FRImFxMkKBsfAUkaHhBxUjM7LB0fEkUtLiJWJygpOiwhf/xAAbAQEBAAMBAQEAAAAAAAAAAAAABAIDBQYBB//EADMRAAICAQMCBAMIAwADAQAAAAABAgMRBBIxBSEiQVFhE3HwFDJCYoGRocHR4fEjM7FS/9oADAMBAAIRAxEAPwDuKAIAgCAIAgCAIAgCAIAgCAIAgCAIAgCAIAgCAIAgCAIAgCAIAgCAIAgCAIAgCAIAgCAIAgCAIAgCAIAgCAIAgCAICMrcRcH8uJmdwFz0A/NboVprdJ4OTq+oWxt+Dpob5Lu/RL/LPalrQ6wcWh9tWg3ssJQa7rgp0+rjYlGbip+aTzg2yVgWmlR4o2RzmDRzTsdL+i2TqcUmc3SdUp1Nsqo5Uo+T8/c3gVrOkc9xX9JL4qqSmZSCQtkyNPOyl23Tlm2/dSS1LUtqRVHTJx3ZLhw9iEs8XMmgNO/MRyycxFjvew39FRCTa7rBomknhPJJrMwCAIAgCAIAgCAIAgCAIAgCAIDTxCSQMJisXdis4KO5biTWyvVLenxu9/rkgnZZc8wkMen7RoFzoqu8PDjPoeYar1anqo2Ovt/5Ell9j5pIY3yRiBps0guefl67r7OUoxe/z4MdNRpr9RUtFF4i8yl/RaQFCezIrGcLz2kj8Mg6jr+a31W7fDLg4nVelu9q+h4sjx7mcIxTm+B3hkbuO6+W1bO64MuldVWqTrs7WR5Xr7/5RVKv9HvPlrXzOaOc9roXNuXMLc17jsbt0B6Lny06bbfmejWo2qKXlyOEeJ5YJf1fX+GVoAjlJ0f2BJ36Wd11BsRr8qtcXsnyLalJb4cHQGlVkxlAEAQBAEAQBAEAQBAEAQGCgIusxmJji0uN+ttbLdGiclk4+q61pKJuucu/nhZwQLoRG7OJH8p59tpsQfPuq87ljHc8vKiOns+NC2XwpP70X3T9JLz/ALN9uFyB4lEzSOr7WNvkfvWl3Ra27Tqx6VqI3R1Mb0/V4xle/fD/AHJ2nla4BzSCD1CmkmnhnpaLa7YKVbzFnpK8AE9hf7lgzcU7/wDS6C1+Y/8A8blo+01m/wCzWEvWUgqGMqITZxaHNO1wRcfGyuouSWHwzzvVuku5/GpeLI8Y8/b/AAz3wnE+bdjxlkG47/XZLatvdcH3pXVVqs12rbZHlevuv7Rq8XcMxV8WR/heL8uS1y0n5tOlwpLalYsHeqtdbz5Fe4T4mkhl/V9f4ZW2EchNw8dASd9tHddjqtNVri9kzbbUpLfA6ACqyYygCAIAgCAIAgCAIAgMXQGpJXsD+VeziLjss1W2txHZrao3fZ28Sayvr1Irh97A10bgA8OOYG1z/Vb9Qm3uXHkcToNlKqnRZhWJvdnz/cxhtOwyzMbrGQLjpf6ulk3si3yY9Ooqeqvqr71NL5Z9vkTMVI1rMgHhtax1U7k28s9DVpa66VSl4eMckHJG6kdmbd0Ttx2VScblh8nmbK7ej2/ErzKmXK9Pr1/cmTKJIyWm4LTa3p81HOLXZnqdPdXbFWQeYs5FhfDFXR00ddGw81mYS08jb3aDoQOotuPiFz1VOK3o6srYzlsfB07hXiGGthEkVgQAHR9WHt5jsVZXYprKI7K3B4Z6YthZf+0jOWRvXuq6rdvhlwcDqnSne1fQ8WLj39v9mcJxTmeB4tINx3Xy2nb3XBl0rqv2pOuxbbI8r1+X9o1eLeGI6+LI/wAL2g5JANWk/Np0uFJbUrF3O7Va63lFe4S4mlhl/V9f4ZW2EcpOjwdgT1OmjuuvVaqrXF7Jm22pSW+B0DMqiYygCAIAgCAIAgCAICGxrEnNvHGLvtc290d1RTUn4pdkcDq/U51J06dZnjLx+FGtT0Ec0AAcS4e8dwT/ACuspTlXY8rsaKNDp9fooqEsyXfL5T9/bP8AoxSUwmLmzsOdm7xpfte3VfZTcO9b7M16XSR1kpV62vxwx4s8ryy0TdLStjblYLBTSk5Puei0+mq08NlUcI+56hsYLnua1o3c4gAfErBvCyUpGm7E6d/h50Lr6Zc7Te/TdFYs9mfJ1b04yWU+SLkjdSPzNu6Fx1Hb81amrlh8nkpwt6Pb8SvvS+V/+Sep5g9oc03BUkouLwz09F9d0FZW8plB4o4dlo5jiGHix1MsNvCRuSANxvcfEdlHZW4PfD9ToV2Ka2T/AELXwxxFFXQ8yM2PvsvdzT/Mb2K312qayaLK3B4Z94vhee0kZtI3Y91XVbjwy4OB1XpTvavoe2yPHuZwjE+Z4HeGQbjv9dl8tq291wZdK6r9qTqsWLI8r19/8o1eLeGIq+LI/R7QcklrlpPzadLhSW1KxHeqtcHlFe4R4mlgl/V9f4ZW2EcpOjx0BPXyd11B1C01WuL2T5NttSkt8DoAKrJjKAwSgMXQH0gCAIAgIzFKx4cyKO2d/U7ABbq4RacpcHI6jrLoWQ0+nS3zz3fCSPiN5hBdO9puQAQLff8AXRGlN4gmfKpS0MXZrLE28JPGP3+uD4OGFkwkiIaHe23ovvxd0NsvLg1vpc6dUr9NJRT+8vI2sUpOawsDiDuLfz8lhXPa8st6jo3qqHWpbX7f2aOE4k4O5M2jxse6221JrfDg5fTOp2Rs+yavtNcP1NL9JZ/4bP6N/iCg1H/rZ6nT/wDsRznAaOGinhNdEDHK1ksNQCbNNmu17gEi/a19io4RjXJKa54KpylZF7XxydqIa9vRwI9QQV0k/NHNnCM04yXYgJWPpHZm+KJx1HZWLbcsPk8nZC3o1nxK/FTLlehPU87XtDmm4KllFx7M9RTdC6Csg8plB4m4elopv1hQCxFzLABo4dSANx3HxCisrdct8P1OhXYprZP9C18L8QxV0Ikj3Fs8ZNy0+fcdj1W+uxTXY0WVuDwz7xjDM5zx+GQde/5quq3HhlwcDqvS3e1dQ9tkePf6/wCnjSY3eNxeP2jBq3a/p29FlOjxJLhmjS9cUtPN2rxw5XGcef8Ak1+JOHosRp2h4yvy3ZINS0n03B0uFHfSpZXmeh0eqcq42JcpPHzIPhLiaSCX9X1/hkaAI5SdHjWwJ+6zuuoNiNZ6rXF7J8ldtSkt8OC/3VZMUXjnGyZoKUVH2aGRhkkqG7kA2DWnpex18x8Zrp91HOEyimPZyxlkVg/GkVJHlYyrqKZryHVkhuG3OwuNQPUemoWEb1Fdk2vU2Tpc33aT9DpzHXVaIz7X0GCgI3E8UEJaC0m/bst1VTs4OT1HqsdFOMZRb3en13NGrkExbLA4F7B7J0Nlsh4E4z4ZzdVNa6UNRopLfDy82vkfNS6WoaIzGWNvdzib2t2X2KhV4k8nzUS1nUoqiVWxZzJv29CwhSHqDN0PpHYvhomb2cNndvyW2q11s5fU+mQ1teOJLh/XkaWGV5vyJwMw0BPVbLqk1vjwQdM6nZGz7Jq+01w/X68n5m7jGDxVMRhlbdh2toWnoWnoQo5wUo4Z6WM3B5RQ8GxSbCJhR1js9M79zOAQGj8fD3HTpopYSlS9suCmUY3LdHk6QQHjoWkeoI/srk/NEM4RmnGSynyQErHUj8zbuicdW9vzVaauWHyeUsrt6Nb8SvMqZcr0f15+fDJ6CcPaHNNwVJKLi8M9RRdC6CnB5TKDxPw7LRzHEKDS1zLABoRuSANx3b8R1Udlbg98DoV2Ka2T/QtXDPEMVdDzYrA6Z2E3LT59x2PVUVWKayT21uDwaNbhE8pzODL26afeuhXdXFY7nitd0fX6uzfNQT9u37lgooi2NrXbhoBUk3ltnqtJXKqiEJcpJERxdwzFXxZH2D23ySWuWk9COrTpcLRbUrFgtrtdbyU/iCunj+z4VJOY87AJayQWzA9Ga7dCSb6i9lPNuOK8/qb4RTzZj9Dfwd9LPG+MU0bqClYRHUTHQvHtW09ja5H3bBZx2yWMdkYT3Rec92YgwSsrmRxVDqaOjBDstPqJQDdrR0az6sijOeE+PY+ucINuOc+50BoVRMfSAICLx2lzR5m+0w5m/BbqZYljyZyOs6R3afdD70PEv0I6gwwVDec51nOOmTTLb+a3Ttdb2r+TkaPpcOoweqteJS429sY/s3MVdLEGuj1a32gdSfUrVUoSbUjpdTnq9NCFlHeMfvLzf6m9QVzZW5mn1B3Hqtc4Sg8M6Gi1tWrq+JW/n6r5lJ/SvUzNFK2B8jXvkc20biwuJAsNCL6lRapySWDq6ZJtt+Rp/owkMshe+rqHSsBD6aVxI7Zhc3NrdtCsdM8vlmWpWPJY9S94rhgmb2cNnfXRdGq1wfscDqfS4a2GH2kuH/XyNTCsScHcmbR42J6rZZUmt8CDpfU7Iz+yavtNcN+f15epuY3hMVXE6GVuZp7btPQjsQo5wU1hnpYTcHlFDwbFJcImbR1bs1M79zP/AJdf4dRcdPMFSxm6XtlwUygrlujydHIDm9C0jfcEH5q1PzRFOEZpxkuz5RX5I3UbszbuicdR2ViauWHyeSsrs6Nb8SvxUy5Xo/rz/cmDiMYa12bRxsPXspvhyzjB6F9R00a42bu0uy+ZSOJ+HpaOX9YUAsRcywAaEbkgDcb3HxChtrcHvgdiu1Tjsn+ha+GOI4q6ESxnUWzsvctJ+Y7Hqt9dimso02VuDwyZJWw1lL4lraiesZh9PJyP2fMkmtmda+gaNPn18lPZKTnsi8G+uMYx3tZNbHMMhhpY6aunlqDNNlimc3WMuFgd9h1uddVjOCSUZvOT7CUnLMEaGG8KVkxbR1b7UlOdMnh53UDvYee3mdRhGmcvBLhGcrYrxx5Z0iCBrGhrAGtaLBo0AHkFZjBJnJ6r6AgCAw4XQHnTU7YxlaLDsvspOTyzTRRXRDZWsI9C1fDa1kr1dRugfzohp7zOn9lXCasW2Z5bW6K3QW/a9Iu34o+31+x7yUdPW8qV4zGJ4cwXILXaHW2+wUttOGlLyPQaDX16qr4lT55Xo/Qg+NOEnyPFZRnl1TNdNBJp92b57HpaW6l53Q5OlTaktk+De4L4tbWsLHAR1DNHxHTbS4G9r7jpss6blNe5hbU4P2JjFcMbK3s4bO+uirrtcH7HG6n0yvW14faS4f15GnhWJODuTNo4bE9fzWy2pNbocEHTOpzjP7Jq+012Tfn9fybmNYTFVROhmbmafvae4PQhSTgprDPSwm4PKKHhOKy4RMKOsJdTO/cz/wCX/aLi46b7FSRm6ZbZcFMoK1bo8nQquQcsuAzgjQDXN6K+HdrDOXq5bKZNx3e3qVRlO/OA2ORrM4NiDpr6eq6G+OO7WTwEdPe7YqFc1Dcnhp9u/rgujQuafpBQcd4Vnp6kVmGgBznWkhOjHXI18m73HxClnVKMt0CmFsZLbYS2L4pFVwvgpq2OKfYFrxfMD7NzYkE6XCzlJTjiMjXGLhLMo5KeJp6uZjgRBidM3K5jtGTs7g7d9NiD6W05cnldpL+SjCgsPvF/wThw2ur5IftkccEMMgkLWHM6RwOnXQb/AHlbNk7Gt3bBr3V1p7HnJfA1Ukp9IfQgCAw5ARM+McuXlvblaRo89fyW9U7o5Rxb+rrT6v4NscRfD+vIlWFaDso5tx/xnVUlVyYTHlyNdZzcxub/ANFHfdOEsIsopjOOWWbg6pqpY3SVL4XtdlMTotiNb3/D8VuqlNrMsfoaLowTxHPvk+66kdTuM0I095n10XRhNWLbPnyPJa3RW6C16vSrt+KJL0FY2VuZp9R28lPODg8M7ui1tWrrVlb+fs/QqfGfCb5Hisozy6qPWw2k028neuhGh6ER3Ut+OHJ1KbsLZPg3uCuLG1zCxwyTs/eRHTbS4vra+43B0WdNymvcxtqcH7Exi+HNlb2cNnfXRV1WuD9ji9T6bDW14faS4fp/o08JxJwdyZtHDY9/zWy2pNb4cEHTOp2Rs+yavtNcP1+v5NnG8NhqozBMAWu1/wCYHuOxCknWprDPRRu2Twn3+vIouD4pLhEwo6w5qZ37mfo3+g2u3p6KSE5Uy2z4LJwVy3R58zpUZBAI1Frg9CrF37kh9lfQUuq4ilqqnk0RaIYXXqKl4zR6bsHfS9zdTuxyliPC5N6rjGO6fL4RUsYwOmb/AI+mibU0RLhLDq0ssbFzD0A+tDpPKuKfxI90b42Sf/jk8MncL4Fop+TVU00+QEOaA6+3S58TSD591ujRCWJJmqV81mMkdDaqiY+kAQBAEAQGpiFE2Vha74Hse6zhNweUSa3R1aut12f8fqQ9FVup3CGb2T7L/rp8lROCtW6PPmef0est6fatLqvuv7svr6Rit4VjmqzVSODmuh5ToS27SD1vf+S58qk57n8j10bmobV8ypWmwOb3pqGV3q6M/wCr8HW77z96H+Uo7Xr0kdHpKpkzGyRuDmOF2uGxCsi01lEko4eGQ9bRup3GaH2feZ9dFZCasjtkeW1mit0Fr1ekXb8Ufb6/Yl6CubK3M34jqPIqecHB4Z3dFratXV8Sv9fYqfGnCbpHisozy6phvppzP934EaHoRHdU298OTqU2pLZPg3uCeLW1rC145dQweOI6HzIvra+43BWdVymvcxuqcH7EhxFFGWgvdld7rrfGxt0VtDkn2PN9dp006k7ntl+F9+fTt5EXg9SZJ2ZtSGkX7qm6CjW8HD6RrLNTr63Y8tJrPqTmM4RHVRGGZt2n7wehHYhc2cFNYZ7yEnF5RS+FparD6luHTB00L78mVo9kDe46N7i+nTRTVudctj7oosUbI712ZP8AGtbUwwtmpmMkaw3lYdS5lth5b36rdbKSWYmmpRbxI51iVGwQmro3SGgkc37TSsdldGRa4/6bdR5dNRG123Q480WRk922fK4ZbOH6iauljfADTYfBoxoABm0III2yD61231tzax2iv5NFiUE93eT/AIL1TwNY0MY0NaBYNaLADsPJVEx6oAgCAIAgCAIDUr6Jsrcrh6HqPRZwm4PKI9boqtXU67F8vVP1IehrHU7uTLq33X9P7KicFat0eTgaPWW9Ot+y6p+H8Mvry/8AhM1dMyVjo3tD2OFnNOoIUcoprDPVxlh5Rzc87A5vfloZX7bujP8Aq/i9d4/FQ/ylnhvX5jpNJUsmY2SNwcxwuHDUEFWRlnuiNrHZkNX0ToHc6Hb3mdFZXNWLZM8trNFboLXq9Jx+KPsS1DXNlbmb8R1Hqp5wcHhnd0Wtq1dXxK38/VfMqfGnCbpHiso3cuqZr4dOZ/u6a6EaHuo7qXnfDk6lNyxsnwzb4P4mjr2FsjAyeP24nDtpdoIva97jcHQrZTfu7eZo1Okg8bopryyslljpWjUNaD3AF1vcmyeOmqg8xgs+ySPclYm8ouNce4fIH07pJCx4LHSxg5RcdHDfS+11NO+D8LKI0T+8kRmAcQOw1zKaqkEtK8Xp6poNrDpbXTbS+nmCsK7HW9sn28mbLK1b4orD80bfA8LJa2rqadmSkkaGaizZHA6kDsPF9/msqUnNuPBhc2oJS5L9TwNY0MaA1rRYNGgAHYKpdiZ9+56oAgCAIAgCAIAgCA1K+hbK3K4fHqPRZwm4PKJNboq9XU67F8vVfIh6GsdTu5Mx8Puv+unyVE4Rsjvjyef0est6dZ9l1T8P4ZfX0iZq6ZkrHMe0OY4WLSLghRyWezPVp47o5vabA5vfloZXepjJ/wDr+L13j8VEvylnbUL8x0ijqmTMbJG4OY4Xa4aghWReVlEbXkyFxClMDzLERb3o/wAuytrkrFtkeT1uml0656rStY/FHPl8vQ2MDqzLJKbnL4S1p6Xutd1eyMSro2ulq77pZe3w4T8uSF404SfI8VlGeXVR66acyw+7N8xoehXOtped8OT1VVyXgnwb3BfFra1hY4COdmj4jptpcdbX3G4WVNysXuY21OD9jxxPG21sNbT0uZ744yM4F2OJB8LXbE6EJKxTUox8hGDg4yl5mhwli1LJhvLaIiWREPgkcGBzgOpOwcfe1tdYVSi6sGdsZK3JG/otZK+J8boGPo3SuLS92bKQB4WtLfGL9dNbrHT5aax2MtThNPPc6ZFEGgAAADYDQBVpJcEj78n2voCAIAgCAIAgCAIAgCA1K+ibK0tcPj1HmFnCbi8ok1mjr1dbrsXy9vch6KsdTu5M3sn2X/XT5KicI2R3ROBo9Zb06xaTV/d/DL6+kTNXStmY6N7Q9jxYtOoIUbSfZnqotrujnB5uBzX8UtBK7pqYz/q/i9d4+9D9UWdr16SL0KaCqDZgc7XNGVzToQuhXc0vCzha3pOn1Nm66Lyu3LRt0OHsiJyAi++pP11X2dsp/eMtF07T6Rt0prPPdvg2Xlay8oPEUsNU2ePDpoRVPH7QNFnysaNWh3QqWxqSfw33Ka04tOxPBEcM4gagMgiIoaekaHz2d+0e4HXfUNuDe+vQ9FrrnnwrslybLY7fE+7fHsTOE4ZRYq+WpNIWtEnhluWibQ3dYW1Bvv3Gt7gbIRha28f7NUpzrSimXmlpmxsaxjQ1rRYNGgAVKSXZGhvPc9l9PgQBAEAQBAEAQBAEAQBAEBqYhRtlblcPQ9j3WcJuDyiPW6KrV1Ouz/j9SGpax1O7lSm7beB3Ty+CplBWrdHnzPP6XWW9On9m1T8P4ZG3RWqqciZrXNfcOZbQhT3VpNxO30nW2aqhXT7PL49mUc87ApvemoZXf90Z/r+DrdCNed3of5Tudr1+Y6PR1bJWNkjcHMcLhw2Ksi1JZRI01yVLjDFPtdPV0dK4mojADo/ZLm3GbLf2tNPj5rRZPcnGPJRVHZKMp8EPQ09ZK3/C08WGRsZlMrwDKQBfctuBfXULWt7XhWEZycE/E93t5GMD4aZisUVXP4ZA9zZCwWE7WmwJ2sbgajpfTa3yFfxUpSPs7HU3CP8Aw6XTwNY0NaA1oFg0aAAdFYlgjbyeq+gIAgCAIAgCAIAgCAIAgCAID5cLoCGrsEfKTebS9w3Le3/sqYXxivu/yed13RLtXNuV3hzlLbnH65N7C6EwsyZs2p1238lqtnvlk6fTdE9HQqd2cZ/lnpV0rJWOjkaHMcLFp1BC1NJrDL08PKKFjLJsFgb9jZzITI50r5SXlpNg0ZRbK23vX3Gu91LLNMfAiqLV8vG+5B49XVFQ2OrFHJFMyzo6qndzWuHZzQLgDUX1t+C1WSckppYfqjbCMY5g3lejJzBsJjxdv2qo+0xu0jfGHFsUmXsCLht73He62wirlullGmc3V4Y4Zf6SlbExsbGhrGiwaNAAFUkksImbbeWe6+gIAgCAIAgCAIAgCAIAgCAIAgCAIBdAUnjiqkkqKWgZIYWz5jJK3R9m28LT0J1/D0U9zblGPqb6UlGU/TBCcQ4A7CWfa6WRz4b2mp5Dma8HT0121F9b+S1zr+F4o8eZtrsVr2y58iw8NcPPpagup5B9jlbn5Lr5muNrZewsfwt0uttdbjLMeGabLFNeL7yLdlW80n0gCAIAgCAIAgCAIAgCAIAgCAIAgCAICmcQYlUz1n2CkkEGSPmSzludwudA1vXp9/lrPOUnLbFm+EIxhvkiN4jwZpipoKurc6rdK7kVGTLY6aEDYexre9yLLCcOyUn38jKubTbiu3mez+G8Qqw2Guni5DXAubEPHJbo42FgvvwrJ9pPsPiVw7wXcvjGi2n9FTgmPtfQEAQBAEAQBAEAQBAEAQBAEAQBAEAQBAUzivAqltS2vosplDcj4naB7emv3i3p21ntrlu3w5N9c4uOyZqMoq3EKiB9VA2lhp38wNzCR73jbtYfWvT5tnZJOSxg+5hXFqLzkvoCpJzK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SExQUFRUXFRwbGRQXGRwWFxsfHRcaHyEgHh4cHCggGRolGxoUJTEiJyorLjouGh80ODMvNygtLiwBCgoKDg0OGxAQGywmICQ3LCwsNywsLC80LCwsLCwsLyw0LCwsLCwsLSwsLCwsLCwsLCwsLCwsLCwsLCwsLCwsLP/AABEIALQAtAMBEQACEQEDEQH/xAAbAAEAAgMBAQAAAAAAAAAAAAAABQYBBAcDAv/EAEEQAAEDAgQEAwUECAQHAQAAAAEAAgMEEQUSITEGE0FRImFxMkKBsfAUkaHhBxUjM7LB0fEkUtLiJWJygpOiwhf/xAAbAQEBAAMBAQEAAAAAAAAAAAAABAIDBQYBB//EADMRAAICAQMCBAMIAwADAQAAAAABAgMRBBIxBSEiQVFhE3HwFDJCYoGRocHR4fEjM7FS/9oADAMBAAIRAxEAPwDuKAIAgCAIAgCAIAgCAIAgCAIAgCAIAgCAIAgCAIAgCAIAgCAIAgCAIAgCAIAgCAIAgCAIAgCAIAgCAIAgCAIAgCAICMrcRcH8uJmdwFz0A/NboVprdJ4OTq+oWxt+Dpob5Lu/RL/LPalrQ6wcWh9tWg3ssJQa7rgp0+rjYlGbip+aTzg2yVgWmlR4o2RzmDRzTsdL+i2TqcUmc3SdUp1Nsqo5Uo+T8/c3gVrOkc9xX9JL4qqSmZSCQtkyNPOyl23Tlm2/dSS1LUtqRVHTJx3ZLhw9iEs8XMmgNO/MRyycxFjvew39FRCTa7rBomknhPJJrMwCAIAgCAIAgCAIAgCAIAgCAIDTxCSQMJisXdis4KO5biTWyvVLenxu9/rkgnZZc8wkMen7RoFzoqu8PDjPoeYar1anqo2Ovt/5Ell9j5pIY3yRiBps0guefl67r7OUoxe/z4MdNRpr9RUtFF4i8yl/RaQFCezIrGcLz2kj8Mg6jr+a31W7fDLg4nVelu9q+h4sjx7mcIxTm+B3hkbuO6+W1bO64MuldVWqTrs7WR5Xr7/5RVKv9HvPlrXzOaOc9roXNuXMLc17jsbt0B6Lny06bbfmejWo2qKXlyOEeJ5YJf1fX+GVoAjlJ0f2BJ36Wd11BsRr8qtcXsnyLalJb4cHQGlVkxlAEAQBAEAQBAEAQBAEAQGCgIusxmJji0uN+ttbLdGiclk4+q61pKJuucu/nhZwQLoRG7OJH8p59tpsQfPuq87ljHc8vKiOns+NC2XwpP70X3T9JLz/ALN9uFyB4lEzSOr7WNvkfvWl3Ra27Tqx6VqI3R1Mb0/V4xle/fD/AHJ2nla4BzSCD1CmkmnhnpaLa7YKVbzFnpK8AE9hf7lgzcU7/wDS6C1+Y/8A8blo+01m/wCzWEvWUgqGMqITZxaHNO1wRcfGyuouSWHwzzvVuku5/GpeLI8Y8/b/AAz3wnE+bdjxlkG47/XZLatvdcH3pXVVqs12rbZHlevuv7Rq8XcMxV8WR/heL8uS1y0n5tOlwpLalYsHeqtdbz5Fe4T4mkhl/V9f4ZW2EchNw8dASd9tHddjqtNVri9kzbbUpLfA6ACqyYygCAIAgCAIAgCAIAgMXQGpJXsD+VeziLjss1W2txHZrao3fZ28Sayvr1Irh97A10bgA8OOYG1z/Vb9Qm3uXHkcToNlKqnRZhWJvdnz/cxhtOwyzMbrGQLjpf6ulk3si3yY9Ooqeqvqr71NL5Z9vkTMVI1rMgHhtax1U7k28s9DVpa66VSl4eMckHJG6kdmbd0Ttx2VScblh8nmbK7ej2/ErzKmXK9Pr1/cmTKJIyWm4LTa3p81HOLXZnqdPdXbFWQeYs5FhfDFXR00ddGw81mYS08jb3aDoQOotuPiFz1VOK3o6srYzlsfB07hXiGGthEkVgQAHR9WHt5jsVZXYprKI7K3B4Z6YthZf+0jOWRvXuq6rdvhlwcDqnSne1fQ8WLj39v9mcJxTmeB4tINx3Xy2nb3XBl0rqv2pOuxbbI8r1+X9o1eLeGI6+LI/wAL2g5JANWk/Np0uFJbUrF3O7Va63lFe4S4mlhl/V9f4ZW2EcpOjwdgT1OmjuuvVaqrXF7Jm22pSW+B0DMqiYygCAIAgCAIAgCAICGxrEnNvHGLvtc290d1RTUn4pdkcDq/U51J06dZnjLx+FGtT0Ec0AAcS4e8dwT/ACuspTlXY8rsaKNDp9fooqEsyXfL5T9/bP8AoxSUwmLmzsOdm7xpfte3VfZTcO9b7M16XSR1kpV62vxwx4s8ryy0TdLStjblYLBTSk5Puei0+mq08NlUcI+56hsYLnua1o3c4gAfErBvCyUpGm7E6d/h50Lr6Zc7Te/TdFYs9mfJ1b04yWU+SLkjdSPzNu6Fx1Hb81amrlh8nkpwt6Pb8SvvS+V/+Sep5g9oc03BUkouLwz09F9d0FZW8plB4o4dlo5jiGHix1MsNvCRuSANxvcfEdlHZW4PfD9ToV2Ka2T/AELXwxxFFXQ8yM2PvsvdzT/Mb2K312qayaLK3B4Z94vhee0kZtI3Y91XVbjwy4OB1XpTvavoe2yPHuZwjE+Z4HeGQbjv9dl8tq291wZdK6r9qTqsWLI8r19/8o1eLeGIq+LI/R7QcklrlpPzadLhSW1KxHeqtcHlFe4R4mlgl/V9f4ZW2EcpOjx0BPXyd11B1C01WuL2T5NttSkt8DoAKrJjKAwSgMXQH0gCAIAgIzFKx4cyKO2d/U7ABbq4RacpcHI6jrLoWQ0+nS3zz3fCSPiN5hBdO9puQAQLff8AXRGlN4gmfKpS0MXZrLE28JPGP3+uD4OGFkwkiIaHe23ovvxd0NsvLg1vpc6dUr9NJRT+8vI2sUpOawsDiDuLfz8lhXPa8st6jo3qqHWpbX7f2aOE4k4O5M2jxse6221JrfDg5fTOp2Rs+yavtNcP1NL9JZ/4bP6N/iCg1H/rZ6nT/wDsRznAaOGinhNdEDHK1ksNQCbNNmu17gEi/a19io4RjXJKa54KpylZF7XxydqIa9vRwI9QQV0k/NHNnCM04yXYgJWPpHZm+KJx1HZWLbcsPk8nZC3o1nxK/FTLlehPU87XtDmm4KllFx7M9RTdC6Csg8plB4m4elopv1hQCxFzLABo4dSANx3HxCisrdct8P1OhXYprZP9C18L8QxV0Ikj3Fs8ZNy0+fcdj1W+uxTXY0WVuDwz7xjDM5zx+GQde/5quq3HhlwcDqvS3e1dQ9tkePf6/wCnjSY3eNxeP2jBq3a/p29FlOjxJLhmjS9cUtPN2rxw5XGcef8Ak1+JOHosRp2h4yvy3ZINS0n03B0uFHfSpZXmeh0eqcq42JcpPHzIPhLiaSCX9X1/hkaAI5SdHjWwJ+6zuuoNiNZ6rXF7J8ldtSkt8OC/3VZMUXjnGyZoKUVH2aGRhkkqG7kA2DWnpex18x8Zrp91HOEyimPZyxlkVg/GkVJHlYyrqKZryHVkhuG3OwuNQPUemoWEb1Fdk2vU2Tpc33aT9DpzHXVaIz7X0GCgI3E8UEJaC0m/bst1VTs4OT1HqsdFOMZRb3en13NGrkExbLA4F7B7J0Nlsh4E4z4ZzdVNa6UNRopLfDy82vkfNS6WoaIzGWNvdzib2t2X2KhV4k8nzUS1nUoqiVWxZzJv29CwhSHqDN0PpHYvhomb2cNndvyW2q11s5fU+mQ1teOJLh/XkaWGV5vyJwMw0BPVbLqk1vjwQdM6nZGz7Jq+01w/X68n5m7jGDxVMRhlbdh2toWnoWnoQo5wUo4Z6WM3B5RQ8GxSbCJhR1js9M79zOAQGj8fD3HTpopYSlS9suCmUY3LdHk6QQHjoWkeoI/srk/NEM4RmnGSynyQErHUj8zbuicdW9vzVaauWHyeUsrt6Nb8SvMqZcr0f15+fDJ6CcPaHNNwVJKLi8M9RRdC6CnB5TKDxPw7LRzHEKDS1zLABoRuSANx3b8R1Udlbg98DoV2Ka2T/QtXDPEMVdDzYrA6Z2E3LT59x2PVUVWKayT21uDwaNbhE8pzODL26afeuhXdXFY7nitd0fX6uzfNQT9u37lgooi2NrXbhoBUk3ltnqtJXKqiEJcpJERxdwzFXxZH2D23ySWuWk9COrTpcLRbUrFgtrtdbyU/iCunj+z4VJOY87AJayQWzA9Ga7dCSb6i9lPNuOK8/qb4RTzZj9Dfwd9LPG+MU0bqClYRHUTHQvHtW09ja5H3bBZx2yWMdkYT3Rec92YgwSsrmRxVDqaOjBDstPqJQDdrR0az6sijOeE+PY+ucINuOc+50BoVRMfSAICLx2lzR5m+0w5m/BbqZYljyZyOs6R3afdD70PEv0I6gwwVDec51nOOmTTLb+a3Ttdb2r+TkaPpcOoweqteJS429sY/s3MVdLEGuj1a32gdSfUrVUoSbUjpdTnq9NCFlHeMfvLzf6m9QVzZW5mn1B3Hqtc4Sg8M6Gi1tWrq+JW/n6r5lJ/SvUzNFK2B8jXvkc20biwuJAsNCL6lRapySWDq6ZJtt+Rp/owkMshe+rqHSsBD6aVxI7Zhc3NrdtCsdM8vlmWpWPJY9S94rhgmb2cNnfXRdGq1wfscDqfS4a2GH2kuH/XyNTCsScHcmbR42J6rZZUmt8CDpfU7Iz+yavtNcN+f15epuY3hMVXE6GVuZp7btPQjsQo5wU1hnpYTcHlFDwbFJcImbR1bs1M79zP/AJdf4dRcdPMFSxm6XtlwUygrlujydHIDm9C0jfcEH5q1PzRFOEZpxkuz5RX5I3UbszbuicdR2ViauWHyeSsrs6Nb8SvxUy5Xo/rz/cmDiMYa12bRxsPXspvhyzjB6F9R00a42bu0uy+ZSOJ+HpaOX9YUAsRcywAaEbkgDcb3HxChtrcHvgdiu1Tjsn+ha+GOI4q6ESxnUWzsvctJ+Y7Hqt9dimso02VuDwyZJWw1lL4lraiesZh9PJyP2fMkmtmda+gaNPn18lPZKTnsi8G+uMYx3tZNbHMMhhpY6aunlqDNNlimc3WMuFgd9h1uddVjOCSUZvOT7CUnLMEaGG8KVkxbR1b7UlOdMnh53UDvYee3mdRhGmcvBLhGcrYrxx5Z0iCBrGhrAGtaLBo0AHkFZjBJnJ6r6AgCAw4XQHnTU7YxlaLDsvspOTyzTRRXRDZWsI9C1fDa1kr1dRugfzohp7zOn9lXCasW2Z5bW6K3QW/a9Iu34o+31+x7yUdPW8qV4zGJ4cwXILXaHW2+wUttOGlLyPQaDX16qr4lT55Xo/Qg+NOEnyPFZRnl1TNdNBJp92b57HpaW6l53Q5OlTaktk+De4L4tbWsLHAR1DNHxHTbS4G9r7jpss6blNe5hbU4P2JjFcMbK3s4bO+uirrtcH7HG6n0yvW14faS4f15GnhWJODuTNo4bE9fzWy2pNbocEHTOpzjP7Jq+012Tfn9fybmNYTFVROhmbmafvae4PQhSTgprDPSwm4PKKHhOKy4RMKOsJdTO/cz/wCX/aLi46b7FSRm6ZbZcFMoK1bo8nQquQcsuAzgjQDXN6K+HdrDOXq5bKZNx3e3qVRlO/OA2ORrM4NiDpr6eq6G+OO7WTwEdPe7YqFc1Dcnhp9u/rgujQuafpBQcd4Vnp6kVmGgBznWkhOjHXI18m73HxClnVKMt0CmFsZLbYS2L4pFVwvgpq2OKfYFrxfMD7NzYkE6XCzlJTjiMjXGLhLMo5KeJp6uZjgRBidM3K5jtGTs7g7d9NiD6W05cnldpL+SjCgsPvF/wThw2ur5IftkccEMMgkLWHM6RwOnXQb/AHlbNk7Gt3bBr3V1p7HnJfA1Ukp9IfQgCAw5ARM+McuXlvblaRo89fyW9U7o5Rxb+rrT6v4NscRfD+vIlWFaDso5tx/xnVUlVyYTHlyNdZzcxub/ANFHfdOEsIsopjOOWWbg6pqpY3SVL4XtdlMTotiNb3/D8VuqlNrMsfoaLowTxHPvk+66kdTuM0I095n10XRhNWLbPnyPJa3RW6C16vSrt+KJL0FY2VuZp9R28lPODg8M7ui1tWrrVlb+fs/QqfGfCb5Hisozy6qPWw2k028neuhGh6ER3Ut+OHJ1KbsLZPg3uCuLG1zCxwyTs/eRHTbS4vra+43B0WdNymvcxtqcH7Exi+HNlb2cNnfXRV1WuD9ji9T6bDW14faS4fp/o08JxJwdyZtHDY9/zWy2pNb4cEHTOp2Rs+yavtNcP1+v5NnG8NhqozBMAWu1/wCYHuOxCknWprDPRRu2Twn3+vIouD4pLhEwo6w5qZ37mfo3+g2u3p6KSE5Uy2z4LJwVy3R58zpUZBAI1Frg9CrF37kh9lfQUuq4ilqqnk0RaIYXXqKl4zR6bsHfS9zdTuxyliPC5N6rjGO6fL4RUsYwOmb/AI+mibU0RLhLDq0ssbFzD0A+tDpPKuKfxI90b42Sf/jk8MncL4Fop+TVU00+QEOaA6+3S58TSD591ujRCWJJmqV81mMkdDaqiY+kAQBAEAQGpiFE2Vha74Hse6zhNweUSa3R1aut12f8fqQ9FVup3CGb2T7L/rp8lROCtW6PPmef0est6fatLqvuv7svr6Rit4VjmqzVSODmuh5ToS27SD1vf+S58qk57n8j10bmobV8ypWmwOb3pqGV3q6M/wCr8HW77z96H+Uo7Xr0kdHpKpkzGyRuDmOF2uGxCsi01lEko4eGQ9bRup3GaH2feZ9dFZCasjtkeW1mit0Fr1ekXb8Ufb6/Yl6CubK3M34jqPIqecHB4Z3dFratXV8Sv9fYqfGnCbpHisozy6phvppzP934EaHoRHdU298OTqU2pLZPg3uCeLW1rC145dQweOI6HzIvra+43BWdVymvcxuqcH7EhxFFGWgvdld7rrfGxt0VtDkn2PN9dp006k7ntl+F9+fTt5EXg9SZJ2ZtSGkX7qm6CjW8HD6RrLNTr63Y8tJrPqTmM4RHVRGGZt2n7wehHYhc2cFNYZ7yEnF5RS+FparD6luHTB00L78mVo9kDe46N7i+nTRTVudctj7oosUbI712ZP8AGtbUwwtmpmMkaw3lYdS5lth5b36rdbKSWYmmpRbxI51iVGwQmro3SGgkc37TSsdldGRa4/6bdR5dNRG123Q480WRk922fK4ZbOH6iauljfADTYfBoxoABm0III2yD61231tzax2iv5NFiUE93eT/AIL1TwNY0MY0NaBYNaLADsPJVEx6oAgCAIAgCAIDUr6Jsrcrh6HqPRZwm4PKI9boqtXU67F8vVP1IehrHU7uTLq33X9P7KicFat0eTgaPWW9Ot+y6p+H8Mvry/8AhM1dMyVjo3tD2OFnNOoIUcoprDPVxlh5Rzc87A5vfloZX7bujP8Aq/i9d4/FQ/ylnhvX5jpNJUsmY2SNwcxwuHDUEFWRlnuiNrHZkNX0ToHc6Hb3mdFZXNWLZM8trNFboLXq9Jx+KPsS1DXNlbmb8R1Hqp5wcHhnd0Wtq1dXxK38/VfMqfGnCbpHiso3cuqZr4dOZ/u6a6EaHuo7qXnfDk6lNyxsnwzb4P4mjr2FsjAyeP24nDtpdoIva97jcHQrZTfu7eZo1Okg8bopryyslljpWjUNaD3AF1vcmyeOmqg8xgs+ySPclYm8ouNce4fIH07pJCx4LHSxg5RcdHDfS+11NO+D8LKI0T+8kRmAcQOw1zKaqkEtK8Xp6poNrDpbXTbS+nmCsK7HW9sn28mbLK1b4orD80bfA8LJa2rqadmSkkaGaizZHA6kDsPF9/msqUnNuPBhc2oJS5L9TwNY0MaA1rRYNGgAHYKpdiZ9+56oAgCAIAgCAIAgCA1K+hbK3K4fHqPRZwm4PKJNboq9XU67F8vVfIh6GsdTu5Mx8Puv+unyVE4Rsjvjyef0est6dZ9l1T8P4ZfX0iZq6ZkrHMe0OY4WLSLghRyWezPVp47o5vabA5vfloZXepjJ/wDr+L13j8VEvylnbUL8x0ijqmTMbJG4OY4Xa4aghWReVlEbXkyFxClMDzLERb3o/wAuytrkrFtkeT1uml0656rStY/FHPl8vQ2MDqzLJKbnL4S1p6Xutd1eyMSro2ulq77pZe3w4T8uSF404SfI8VlGeXVR66acyw+7N8xoehXOtped8OT1VVyXgnwb3BfFra1hY4COdmj4jptpcdbX3G4WVNysXuY21OD9jxxPG21sNbT0uZ744yM4F2OJB8LXbE6EJKxTUox8hGDg4yl5mhwli1LJhvLaIiWREPgkcGBzgOpOwcfe1tdYVSi6sGdsZK3JG/otZK+J8boGPo3SuLS92bKQB4WtLfGL9dNbrHT5aax2MtThNPPc6ZFEGgAAADYDQBVpJcEj78n2voCAIAgCAIAgCAIAgCA1K+ibK0tcPj1HmFnCbi8ok1mjr1dbrsXy9vch6KsdTu5M3sn2X/XT5KicI2R3ROBo9Zb06xaTV/d/DL6+kTNXStmY6N7Q9jxYtOoIUbSfZnqotrujnB5uBzX8UtBK7pqYz/q/i9d4+9D9UWdr16SL0KaCqDZgc7XNGVzToQuhXc0vCzha3pOn1Nm66Lyu3LRt0OHsiJyAi++pP11X2dsp/eMtF07T6Rt0prPPdvg2Xlay8oPEUsNU2ePDpoRVPH7QNFnysaNWh3QqWxqSfw33Ka04tOxPBEcM4gagMgiIoaekaHz2d+0e4HXfUNuDe+vQ9FrrnnwrslybLY7fE+7fHsTOE4ZRYq+WpNIWtEnhluWibQ3dYW1Bvv3Gt7gbIRha28f7NUpzrSimXmlpmxsaxjQ1rRYNGgAVKSXZGhvPc9l9PgQBAEAQBAEAQBAEAQBAEBqYhRtlblcPQ9j3WcJuDyiPW6KrV1Ouz/j9SGpax1O7lSm7beB3Ty+CplBWrdHnzPP6XWW9On9m1T8P4ZG3RWqqciZrXNfcOZbQhT3VpNxO30nW2aqhXT7PL49mUc87ApvemoZXf90Z/r+DrdCNed3of5Tudr1+Y6PR1bJWNkjcHMcLhw2Ksi1JZRI01yVLjDFPtdPV0dK4mojADo/ZLm3GbLf2tNPj5rRZPcnGPJRVHZKMp8EPQ09ZK3/C08WGRsZlMrwDKQBfctuBfXULWt7XhWEZycE/E93t5GMD4aZisUVXP4ZA9zZCwWE7WmwJ2sbgajpfTa3yFfxUpSPs7HU3CP8Aw6XTwNY0NaA1oFg0aAAdFYlgjbyeq+gIAgCAIAgCAIAgCAIAgCAID5cLoCGrsEfKTebS9w3Le3/sqYXxivu/yed13RLtXNuV3hzlLbnH65N7C6EwsyZs2p1238lqtnvlk6fTdE9HQqd2cZ/lnpV0rJWOjkaHMcLFp1BC1NJrDL08PKKFjLJsFgb9jZzITI50r5SXlpNg0ZRbK23vX3Gu91LLNMfAiqLV8vG+5B49XVFQ2OrFHJFMyzo6qndzWuHZzQLgDUX1t+C1WSckppYfqjbCMY5g3lejJzBsJjxdv2qo+0xu0jfGHFsUmXsCLht73He62wirlullGmc3V4Y4Zf6SlbExsbGhrGiwaNAAFUkksImbbeWe6+gIAgCAIAgCAIAgCAIAgCAIAgCAIBdAUnjiqkkqKWgZIYWz5jJK3R9m28LT0J1/D0U9zblGPqb6UlGU/TBCcQ4A7CWfa6WRz4b2mp5Dma8HT0121F9b+S1zr+F4o8eZtrsVr2y58iw8NcPPpagup5B9jlbn5Lr5muNrZewsfwt0uttdbjLMeGabLFNeL7yLdlW80n0gCAIAgCAIAgCAIAgCAIAgCAIAgCAICmcQYlUz1n2CkkEGSPmSzludwudA1vXp9/lrPOUnLbFm+EIxhvkiN4jwZpipoKurc6rdK7kVGTLY6aEDYexre9yLLCcOyUn38jKubTbiu3mez+G8Qqw2Guni5DXAubEPHJbo42FgvvwrJ9pPsPiVw7wXcvjGi2n9FTgmPtfQEAQBAEAQBAEAQBAEAQBAEAQBAEAQBAUzivAqltS2vosplDcj4naB7emv3i3p21ntrlu3w5N9c4uOyZqMoq3EKiB9VA2lhp38wNzCR73jbtYfWvT5tnZJOSxg+5hXFqLzkvoCpJzK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SExQUFRUXFRwbGRQXGRwWFxsfHRcaHyEgHh4cHCggGRolGxoUJTEiJyorLjouGh80ODMvNygtLiwBCgoKDg0OGxAQGywmICQ3LCwsNywsLC80LCwsLCwsLyw0LCwsLCwsLSwsLCwsLCwsLCwsLCwsLCwsLCwsLCwsLP/AABEIALQAtAMBEQACEQEDEQH/xAAbAAEAAgMBAQAAAAAAAAAAAAAABQYBBAcDAv/EAEEQAAEDAgQEAwUECAQHAQAAAAEAAgMEEQUSITEGE0FRImFxMkKBsfAUkaHhBxUjM7LB0fEkUtLiJWJygpOiwhf/xAAbAQEBAAMBAQEAAAAAAAAAAAAABAIDBQYBB//EADMRAAICAQMCBAMIAwADAQAAAAABAgMRBBIxBSEiQVFhE3HwFDJCYoGRocHR4fEjM7FS/9oADAMBAAIRAxEAPwDuKAIAgCAIAgCAIAgCAIAgCAIAgCAIAgCAIAgCAIAgCAIAgCAIAgCAIAgCAIAgCAIAgCAIAgCAIAgCAIAgCAIAgCAICMrcRcH8uJmdwFz0A/NboVprdJ4OTq+oWxt+Dpob5Lu/RL/LPalrQ6wcWh9tWg3ssJQa7rgp0+rjYlGbip+aTzg2yVgWmlR4o2RzmDRzTsdL+i2TqcUmc3SdUp1Nsqo5Uo+T8/c3gVrOkc9xX9JL4qqSmZSCQtkyNPOyl23Tlm2/dSS1LUtqRVHTJx3ZLhw9iEs8XMmgNO/MRyycxFjvew39FRCTa7rBomknhPJJrMwCAIAgCAIAgCAIAgCAIAgCAIDTxCSQMJisXdis4KO5biTWyvVLenxu9/rkgnZZc8wkMen7RoFzoqu8PDjPoeYar1anqo2Ovt/5Ell9j5pIY3yRiBps0guefl67r7OUoxe/z4MdNRpr9RUtFF4i8yl/RaQFCezIrGcLz2kj8Mg6jr+a31W7fDLg4nVelu9q+h4sjx7mcIxTm+B3hkbuO6+W1bO64MuldVWqTrs7WR5Xr7/5RVKv9HvPlrXzOaOc9roXNuXMLc17jsbt0B6Lny06bbfmejWo2qKXlyOEeJ5YJf1fX+GVoAjlJ0f2BJ36Wd11BsRr8qtcXsnyLalJb4cHQGlVkxlAEAQBAEAQBAEAQBAEAQGCgIusxmJji0uN+ttbLdGiclk4+q61pKJuucu/nhZwQLoRG7OJH8p59tpsQfPuq87ljHc8vKiOns+NC2XwpP70X3T9JLz/ALN9uFyB4lEzSOr7WNvkfvWl3Ra27Tqx6VqI3R1Mb0/V4xle/fD/AHJ2nla4BzSCD1CmkmnhnpaLa7YKVbzFnpK8AE9hf7lgzcU7/wDS6C1+Y/8A8blo+01m/wCzWEvWUgqGMqITZxaHNO1wRcfGyuouSWHwzzvVuku5/GpeLI8Y8/b/AAz3wnE+bdjxlkG47/XZLatvdcH3pXVVqs12rbZHlevuv7Rq8XcMxV8WR/heL8uS1y0n5tOlwpLalYsHeqtdbz5Fe4T4mkhl/V9f4ZW2EchNw8dASd9tHddjqtNVri9kzbbUpLfA6ACqyYygCAIAgCAIAgCAIAgMXQGpJXsD+VeziLjss1W2txHZrao3fZ28Sayvr1Irh97A10bgA8OOYG1z/Vb9Qm3uXHkcToNlKqnRZhWJvdnz/cxhtOwyzMbrGQLjpf6ulk3si3yY9Ooqeqvqr71NL5Z9vkTMVI1rMgHhtax1U7k28s9DVpa66VSl4eMckHJG6kdmbd0Ttx2VScblh8nmbK7ej2/ErzKmXK9Pr1/cmTKJIyWm4LTa3p81HOLXZnqdPdXbFWQeYs5FhfDFXR00ddGw81mYS08jb3aDoQOotuPiFz1VOK3o6srYzlsfB07hXiGGthEkVgQAHR9WHt5jsVZXYprKI7K3B4Z6YthZf+0jOWRvXuq6rdvhlwcDqnSne1fQ8WLj39v9mcJxTmeB4tINx3Xy2nb3XBl0rqv2pOuxbbI8r1+X9o1eLeGI6+LI/wAL2g5JANWk/Np0uFJbUrF3O7Va63lFe4S4mlhl/V9f4ZW2EcpOjwdgT1OmjuuvVaqrXF7Jm22pSW+B0DMqiYygCAIAgCAIAgCAICGxrEnNvHGLvtc290d1RTUn4pdkcDq/U51J06dZnjLx+FGtT0Ec0AAcS4e8dwT/ACuspTlXY8rsaKNDp9fooqEsyXfL5T9/bP8AoxSUwmLmzsOdm7xpfte3VfZTcO9b7M16XSR1kpV62vxwx4s8ryy0TdLStjblYLBTSk5Puei0+mq08NlUcI+56hsYLnua1o3c4gAfErBvCyUpGm7E6d/h50Lr6Zc7Te/TdFYs9mfJ1b04yWU+SLkjdSPzNu6Fx1Hb81amrlh8nkpwt6Pb8SvvS+V/+Sep5g9oc03BUkouLwz09F9d0FZW8plB4o4dlo5jiGHix1MsNvCRuSANxvcfEdlHZW4PfD9ToV2Ka2T/AELXwxxFFXQ8yM2PvsvdzT/Mb2K312qayaLK3B4Z94vhee0kZtI3Y91XVbjwy4OB1XpTvavoe2yPHuZwjE+Z4HeGQbjv9dl8tq291wZdK6r9qTqsWLI8r19/8o1eLeGIq+LI/R7QcklrlpPzadLhSW1KxHeqtcHlFe4R4mlgl/V9f4ZW2EcpOjx0BPXyd11B1C01WuL2T5NttSkt8DoAKrJjKAwSgMXQH0gCAIAgIzFKx4cyKO2d/U7ABbq4RacpcHI6jrLoWQ0+nS3zz3fCSPiN5hBdO9puQAQLff8AXRGlN4gmfKpS0MXZrLE28JPGP3+uD4OGFkwkiIaHe23ovvxd0NsvLg1vpc6dUr9NJRT+8vI2sUpOawsDiDuLfz8lhXPa8st6jo3qqHWpbX7f2aOE4k4O5M2jxse6221JrfDg5fTOp2Rs+yavtNcP1NL9JZ/4bP6N/iCg1H/rZ6nT/wDsRznAaOGinhNdEDHK1ksNQCbNNmu17gEi/a19io4RjXJKa54KpylZF7XxydqIa9vRwI9QQV0k/NHNnCM04yXYgJWPpHZm+KJx1HZWLbcsPk8nZC3o1nxK/FTLlehPU87XtDmm4KllFx7M9RTdC6Csg8plB4m4elopv1hQCxFzLABo4dSANx3HxCisrdct8P1OhXYprZP9C18L8QxV0Ikj3Fs8ZNy0+fcdj1W+uxTXY0WVuDwz7xjDM5zx+GQde/5quq3HhlwcDqvS3e1dQ9tkePf6/wCnjSY3eNxeP2jBq3a/p29FlOjxJLhmjS9cUtPN2rxw5XGcef8Ak1+JOHosRp2h4yvy3ZINS0n03B0uFHfSpZXmeh0eqcq42JcpPHzIPhLiaSCX9X1/hkaAI5SdHjWwJ+6zuuoNiNZ6rXF7J8ldtSkt8OC/3VZMUXjnGyZoKUVH2aGRhkkqG7kA2DWnpex18x8Zrp91HOEyimPZyxlkVg/GkVJHlYyrqKZryHVkhuG3OwuNQPUemoWEb1Fdk2vU2Tpc33aT9DpzHXVaIz7X0GCgI3E8UEJaC0m/bst1VTs4OT1HqsdFOMZRb3en13NGrkExbLA4F7B7J0Nlsh4E4z4ZzdVNa6UNRopLfDy82vkfNS6WoaIzGWNvdzib2t2X2KhV4k8nzUS1nUoqiVWxZzJv29CwhSHqDN0PpHYvhomb2cNndvyW2q11s5fU+mQ1teOJLh/XkaWGV5vyJwMw0BPVbLqk1vjwQdM6nZGz7Jq+01w/X68n5m7jGDxVMRhlbdh2toWnoWnoQo5wUo4Z6WM3B5RQ8GxSbCJhR1js9M79zOAQGj8fD3HTpopYSlS9suCmUY3LdHk6QQHjoWkeoI/srk/NEM4RmnGSynyQErHUj8zbuicdW9vzVaauWHyeUsrt6Nb8SvMqZcr0f15+fDJ6CcPaHNNwVJKLi8M9RRdC6CnB5TKDxPw7LRzHEKDS1zLABoRuSANx3b8R1Udlbg98DoV2Ka2T/QtXDPEMVdDzYrA6Z2E3LT59x2PVUVWKayT21uDwaNbhE8pzODL26afeuhXdXFY7nitd0fX6uzfNQT9u37lgooi2NrXbhoBUk3ltnqtJXKqiEJcpJERxdwzFXxZH2D23ySWuWk9COrTpcLRbUrFgtrtdbyU/iCunj+z4VJOY87AJayQWzA9Ga7dCSb6i9lPNuOK8/qb4RTzZj9Dfwd9LPG+MU0bqClYRHUTHQvHtW09ja5H3bBZx2yWMdkYT3Rec92YgwSsrmRxVDqaOjBDstPqJQDdrR0az6sijOeE+PY+ucINuOc+50BoVRMfSAICLx2lzR5m+0w5m/BbqZYljyZyOs6R3afdD70PEv0I6gwwVDec51nOOmTTLb+a3Ttdb2r+TkaPpcOoweqteJS429sY/s3MVdLEGuj1a32gdSfUrVUoSbUjpdTnq9NCFlHeMfvLzf6m9QVzZW5mn1B3Hqtc4Sg8M6Gi1tWrq+JW/n6r5lJ/SvUzNFK2B8jXvkc20biwuJAsNCL6lRapySWDq6ZJtt+Rp/owkMshe+rqHSsBD6aVxI7Zhc3NrdtCsdM8vlmWpWPJY9S94rhgmb2cNnfXRdGq1wfscDqfS4a2GH2kuH/XyNTCsScHcmbR42J6rZZUmt8CDpfU7Iz+yavtNcN+f15epuY3hMVXE6GVuZp7btPQjsQo5wU1hnpYTcHlFDwbFJcImbR1bs1M79zP/AJdf4dRcdPMFSxm6XtlwUygrlujydHIDm9C0jfcEH5q1PzRFOEZpxkuz5RX5I3UbszbuicdR2ViauWHyeSsrs6Nb8SvxUy5Xo/rz/cmDiMYa12bRxsPXspvhyzjB6F9R00a42bu0uy+ZSOJ+HpaOX9YUAsRcywAaEbkgDcb3HxChtrcHvgdiu1Tjsn+ha+GOI4q6ESxnUWzsvctJ+Y7Hqt9dimso02VuDwyZJWw1lL4lraiesZh9PJyP2fMkmtmda+gaNPn18lPZKTnsi8G+uMYx3tZNbHMMhhpY6aunlqDNNlimc3WMuFgd9h1uddVjOCSUZvOT7CUnLMEaGG8KVkxbR1b7UlOdMnh53UDvYee3mdRhGmcvBLhGcrYrxx5Z0iCBrGhrAGtaLBo0AHkFZjBJnJ6r6AgCAw4XQHnTU7YxlaLDsvspOTyzTRRXRDZWsI9C1fDa1kr1dRugfzohp7zOn9lXCasW2Z5bW6K3QW/a9Iu34o+31+x7yUdPW8qV4zGJ4cwXILXaHW2+wUttOGlLyPQaDX16qr4lT55Xo/Qg+NOEnyPFZRnl1TNdNBJp92b57HpaW6l53Q5OlTaktk+De4L4tbWsLHAR1DNHxHTbS4G9r7jpss6blNe5hbU4P2JjFcMbK3s4bO+uirrtcH7HG6n0yvW14faS4f15GnhWJODuTNo4bE9fzWy2pNbocEHTOpzjP7Jq+012Tfn9fybmNYTFVROhmbmafvae4PQhSTgprDPSwm4PKKHhOKy4RMKOsJdTO/cz/wCX/aLi46b7FSRm6ZbZcFMoK1bo8nQquQcsuAzgjQDXN6K+HdrDOXq5bKZNx3e3qVRlO/OA2ORrM4NiDpr6eq6G+OO7WTwEdPe7YqFc1Dcnhp9u/rgujQuafpBQcd4Vnp6kVmGgBznWkhOjHXI18m73HxClnVKMt0CmFsZLbYS2L4pFVwvgpq2OKfYFrxfMD7NzYkE6XCzlJTjiMjXGLhLMo5KeJp6uZjgRBidM3K5jtGTs7g7d9NiD6W05cnldpL+SjCgsPvF/wThw2ur5IftkccEMMgkLWHM6RwOnXQb/AHlbNk7Gt3bBr3V1p7HnJfA1Ukp9IfQgCAw5ARM+McuXlvblaRo89fyW9U7o5Rxb+rrT6v4NscRfD+vIlWFaDso5tx/xnVUlVyYTHlyNdZzcxub/ANFHfdOEsIsopjOOWWbg6pqpY3SVL4XtdlMTotiNb3/D8VuqlNrMsfoaLowTxHPvk+66kdTuM0I095n10XRhNWLbPnyPJa3RW6C16vSrt+KJL0FY2VuZp9R28lPODg8M7ui1tWrrVlb+fs/QqfGfCb5Hisozy6qPWw2k028neuhGh6ER3Ut+OHJ1KbsLZPg3uCuLG1zCxwyTs/eRHTbS4vra+43B0WdNymvcxtqcH7Exi+HNlb2cNnfXRV1WuD9ji9T6bDW14faS4fp/o08JxJwdyZtHDY9/zWy2pNb4cEHTOp2Rs+yavtNcP1+v5NnG8NhqozBMAWu1/wCYHuOxCknWprDPRRu2Twn3+vIouD4pLhEwo6w5qZ37mfo3+g2u3p6KSE5Uy2z4LJwVy3R58zpUZBAI1Frg9CrF37kh9lfQUuq4ilqqnk0RaIYXXqKl4zR6bsHfS9zdTuxyliPC5N6rjGO6fL4RUsYwOmb/AI+mibU0RLhLDq0ssbFzD0A+tDpPKuKfxI90b42Sf/jk8MncL4Fop+TVU00+QEOaA6+3S58TSD591ujRCWJJmqV81mMkdDaqiY+kAQBAEAQGpiFE2Vha74Hse6zhNweUSa3R1aut12f8fqQ9FVup3CGb2T7L/rp8lROCtW6PPmef0est6fatLqvuv7svr6Rit4VjmqzVSODmuh5ToS27SD1vf+S58qk57n8j10bmobV8ypWmwOb3pqGV3q6M/wCr8HW77z96H+Uo7Xr0kdHpKpkzGyRuDmOF2uGxCsi01lEko4eGQ9bRup3GaH2feZ9dFZCasjtkeW1mit0Fr1ekXb8Ufb6/Yl6CubK3M34jqPIqecHB4Z3dFratXV8Sv9fYqfGnCbpHisozy6phvppzP934EaHoRHdU298OTqU2pLZPg3uCeLW1rC145dQweOI6HzIvra+43BWdVymvcxuqcH7EhxFFGWgvdld7rrfGxt0VtDkn2PN9dp006k7ntl+F9+fTt5EXg9SZJ2ZtSGkX7qm6CjW8HD6RrLNTr63Y8tJrPqTmM4RHVRGGZt2n7wehHYhc2cFNYZ7yEnF5RS+FparD6luHTB00L78mVo9kDe46N7i+nTRTVudctj7oosUbI712ZP8AGtbUwwtmpmMkaw3lYdS5lth5b36rdbKSWYmmpRbxI51iVGwQmro3SGgkc37TSsdldGRa4/6bdR5dNRG123Q480WRk922fK4ZbOH6iauljfADTYfBoxoABm0III2yD61231tzax2iv5NFiUE93eT/AIL1TwNY0MY0NaBYNaLADsPJVEx6oAgCAIAgCAIDUr6Jsrcrh6HqPRZwm4PKI9boqtXU67F8vVP1IehrHU7uTLq33X9P7KicFat0eTgaPWW9Ot+y6p+H8Mvry/8AhM1dMyVjo3tD2OFnNOoIUcoprDPVxlh5Rzc87A5vfloZX7bujP8Aq/i9d4/FQ/ylnhvX5jpNJUsmY2SNwcxwuHDUEFWRlnuiNrHZkNX0ToHc6Hb3mdFZXNWLZM8trNFboLXq9Jx+KPsS1DXNlbmb8R1Hqp5wcHhnd0Wtq1dXxK38/VfMqfGnCbpHiso3cuqZr4dOZ/u6a6EaHuo7qXnfDk6lNyxsnwzb4P4mjr2FsjAyeP24nDtpdoIva97jcHQrZTfu7eZo1Okg8bopryyslljpWjUNaD3AF1vcmyeOmqg8xgs+ySPclYm8ouNce4fIH07pJCx4LHSxg5RcdHDfS+11NO+D8LKI0T+8kRmAcQOw1zKaqkEtK8Xp6poNrDpbXTbS+nmCsK7HW9sn28mbLK1b4orD80bfA8LJa2rqadmSkkaGaizZHA6kDsPF9/msqUnNuPBhc2oJS5L9TwNY0MaA1rRYNGgAHYKpdiZ9+56oAgCAIAgCAIAgCA1K+hbK3K4fHqPRZwm4PKJNboq9XU67F8vVfIh6GsdTu5Mx8Puv+unyVE4Rsjvjyef0est6dZ9l1T8P4ZfX0iZq6ZkrHMe0OY4WLSLghRyWezPVp47o5vabA5vfloZXepjJ/wDr+L13j8VEvylnbUL8x0ijqmTMbJG4OY4Xa4aghWReVlEbXkyFxClMDzLERb3o/wAuytrkrFtkeT1uml0656rStY/FHPl8vQ2MDqzLJKbnL4S1p6Xutd1eyMSro2ulq77pZe3w4T8uSF404SfI8VlGeXVR66acyw+7N8xoehXOtped8OT1VVyXgnwb3BfFra1hY4COdmj4jptpcdbX3G4WVNysXuY21OD9jxxPG21sNbT0uZ744yM4F2OJB8LXbE6EJKxTUox8hGDg4yl5mhwli1LJhvLaIiWREPgkcGBzgOpOwcfe1tdYVSi6sGdsZK3JG/otZK+J8boGPo3SuLS92bKQB4WtLfGL9dNbrHT5aax2MtThNPPc6ZFEGgAAADYDQBVpJcEj78n2voCAIAgCAIAgCAIAgCA1K+ibK0tcPj1HmFnCbi8ok1mjr1dbrsXy9vch6KsdTu5M3sn2X/XT5KicI2R3ROBo9Zb06xaTV/d/DL6+kTNXStmY6N7Q9jxYtOoIUbSfZnqotrujnB5uBzX8UtBK7pqYz/q/i9d4+9D9UWdr16SL0KaCqDZgc7XNGVzToQuhXc0vCzha3pOn1Nm66Lyu3LRt0OHsiJyAi++pP11X2dsp/eMtF07T6Rt0prPPdvg2Xlay8oPEUsNU2ePDpoRVPH7QNFnysaNWh3QqWxqSfw33Ka04tOxPBEcM4gagMgiIoaekaHz2d+0e4HXfUNuDe+vQ9FrrnnwrslybLY7fE+7fHsTOE4ZRYq+WpNIWtEnhluWibQ3dYW1Bvv3Gt7gbIRha28f7NUpzrSimXmlpmxsaxjQ1rRYNGgAVKSXZGhvPc9l9PgQBAEAQBAEAQBAEAQBAEBqYhRtlblcPQ9j3WcJuDyiPW6KrV1Ouz/j9SGpax1O7lSm7beB3Ty+CplBWrdHnzPP6XWW9On9m1T8P4ZG3RWqqciZrXNfcOZbQhT3VpNxO30nW2aqhXT7PL49mUc87ApvemoZXf90Z/r+DrdCNed3of5Tudr1+Y6PR1bJWNkjcHMcLhw2Ksi1JZRI01yVLjDFPtdPV0dK4mojADo/ZLm3GbLf2tNPj5rRZPcnGPJRVHZKMp8EPQ09ZK3/C08WGRsZlMrwDKQBfctuBfXULWt7XhWEZycE/E93t5GMD4aZisUVXP4ZA9zZCwWE7WmwJ2sbgajpfTa3yFfxUpSPs7HU3CP8Aw6XTwNY0NaA1oFg0aAAdFYlgjbyeq+gIAgCAIAgCAIAgCAIAgCAID5cLoCGrsEfKTebS9w3Le3/sqYXxivu/yed13RLtXNuV3hzlLbnH65N7C6EwsyZs2p1238lqtnvlk6fTdE9HQqd2cZ/lnpV0rJWOjkaHMcLFp1BC1NJrDL08PKKFjLJsFgb9jZzITI50r5SXlpNg0ZRbK23vX3Gu91LLNMfAiqLV8vG+5B49XVFQ2OrFHJFMyzo6qndzWuHZzQLgDUX1t+C1WSckppYfqjbCMY5g3lejJzBsJjxdv2qo+0xu0jfGHFsUmXsCLht73He62wirlullGmc3V4Y4Zf6SlbExsbGhrGiwaNAAFUkksImbbeWe6+gIAgCAIAgCAIAgCAIAgCAIAgCAIBdAUnjiqkkqKWgZIYWz5jJK3R9m28LT0J1/D0U9zblGPqb6UlGU/TBCcQ4A7CWfa6WRz4b2mp5Dma8HT0121F9b+S1zr+F4o8eZtrsVr2y58iw8NcPPpagup5B9jlbn5Lr5muNrZewsfwt0uttdbjLMeGabLFNeL7yLdlW80n0gCAIAgCAIAgCAIAgCAIAgCAIAgCAICmcQYlUz1n2CkkEGSPmSzludwudA1vXp9/lrPOUnLbFm+EIxhvkiN4jwZpipoKurc6rdK7kVGTLY6aEDYexre9yLLCcOyUn38jKubTbiu3mez+G8Qqw2Guni5DXAubEPHJbo42FgvvwrJ9pPsPiVw7wXcvjGi2n9FTgmPtfQEAQBAEAQBAEAQBAEAQBAEAQBAEAQBAUzivAqltS2vosplDcj4naB7emv3i3p21ntrlu3w5N9c4uOyZqMoq3EKiB9VA2lhp38wNzCR73jbtYfWvT5tnZJOSxg+5hXFqLzkvoCpJzK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USExQUFRUXFRwbGRQXGRwWFxsfHRcaHyEgHh4cHCggGRolGxoUJTEiJyorLjouGh80ODMvNygtLiwBCgoKDg0OGxAQGywmICQ3LCwsNywsLC80LCwsLCwsLyw0LCwsLCwsLSwsLCwsLCwsLCwsLCwsLCwsLCwsLCwsLP/AABEIALQAtAMBEQACEQEDEQH/xAAbAAEAAgMBAQAAAAAAAAAAAAAABQYBBAcDAv/EAEEQAAEDAgQEAwUECAQHAQAAAAEAAgMEEQUSITEGE0FRImFxMkKBsfAUkaHhBxUjM7LB0fEkUtLiJWJygpOiwhf/xAAbAQEBAAMBAQEAAAAAAAAAAAAABAIDBQYBB//EADMRAAICAQMCBAMIAwADAQAAAAABAgMRBBIxBSEiQVFhE3HwFDJCYoGRocHR4fEjM7FS/9oADAMBAAIRAxEAPwDuKAIAgCAIAgCAIAgCAIAgCAIAgCAIAgCAIAgCAIAgCAIAgCAIAgCAIAgCAIAgCAIAgCAIAgCAIAgCAIAgCAIAgCAICMrcRcH8uJmdwFz0A/NboVprdJ4OTq+oWxt+Dpob5Lu/RL/LPalrQ6wcWh9tWg3ssJQa7rgp0+rjYlGbip+aTzg2yVgWmlR4o2RzmDRzTsdL+i2TqcUmc3SdUp1Nsqo5Uo+T8/c3gVrOkc9xX9JL4qqSmZSCQtkyNPOyl23Tlm2/dSS1LUtqRVHTJx3ZLhw9iEs8XMmgNO/MRyycxFjvew39FRCTa7rBomknhPJJrMwCAIAgCAIAgCAIAgCAIAgCAIDTxCSQMJisXdis4KO5biTWyvVLenxu9/rkgnZZc8wkMen7RoFzoqu8PDjPoeYar1anqo2Ovt/5Ell9j5pIY3yRiBps0guefl67r7OUoxe/z4MdNRpr9RUtFF4i8yl/RaQFCezIrGcLz2kj8Mg6jr+a31W7fDLg4nVelu9q+h4sjx7mcIxTm+B3hkbuO6+W1bO64MuldVWqTrs7WR5Xr7/5RVKv9HvPlrXzOaOc9roXNuXMLc17jsbt0B6Lny06bbfmejWo2qKXlyOEeJ5YJf1fX+GVoAjlJ0f2BJ36Wd11BsRr8qtcXsnyLalJb4cHQGlVkxlAEAQBAEAQBAEAQBAEAQGCgIusxmJji0uN+ttbLdGiclk4+q61pKJuucu/nhZwQLoRG7OJH8p59tpsQfPuq87ljHc8vKiOns+NC2XwpP70X3T9JLz/ALN9uFyB4lEzSOr7WNvkfvWl3Ra27Tqx6VqI3R1Mb0/V4xle/fD/AHJ2nla4BzSCD1CmkmnhnpaLa7YKVbzFnpK8AE9hf7lgzcU7/wDS6C1+Y/8A8blo+01m/wCzWEvWUgqGMqITZxaHNO1wRcfGyuouSWHwzzvVuku5/GpeLI8Y8/b/AAz3wnE+bdjxlkG47/XZLatvdcH3pXVVqs12rbZHlevuv7Rq8XcMxV8WR/heL8uS1y0n5tOlwpLalYsHeqtdbz5Fe4T4mkhl/V9f4ZW2EchNw8dASd9tHddjqtNVri9kzbbUpLfA6ACqyYygCAIAgCAIAgCAIAgMXQGpJXsD+VeziLjss1W2txHZrao3fZ28Sayvr1Irh97A10bgA8OOYG1z/Vb9Qm3uXHkcToNlKqnRZhWJvdnz/cxhtOwyzMbrGQLjpf6ulk3si3yY9Ooqeqvqr71NL5Z9vkTMVI1rMgHhtax1U7k28s9DVpa66VSl4eMckHJG6kdmbd0Ttx2VScblh8nmbK7ej2/ErzKmXK9Pr1/cmTKJIyWm4LTa3p81HOLXZnqdPdXbFWQeYs5FhfDFXR00ddGw81mYS08jb3aDoQOotuPiFz1VOK3o6srYzlsfB07hXiGGthEkVgQAHR9WHt5jsVZXYprKI7K3B4Z6YthZf+0jOWRvXuq6rdvhlwcDqnSne1fQ8WLj39v9mcJxTmeB4tINx3Xy2nb3XBl0rqv2pOuxbbI8r1+X9o1eLeGI6+LI/wAL2g5JANWk/Np0uFJbUrF3O7Va63lFe4S4mlhl/V9f4ZW2EcpOjwdgT1OmjuuvVaqrXF7Jm22pSW+B0DMqiYygCAIAgCAIAgCAICGxrEnNvHGLvtc290d1RTUn4pdkcDq/U51J06dZnjLx+FGtT0Ec0AAcS4e8dwT/ACuspTlXY8rsaKNDp9fooqEsyXfL5T9/bP8AoxSUwmLmzsOdm7xpfte3VfZTcO9b7M16XSR1kpV62vxwx4s8ryy0TdLStjblYLBTSk5Puei0+mq08NlUcI+56hsYLnua1o3c4gAfErBvCyUpGm7E6d/h50Lr6Zc7Te/TdFYs9mfJ1b04yWU+SLkjdSPzNu6Fx1Hb81amrlh8nkpwt6Pb8SvvS+V/+Sep5g9oc03BUkouLwz09F9d0FZW8plB4o4dlo5jiGHix1MsNvCRuSANxvcfEdlHZW4PfD9ToV2Ka2T/AELXwxxFFXQ8yM2PvsvdzT/Mb2K312qayaLK3B4Z94vhee0kZtI3Y91XVbjwy4OB1XpTvavoe2yPHuZwjE+Z4HeGQbjv9dl8tq291wZdK6r9qTqsWLI8r19/8o1eLeGIq+LI/R7QcklrlpPzadLhSW1KxHeqtcHlFe4R4mlgl/V9f4ZW2EcpOjx0BPXyd11B1C01WuL2T5NttSkt8DoAKrJjKAwSgMXQH0gCAIAgIzFKx4cyKO2d/U7ABbq4RacpcHI6jrLoWQ0+nS3zz3fCSPiN5hBdO9puQAQLff8AXRGlN4gmfKpS0MXZrLE28JPGP3+uD4OGFkwkiIaHe23ovvxd0NsvLg1vpc6dUr9NJRT+8vI2sUpOawsDiDuLfz8lhXPa8st6jo3qqHWpbX7f2aOE4k4O5M2jxse6221JrfDg5fTOp2Rs+yavtNcP1NL9JZ/4bP6N/iCg1H/rZ6nT/wDsRznAaOGinhNdEDHK1ksNQCbNNmu17gEi/a19io4RjXJKa54KpylZF7XxydqIa9vRwI9QQV0k/NHNnCM04yXYgJWPpHZm+KJx1HZWLbcsPk8nZC3o1nxK/FTLlehPU87XtDmm4KllFx7M9RTdC6Csg8plB4m4elopv1hQCxFzLABo4dSANx3HxCisrdct8P1OhXYprZP9C18L8QxV0Ikj3Fs8ZNy0+fcdj1W+uxTXY0WVuDwz7xjDM5zx+GQde/5quq3HhlwcDqvS3e1dQ9tkePf6/wCnjSY3eNxeP2jBq3a/p29FlOjxJLhmjS9cUtPN2rxw5XGcef8Ak1+JOHosRp2h4yvy3ZINS0n03B0uFHfSpZXmeh0eqcq42JcpPHzIPhLiaSCX9X1/hkaAI5SdHjWwJ+6zuuoNiNZ6rXF7J8ldtSkt8OC/3VZMUXjnGyZoKUVH2aGRhkkqG7kA2DWnpex18x8Zrp91HOEyimPZyxlkVg/GkVJHlYyrqKZryHVkhuG3OwuNQPUemoWEb1Fdk2vU2Tpc33aT9DpzHXVaIz7X0GCgI3E8UEJaC0m/bst1VTs4OT1HqsdFOMZRb3en13NGrkExbLA4F7B7J0Nlsh4E4z4ZzdVNa6UNRopLfDy82vkfNS6WoaIzGWNvdzib2t2X2KhV4k8nzUS1nUoqiVWxZzJv29CwhSHqDN0PpHYvhomb2cNndvyW2q11s5fU+mQ1teOJLh/XkaWGV5vyJwMw0BPVbLqk1vjwQdM6nZGz7Jq+01w/X68n5m7jGDxVMRhlbdh2toWnoWnoQo5wUo4Z6WM3B5RQ8GxSbCJhR1js9M79zOAQGj8fD3HTpopYSlS9suCmUY3LdHk6QQHjoWkeoI/srk/NEM4RmnGSynyQErHUj8zbuicdW9vzVaauWHyeUsrt6Nb8SvMqZcr0f15+fDJ6CcPaHNNwVJKLi8M9RRdC6CnB5TKDxPw7LRzHEKDS1zLABoRuSANx3b8R1Udlbg98DoV2Ka2T/QtXDPEMVdDzYrA6Z2E3LT59x2PVUVWKayT21uDwaNbhE8pzODL26afeuhXdXFY7nitd0fX6uzfNQT9u37lgooi2NrXbhoBUk3ltnqtJXKqiEJcpJERxdwzFXxZH2D23ySWuWk9COrTpcLRbUrFgtrtdbyU/iCunj+z4VJOY87AJayQWzA9Ga7dCSb6i9lPNuOK8/qb4RTzZj9Dfwd9LPG+MU0bqClYRHUTHQvHtW09ja5H3bBZx2yWMdkYT3Rec92YgwSsrmRxVDqaOjBDstPqJQDdrR0az6sijOeE+PY+ucINuOc+50BoVRMfSAICLx2lzR5m+0w5m/BbqZYljyZyOs6R3afdD70PEv0I6gwwVDec51nOOmTTLb+a3Ttdb2r+TkaPpcOoweqteJS429sY/s3MVdLEGuj1a32gdSfUrVUoSbUjpdTnq9NCFlHeMfvLzf6m9QVzZW5mn1B3Hqtc4Sg8M6Gi1tWrq+JW/n6r5lJ/SvUzNFK2B8jXvkc20biwuJAsNCL6lRapySWDq6ZJtt+Rp/owkMshe+rqHSsBD6aVxI7Zhc3NrdtCsdM8vlmWpWPJY9S94rhgmb2cNnfXRdGq1wfscDqfS4a2GH2kuH/XyNTCsScHcmbR42J6rZZUmt8CDpfU7Iz+yavtNcN+f15epuY3hMVXE6GVuZp7btPQjsQo5wU1hnpYTcHlFDwbFJcImbR1bs1M79zP/AJdf4dRcdPMFSxm6XtlwUygrlujydHIDm9C0jfcEH5q1PzRFOEZpxkuz5RX5I3UbszbuicdR2ViauWHyeSsrs6Nb8SvxUy5Xo/rz/cmDiMYa12bRxsPXspvhyzjB6F9R00a42bu0uy+ZSOJ+HpaOX9YUAsRcywAaEbkgDcb3HxChtrcHvgdiu1Tjsn+ha+GOI4q6ESxnUWzsvctJ+Y7Hqt9dimso02VuDwyZJWw1lL4lraiesZh9PJyP2fMkmtmda+gaNPn18lPZKTnsi8G+uMYx3tZNbHMMhhpY6aunlqDNNlimc3WMuFgd9h1uddVjOCSUZvOT7CUnLMEaGG8KVkxbR1b7UlOdMnh53UDvYee3mdRhGmcvBLhGcrYrxx5Z0iCBrGhrAGtaLBo0AHkFZjBJnJ6r6AgCAw4XQHnTU7YxlaLDsvspOTyzTRRXRDZWsI9C1fDa1kr1dRugfzohp7zOn9lXCasW2Z5bW6K3QW/a9Iu34o+31+x7yUdPW8qV4zGJ4cwXILXaHW2+wUttOGlLyPQaDX16qr4lT55Xo/Qg+NOEnyPFZRnl1TNdNBJp92b57HpaW6l53Q5OlTaktk+De4L4tbWsLHAR1DNHxHTbS4G9r7jpss6blNe5hbU4P2JjFcMbK3s4bO+uirrtcH7HG6n0yvW14faS4f15GnhWJODuTNo4bE9fzWy2pNbocEHTOpzjP7Jq+012Tfn9fybmNYTFVROhmbmafvae4PQhSTgprDPSwm4PKKHhOKy4RMKOsJdTO/cz/wCX/aLi46b7FSRm6ZbZcFMoK1bo8nQquQcsuAzgjQDXN6K+HdrDOXq5bKZNx3e3qVRlO/OA2ORrM4NiDpr6eq6G+OO7WTwEdPe7YqFc1Dcnhp9u/rgujQuafpBQcd4Vnp6kVmGgBznWkhOjHXI18m73HxClnVKMt0CmFsZLbYS2L4pFVwvgpq2OKfYFrxfMD7NzYkE6XCzlJTjiMjXGLhLMo5KeJp6uZjgRBidM3K5jtGTs7g7d9NiD6W05cnldpL+SjCgsPvF/wThw2ur5IftkccEMMgkLWHM6RwOnXQb/AHlbNk7Gt3bBr3V1p7HnJfA1Ukp9IfQgCAw5ARM+McuXlvblaRo89fyW9U7o5Rxb+rrT6v4NscRfD+vIlWFaDso5tx/xnVUlVyYTHlyNdZzcxub/ANFHfdOEsIsopjOOWWbg6pqpY3SVL4XtdlMTotiNb3/D8VuqlNrMsfoaLowTxHPvk+66kdTuM0I095n10XRhNWLbPnyPJa3RW6C16vSrt+KJL0FY2VuZp9R28lPODg8M7ui1tWrrVlb+fs/QqfGfCb5Hisozy6qPWw2k028neuhGh6ER3Ut+OHJ1KbsLZPg3uCuLG1zCxwyTs/eRHTbS4vra+43B0WdNymvcxtqcH7Exi+HNlb2cNnfXRV1WuD9ji9T6bDW14faS4fp/o08JxJwdyZtHDY9/zWy2pNb4cEHTOp2Rs+yavtNcP1+v5NnG8NhqozBMAWu1/wCYHuOxCknWprDPRRu2Twn3+vIouD4pLhEwo6w5qZ37mfo3+g2u3p6KSE5Uy2z4LJwVy3R58zpUZBAI1Frg9CrF37kh9lfQUuq4ilqqnk0RaIYXXqKl4zR6bsHfS9zdTuxyliPC5N6rjGO6fL4RUsYwOmb/AI+mibU0RLhLDq0ssbFzD0A+tDpPKuKfxI90b42Sf/jk8MncL4Fop+TVU00+QEOaA6+3S58TSD591ujRCWJJmqV81mMkdDaqiY+kAQBAEAQGpiFE2Vha74Hse6zhNweUSa3R1aut12f8fqQ9FVup3CGb2T7L/rp8lROCtW6PPmef0est6fatLqvuv7svr6Rit4VjmqzVSODmuh5ToS27SD1vf+S58qk57n8j10bmobV8ypWmwOb3pqGV3q6M/wCr8HW77z96H+Uo7Xr0kdHpKpkzGyRuDmOF2uGxCsi01lEko4eGQ9bRup3GaH2feZ9dFZCasjtkeW1mit0Fr1ekXb8Ufb6/Yl6CubK3M34jqPIqecHB4Z3dFratXV8Sv9fYqfGnCbpHisozy6phvppzP934EaHoRHdU298OTqU2pLZPg3uCeLW1rC145dQweOI6HzIvra+43BWdVymvcxuqcH7EhxFFGWgvdld7rrfGxt0VtDkn2PN9dp006k7ntl+F9+fTt5EXg9SZJ2ZtSGkX7qm6CjW8HD6RrLNTr63Y8tJrPqTmM4RHVRGGZt2n7wehHYhc2cFNYZ7yEnF5RS+FparD6luHTB00L78mVo9kDe46N7i+nTRTVudctj7oosUbI712ZP8AGtbUwwtmpmMkaw3lYdS5lth5b36rdbKSWYmmpRbxI51iVGwQmro3SGgkc37TSsdldGRa4/6bdR5dNRG123Q480WRk922fK4ZbOH6iauljfADTYfBoxoABm0III2yD61231tzax2iv5NFiUE93eT/AIL1TwNY0MY0NaBYNaLADsPJVEx6oAgCAIAgCAIDUr6Jsrcrh6HqPRZwm4PKI9boqtXU67F8vVP1IehrHU7uTLq33X9P7KicFat0eTgaPWW9Ot+y6p+H8Mvry/8AhM1dMyVjo3tD2OFnNOoIUcoprDPVxlh5Rzc87A5vfloZX7bujP8Aq/i9d4/FQ/ylnhvX5jpNJUsmY2SNwcxwuHDUEFWRlnuiNrHZkNX0ToHc6Hb3mdFZXNWLZM8trNFboLXq9Jx+KPsS1DXNlbmb8R1Hqp5wcHhnd0Wtq1dXxK38/VfMqfGnCbpHiso3cuqZr4dOZ/u6a6EaHuo7qXnfDk6lNyxsnwzb4P4mjr2FsjAyeP24nDtpdoIva97jcHQrZTfu7eZo1Okg8bopryyslljpWjUNaD3AF1vcmyeOmqg8xgs+ySPclYm8ouNce4fIH07pJCx4LHSxg5RcdHDfS+11NO+D8LKI0T+8kRmAcQOw1zKaqkEtK8Xp6poNrDpbXTbS+nmCsK7HW9sn28mbLK1b4orD80bfA8LJa2rqadmSkkaGaizZHA6kDsPF9/msqUnNuPBhc2oJS5L9TwNY0MaA1rRYNGgAHYKpdiZ9+56oAgCAIAgCAIAgCA1K+hbK3K4fHqPRZwm4PKJNboq9XU67F8vVfIh6GsdTu5Mx8Puv+unyVE4Rsjvjyef0est6dZ9l1T8P4ZfX0iZq6ZkrHMe0OY4WLSLghRyWezPVp47o5vabA5vfloZXepjJ/wDr+L13j8VEvylnbUL8x0ijqmTMbJG4OY4Xa4aghWReVlEbXkyFxClMDzLERb3o/wAuytrkrFtkeT1uml0656rStY/FHPl8vQ2MDqzLJKbnL4S1p6Xutd1eyMSro2ulq77pZe3w4T8uSF404SfI8VlGeXVR66acyw+7N8xoehXOtped8OT1VVyXgnwb3BfFra1hY4COdmj4jptpcdbX3G4WVNysXuY21OD9jxxPG21sNbT0uZ744yM4F2OJB8LXbE6EJKxTUox8hGDg4yl5mhwli1LJhvLaIiWREPgkcGBzgOpOwcfe1tdYVSi6sGdsZK3JG/otZK+J8boGPo3SuLS92bKQB4WtLfGL9dNbrHT5aax2MtThNPPc6ZFEGgAAADYDQBVpJcEj78n2voCAIAgCAIAgCAIAgCA1K+ibK0tcPj1HmFnCbi8ok1mjr1dbrsXy9vch6KsdTu5M3sn2X/XT5KicI2R3ROBo9Zb06xaTV/d/DL6+kTNXStmY6N7Q9jxYtOoIUbSfZnqotrujnB5uBzX8UtBK7pqYz/q/i9d4+9D9UWdr16SL0KaCqDZgc7XNGVzToQuhXc0vCzha3pOn1Nm66Lyu3LRt0OHsiJyAi++pP11X2dsp/eMtF07T6Rt0prPPdvg2Xlay8oPEUsNU2ePDpoRVPH7QNFnysaNWh3QqWxqSfw33Ka04tOxPBEcM4gagMgiIoaekaHz2d+0e4HXfUNuDe+vQ9FrrnnwrslybLY7fE+7fHsTOE4ZRYq+WpNIWtEnhluWibQ3dYW1Bvv3Gt7gbIRha28f7NUpzrSimXmlpmxsaxjQ1rRYNGgAVKSXZGhvPc9l9PgQBAEAQBAEAQBAEAQBAEBqYhRtlblcPQ9j3WcJuDyiPW6KrV1Ouz/j9SGpax1O7lSm7beB3Ty+CplBWrdHnzPP6XWW9On9m1T8P4ZG3RWqqciZrXNfcOZbQhT3VpNxO30nW2aqhXT7PL49mUc87ApvemoZXf90Z/r+DrdCNed3of5Tudr1+Y6PR1bJWNkjcHMcLhw2Ksi1JZRI01yVLjDFPtdPV0dK4mojADo/ZLm3GbLf2tNPj5rRZPcnGPJRVHZKMp8EPQ09ZK3/C08WGRsZlMrwDKQBfctuBfXULWt7XhWEZycE/E93t5GMD4aZisUVXP4ZA9zZCwWE7WmwJ2sbgajpfTa3yFfxUpSPs7HU3CP8Aw6XTwNY0NaA1oFg0aAAdFYlgjbyeq+gIAgCAIAgCAIAgCAIAgCAID5cLoCGrsEfKTebS9w3Le3/sqYXxivu/yed13RLtXNuV3hzlLbnH65N7C6EwsyZs2p1238lqtnvlk6fTdE9HQqd2cZ/lnpV0rJWOjkaHMcLFp1BC1NJrDL08PKKFjLJsFgb9jZzITI50r5SXlpNg0ZRbK23vX3Gu91LLNMfAiqLV8vG+5B49XVFQ2OrFHJFMyzo6qndzWuHZzQLgDUX1t+C1WSckppYfqjbCMY5g3lejJzBsJjxdv2qo+0xu0jfGHFsUmXsCLht73He62wirlullGmc3V4Y4Zf6SlbExsbGhrGiwaNAAFUkksImbbeWe6+gIAgCAIAgCAIAgCAIAgCAIAgCAIBdAUnjiqkkqKWgZIYWz5jJK3R9m28LT0J1/D0U9zblGPqb6UlGU/TBCcQ4A7CWfa6WRz4b2mp5Dma8HT0121F9b+S1zr+F4o8eZtrsVr2y58iw8NcPPpagup5B9jlbn5Lr5muNrZewsfwt0uttdbjLMeGabLFNeL7yLdlW80n0gCAIAgCAIAgCAIAgCAIAgCAIAgCAICmcQYlUz1n2CkkEGSPmSzludwudA1vXp9/lrPOUnLbFm+EIxhvkiN4jwZpipoKurc6rdK7kVGTLY6aEDYexre9yLLCcOyUn38jKubTbiu3mez+G8Qqw2Guni5DXAubEPHJbo42FgvvwrJ9pPsPiVw7wXcvjGi2n9FTgmPtfQEAQBAEAQBAEAQBAEAQBAEAQBAEAQBAUzivAqltS2vosplDcj4naB7emv3i3p21ntrlu3w5N9c4uOyZqMoq3EKiB9VA2lhp38wNzCR73jbtYfWvT5tnZJOSxg+5hXFqLzkvoCpJzK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://whatnextbook.com/wordpress/wp-content/uploads/2012/03/consequenc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415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Logical Consequence</a:t>
            </a:r>
            <a:r>
              <a:rPr lang="en-CA" dirty="0" smtClean="0"/>
              <a:t>: </a:t>
            </a:r>
            <a:r>
              <a:rPr lang="en-CA" sz="2700" b="1" dirty="0" smtClean="0"/>
              <a:t>nicely threatening ^^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If you do A…. I’m sorry but I have to do B… I don’t want to do that but I have to.  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KEY POINT: the consequence must relate to the problem and solve it! 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pPr lvl="1"/>
            <a:r>
              <a:rPr lang="en-CA" i="1" dirty="0" smtClean="0">
                <a:solidFill>
                  <a:schemeClr val="tx1"/>
                </a:solidFill>
              </a:rPr>
              <a:t>If we don’t finish this in class, I</a:t>
            </a:r>
            <a:r>
              <a:rPr lang="en-US" i="1" dirty="0" smtClean="0">
                <a:solidFill>
                  <a:schemeClr val="tx1"/>
                </a:solidFill>
              </a:rPr>
              <a:t>’m sorry but you will have to do it as homework.. I don’t want to give you homework but I’ll have to if you don’t finish… </a:t>
            </a:r>
          </a:p>
          <a:p>
            <a:pPr lvl="1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TEhUUExQWFhQXFx0YFxcYGBocGhoaGhoaHBwaHBwcHCggHR8lHBgcITEhJSksLi4uFx8zODMsNygtLisBCgoKDg0OGxAQGy8mICQsLDAsMiwvLCwsLCw0LCwsLCwsLCwsLCwsLCwsLC8sLCwsLCwsLCwsLCwsLCwsLCwsLP/AABEIANEA8QMBIgACEQEDEQH/xAAbAAABBQEBAAAAAAAAAAAAAAAFAAIDBAYBB//EAEkQAAIBAgQDBgMEBgcGBQUAAAECAwARBAUSITFBUQYTImFxgTKRoRSxwdEVI0JSU3IkM2JzsuHwFmOCorPCByVDkvFUg5Oj0v/EABkBAAMBAQEAAAAAAAAAAAAAAAABAgMEBf/EACsRAAICAQQCAgEEAQUAAAAAAAABAhEhAxIxURMUIkFxYYGRwfEEIzKx0f/aAAwDAQACEQMRAD8A2GJzhbsLlrHz3oLmGcyMdmIHS/30yR2JO3Wh0gN/evFcmz1IwSJhMTbc8OtVPtLX2JqQ8QPL86UcVQaHBNbmaixGLYjYm1SzR1AR4aYDO+PnU0OINufH8Kr2NTQKQDtRQEj4knbe9qaspvxNJxvw5fjXV57UgLSSG3E/6NMdzvueH5VJGPKmqL39PypUBJFKSOJ+dPWY34n51EGsN7CpU3PtRQi2JDp4n501ZT1NIX010CmI6khvxNSLIep4HnTAN67/AJ0AKKQ9TzqBnN+JqaFfxphj3pAU4ZyGPHn99SDEm53PCuxRDV86kOHBO9AyNHYje9qbI5HPmfvqTgNqbLHc+5oA62IJvvShl8XE/Oo5otjUKyBWGsgAkAXNrknYetAExmbqePWqeInN+Jq9GNveoZsOCNqAKSznVxNTfam6n51GI96TR0xhP7c3Wu1TrlSUE5muTt12A86AZrjjDNErLaN9tXR/2QfI8PW1FyxuaG5vhFmjZG4EfLoR5g7+1bRq8mMrrBXxOOtNHEgDMw1P/ZTff1J2HoaufboUYI0qB/3SwB+RNZDAu6YV5tRMzkLr5jxaAfYb+tHMBkkIj0lFN+NwCT5kncmtZQguSIzk+A1iXUcSANgLnmeFU5kAW5IA435VkMc5S8AN0jxEWje9gSp0+33Woz2gkP2SQX/9M/dUvSprPJS1Lv8AQKpH0qR5kjW8jqo6sQBw86r5c3hF+lBcxBnnIjRLxgKXcFrEi+lVuORFz51MIXKmOU6RoGnjYalZStviBFvnwpuFmjcsFdTp+KxBt69KxM6PGMXGwVbxq1kuFJOoagP2SbbjyolnEHdrDFGg0ux1qDpDBQTpJ6E7252rXwLsz8zrg1+DxsTkrHIjMOIVgSPkanjiO58qyGJwkrBDHhVjkQgq6uu1juNl4EXBFbGB/DvxtWWpBRqmXCbZkIIYcTiJu/dG0vojUsLABR8IvxuTv5VocoMSWiSUNZbga9TaevG9t/uoDluCQyYttC3WQ2Nht4FO3zqhHF3WXxtEoVpBGpK2U+MqG8XInhfzreUFLF9GSk45N4mZQljGJYy4/YDDV8r3qxNMqAszBVHEk2HzNYObAs0GhcGqkfAyuoKtyYeG9wd71zGTTSTxpLEJTHErFCwC62JBbcWa2mw6XPWp8Efpj8r6NzhcXHLvE6uOqkH7qkxMuhWY2Fhc32rI4CGUYqORIBCN1ls4IZbG1wALkNax9a1WZSXRgQCCpves5QUWi4ybTKHZzO1niRiyd4y6mRTuNt9uNS4jNIQ4R5UDbeEsAfle9Y7AEQ5eskYCyMirrAFxrKqWv5Xv7UbwWRwCPSUU34kgEknmSdyfOqnCCbb7JjKTRpMLxp0sqruzBRe1yQKzXZKUxyzQXukbDRc30hlDab+XLyIp/bVQ8cSkAqZ0BB4HxcKhaa3bSt/xsKLmULhu7lRrcdLA29bGmYfMI5L93IjEXvpYG3rY1m+0uTRaYSo03kVG07XVuKm3EHpU2c4FIXwskYCt3oQ2Frqwa4NuI2B9qtacGsPkXkkg3jcwSIfrHRL8NTAcvOhfaGQMsJU3Bmj4fzChssb4mSSWFIgL6C8il2bT4TYXGlbi3nxoXFO0UTq627vFIQibgfC1l8iTcDzq4aSTTvJEtRtG/vZbkgAXJJNgPMmoJcWiKGd1VbfEWAHzNAcuY49rzMBGp/qByI4d7+8eduHrVSVmfFSnuRKI2EaAsAEAUE2BB3JPH06VC0VdNlPVdYRqcPKji6kMORBBHzFPmj3rO5DBIuJc90IonXxKGBGsHZgABbYkH0FamQ71lOKi6RrCTksjd+lKiNlrlZGhA0e5qo0BNEplsW/1zqlrNaEALC5Hpg7mTxA3B5XuSfxqhFhcWg0LIjLwDOp1AediAT8q1DNc1QzTFmGIuACQVFj5so/GtIzk3XZDikgM/Z79WyliXY6y/PXcEN7EDbyqIZViJQElZO7/AGtKkMwB4bmwB52rTyre3nTuAo8slyHjRAmGtsOVDJ8omSQywMvjtrVwSCQLAgg3Btt7UUaTrVqCW4FqiM2slSjZlW7PTyGYyuuqSMKNKkBbX6kk8aN43JRLGFJIZd1YcVYcCKJNL91dElU9WTJWmkDMtgxiuod4njB3Ohg5G/RtN/aiwjuONSIDtXEWpnLcOKoz2RQ3kxijnKR/+tKt4TIB9lXDyeIBApPDgBuOm4vVvAZaI3kcEnvH1G/I2A28tqvEfdVz1M4JjDGTPxYLGxWRZI5EvxkjOu3qrAE+dqnznJTIwljcxzLsGABBB/ZYHiKNPIbULzvMzDHrABOpFsf7ThT9DQpyclXIbUlkiylcTrPfmMrbbQrKb+d2IovLCGB9KjR77iuq9r1DlbstKkZjC9n5FVoGZWw5BABU6gDwGoG1h6UlwGMjGhJI2XgHdGLgedmAJ89q0iMaY09zYEbf5VXlb5J8aB3Z/Ku5BLMWdiWZjxJPEn8vKrGdZeZRGAbaZVf10m9qliYg08ym9Rvd7itiqiDNcrMqRgGxSRXPnblTc5ydpRFY27uQOduNri31q4stWBJ+NNTaE4ozaZRiYC/2doyjktpkVjpY7mxUjYnex+dVsN2amOrvHBZpllJ02Fl0jTa/Ra2Csa6H3FX5pE+JGczLs/dhJC3dzAbMOBH7rD9ofXpTcXkUuoTROElIAcW1I1uovf0IN/WtFJULYn6VC1ZIb00wTlUM3i77RfkUVh87k0TMe9dDfWmmTepbtlpUgp3Qrtd72lUlFY73NqD5pju6niQjwyahq6MBcD3XV8q0TWF+VAO1WXmTDsV/rEPeR/zKbge/D3raCV5MpN1gFJnjHFHD92NiSWuf6vTcH1LG1vI1S7QZgZIsQqr4YnjUG/xNqUsPIC4F+t6EjMXDfpAKShvGF/s28J//ACD/AJqN4nAmLLvFu7OjOerNIrMfma6fHGLT/H8/Zhvck0OmzDExIJZYY+7G7BGJZRzO4Aa3tVzN8yZI0aNUIYXLuwVFHnzN+VqudoH/AKJKP903+E1k8GyNLCJyNHcp3Wr4dW+vjtqtp9qiMYy+VcFtuOLJGzl3SWMhNfdsylGujDgeVwRf6ireR4+SLCiSZV7tUXRpJLMSAAtiALnbnzofPhYftZWEqWMEmoLbjdbXttercjJiMuREIZ49BeIGz+C2pbXuDx97Ve2NJVhkbnfJNPmuJUd48Kd2N2VWJdV68LEjoKIYDMw8zR8tCuhv8Snj8j94oTgsqwMoGmXyKmaQMD0Kl7g+Rq12gwYwqwzp8MPhYDj3beE/I6T7VEoQb21ktSklf0EZ8/EckwI/VwqpZhxLtc6AOttPuwqk+d4pV70wJoG5QMTIF58tJNuX1qo2TvJgGYreWRxM633J1Bil+XhAUegpmW5ZgZV/rSDzRppFZfIqXuKeyCXBO6TYUxPaCQyImHRHDxh9TMQACdtgCTWgiuVBawa29uF7b1ncFgVixqRpsq4cAeQD/OtQwrHVUVSSNYNu7AmcZyyP3MKd5KAGa50ogPDUbE3PQA8OVBO0Mk/2ZjKsd+8j0hCd/wBYuxJHW1XIsQuGxcwnOlZmDxyNsp8KqUJ4AjTffrT+1s6Ph/Cwb9ZFwIP/AKi1pFbZRpdZIbtO2QHNcREokmij7ofEUY6lHXcWa3PhV/NM30sscCd5Ky6tzZVXkzGx4ngAN7Gndo1/oM9/4L/4TQXAYhYMRqlNllRNDn4dSgjQTy43HXehRjJXQNtOrLv6YmiZRiY1CMdIdCSAx2GoEXAJ2vUKYuOOXEuwC6NJd+beAEX897U7tPmCSR9whV5ZNgFsdIuLubcABvQvG4J3+0hRqZWibT+9pVWt72pxgmrar/IOTTxkv4fM8TIbpEiqeHeMdVvMKLD0vUmKziR5GSBFOjZnckDV+6oAubczU+U5pC6+F1B5qSAwPQg7g1nBl8KzypiGKMzsyMXZVcMb7EMBcXtbypRim3aqhyk8UzSZLmrSMySKEkS2oA3BB4MDbgbH5UQzbHdxH3lgfEq24fG6r9NV/aheUZTDGxeJrk7E6i3DluT1p/axScMSN7MjEDorqx+ims6i9RJcFXLZYazPH91A8oAOlGYA87Am30obi+0ZXQsSB5XUNpvZVU82NjtfYAC5tQ/tFmERwjsJFsYiBuNyQQAPnVDLJ1inVpTpjljRQ54Bkv4SeV9Vx71UNNU20TKecML/AKfmjYfaI07tiBrQkhSTYagRwvteruHx/eSzRgWCFQD11Ire3G3tQ7tXiomiMKMHllGlVU3tfYsbcABvc9KZk0qw4qZJWC95oZCdtQCBTbzBXh5insTjdZDdUqvAV/SNsR3Ftu713531WtVqRt6C4aVZce7RnUiRhCw4aixOkHgSBa/rR+SPespxSr8GkJXZb1mlTbjrXayNDplJc36/jUzgEWNKKLfcbg2NOa3yq0QDzlkenRpXTx02Ftjfh671x4lZdLAFehG21XrAmoZAoG5FupO1N2LAMxkWo6diOY8qgmylHQKyqV6EAj5URjRSSeXW+1S+G9gwv0uL0lf0N0DsBk8Me6ootcbAD/XCrcWWxBi+lQxG5sL/AD41UxOZaMQsJA8SM+q/RlFreer6UWjW9U9yy/slbeEDcZkkJbWyoSN7kD7zVmTCK6lWGpSLEHcEXqj20B+xzfyGr+BkBQEEHbkfOm09u6wtXRbiiAFhwofPksLtdo0J6lQfvFXw1V5ZwoJJ4AmpTaeBtKskqYRdWqw1AWvzt0v0qUih+RZoJ4kk2BZQxW97XF7Ve1UmmnTBNNWiHEYJZBZgCPMVSgyGKMEKiAEgkBQASOBO3KiurgadcHe4ppvgKRTfDgqVYXBFiDuLVVxWCRl0lQR0IFvlV9ZFJ2YH0NNYD3pZQYYGwGUxx/Air6AD7quYeJRckAE8T122vVlBY1E7XpOTY0kVJcjhla7RoTfiVB++pcyyoMtiAwtwI41HHidLW1AHperoxdviItTuQUjPpD3NlRFW+5AFt/apxKxuGHAX28waL42ONhqJW3U2qsmFAvbcHzvtak75HjgwmY9w+oRQETOCtjHYqTsSTa2w5g71pcHhw0YR7EAAWI4jh+FFDgRq1aeX4118IrGwYBhyuPurWWo5JJERik8lfLsrijPgVR/KAPuq1jcsjlFnRWHQgH76fFhinO//AMmpY5QxNmB9DWdyuyqXBFhcKkQsoCgcLAAUyeXUdjYDnVTFZmGnkgsBpVWvfjq1XFvLSPnViEgkEj8qJJrkcWvosaR5/wDNSortXago6xNyb73rH6hHJi8NLtFKjSr0s4tKPZvF/wAdbQAEn14Vmu2fZ5sSIzGdLBrMesbbOvuLfKujSaumYaidWjKZDmTrgpWDEzyv3YJFm1kKim3klm9jVjGYYOY8PFEJO4QA94xEa3AsNIB1PYXvbYHzovF2XIxiygjugtyv+8tp1f8As2p2Pws0GIabDhXEgGtHJHiUWDKwB5WBBHIVu5xvBkousmUfvIlxkLII1MGrQpugJ1AldhYG3C3KtDD2VhMGoIFfTcONnBtx1cb+9QYrK8ViGnaRY1MkPdqFJsN2O5I348be1auGFhDp56bUtTUqqf5HCHNowmDw64ubDNModnwxZri9yGS33n516HhotKhRsAAAPIVksLkE8SQPGU72JChU30MDa4uBcbqCDb2otluZztiTFIihRErErc2ckgjUbXG3So1flw8IqHx5O9tb/Y5/7s0LxPZxI4e+w9oZVGoFdgbb2YDZh60f7S4NpsPLGltTKQL8Pegz4PGYhO6k0RRHZwhZmZeY1EDSDw4GlpyqPP2E1ngr5DjzLixJw14aJrerObfWl2mGrERK26mKYEciDoq/mGTyQyJNhgpKoEZGuFZQbixANiN+R41Bhssnnm76cKoClURSTbVa5LEC5NgOFVa3blxQs1tIuwmVRrBHKqgO0a3YDc3sdzV7ti1sJJ/w3/8Aetd7OYDEQEQsEMC7K4JD2B8KkWtw535UTzvLBPC8V7ahYEcjyPzqJP8A3LbKivhRXzVz9kkP+7f/AAmsthQ2JaHDsT3SQo7KCRrLXABtxUBTtzv5VZzPFYxcNJG0cVgjBpdZtaxuQmm97cr2867hstk7uCeAgSrGqkN8LrYHS1txvuDyua0itqIbtj87yFMNE0+HAikiGu6DSGC7lWA2IIHOn5DiC+KnbkUiP/K1PngxWLHdyqkUV/GEYszgfs3KgKp58TT8xyqaGXvsOFa6hXRiQDpvYhgDY7kcOlK7W1vI/u0sDMVIf0gn9w/+NKv47EiNHdzZVUknyAqjlOXSvM082kNp0qi3IVb3O5AuSbcuQq/muAEsbxng6kG3nWM6tJmsbpswMuXOUMgw67gsCXJm6htVvi8r1ZiAxMkBlAb+jgkHgSSvLnRXusbp7oJETYjvLtuOui3H3tUuVZC8TxFyPBAI2t+8LcNuG1dLn8Xb/Bio5AJk7yZ9cDzJG2hF8GhQoA2VmG5624Wo/wBktazOojePDkAqrlSFa+4WzGwIsbeRpuPy6SKZpMOV8e7o99JPC4I3U/OimUTSsLyoiG+wViRb3ArOepccFRhUsne27/0SUdU3+YoTiOz8AhLooSRVLK67MCBe+riffjRbtFhzNC8a21MNr8ONPkwpMLIOJUge4rOOpUUk/suUbb/AAixDY1oonJCCJJJFBtrZ7gA2/ZGkm3O4qxnOSph4zNhwI5EBYafCGC7kMBsQR1pRZFLHHFJGyiaNAjA3KsOYPPiLg1G8eJxQEUgSNCfHpYszDpcgaQa1cs/F4M6xlZBeHwUeIxcjFVN0ja5F9zrufXYb+VbaKELsKC4jKJYpe9g0NdQjI9wNr2IIBt8R5Ud5C/HpWWq91NPBrpqsF3XSqHuW8qVYWbBl0FyfP8aTLTCdz60i3SrMhrJVZogbCp2O9hXIlA9aBnJWVOJpjYhTa1Usy+KmQjYUrCi7Ji0RGdzZVBJPQDjQbBdpkd1HcTKr7K7KLHpcBiy38wPaqfbYkYKSwvfY72sNQufP086r/pySJY1OFu7kqoDjey3uSQAOFdEIXG6MpyqVG2Wx3qQislL2ikTQnchsQy6jGr+FFuQCzkc7dL8el6t5V2gMkndTR91LbUvi1Kyg2JVrDgTuCBxrPxySsreg+1r1wvWXftLI9zhoO8iUka2cLrtx0CxuL8zYGimT5kuIjDrcbkFW2KsDYgjqDRKEkrY1JMs5rmscCa3vxACqLszHgqjmaoZf2gErFGhlibTcawLEcNmUkX34E3oR20mdZcLpQOO8J+K1z3b7cOhJv5Vx8+kEgiXC3l0Kx/WAKtywsTpufh5Dn5VotP4ppGbn8ibEdnp5P1b4l2gJuVIXUR+60nEr7X860MeHCgKNgKA4jtGxcxwRd6y7OS2lFNvhvYkn0G1TYLPtbmOWMxSgagpNwy8yrDjbmLAjpUyU2sji4pmiiAGwrkyisfhe1E7KZEwpMYvf9YNRA4lRax4cyKlXtc8imSHDM8I/a1BXNuJVCN7eZF7UeGY/JE0yLaoZVUcTv0puAxiyxrIhurAEHyI2rJ51jZVxy6I9f6o2Gu1/ELnhtb8aiMHJtFOVKw5gs1D4iSELYIqkG/HVfy5afrVzFsKxiYyVMZL3cWtikd7vpC/FtexJ9hyorhc47xnSVe6kUaiCQQV/eDcx8qqek0rXSFGa+wlKBcVKttvasuc8kbxxwFo+TFgrMOqrbh0uRR3LMWs0aunAjnxHUHzHCs5aco5ZamnwW5CNQ9KtRLc3qAYfxXPC1W0FqgobNbYcudVoobNfqakxE29VddzQCLtxc1XDi59TTTzqJhvt1phQWpVX96VSMJuoJO+96SrvamGI3tUqqRWhmMKgE0kWkVNcW9Ayjjl8VNiWwp+NQ3pQikMB9tD/AEOX0/7lqDMz+uwX8z/9M1P22v8AY5fT/uFX8Pg1cIzC7J8J5gkWNvY1vGVQT/P/AEYtXL+DMZtgl+3t3skkQkRO7dXZASoIKEg8eY9TRP8A2YUHWs0jOFYLqkZ7ahbmf9Wo9jMvSUaZFDAjgRcfWquW5DFhyTEgXVxsLXsafmwLx5Mn2YytHjEZnmjlQBXj7910kbbKDwPEW2sa1mQ5MkAYKzNqbUSzFiTsL3PpXMy7PwzWMkasRzKgn58atZdgxEoRRZRsAOAFLU1dy5HDTpgjtOP12E/vj/0pKjw63zCX+4j/AMUtP7Sg9/hP74/9KSjMWBUP3lhrIAJ52F7D6n50bqivx/YVcn+f6M92UKIZInIWZZHJB4kMxYMOoIPH2pZ5KsuLgSM3eMs8hH7KlSoU+ZJG39mjObZFDNpMiKSOBI39jxqTJ8jji2RAq9ALX8zT3xvd9hsdbQf2NUfY162P3mmdi4x9hT+X8TWjwuCWNdCKFXkBw60zC4FY00IoVeQA2HpUuaz+RqPAA7ED+iRfy/nVbMmC5hFqNg0TKCeBIZTb1tv7VpMFgljXSihVHADgKhzPK45l0yIrDoRep3re32Pa9qRnsAR9vxH8kf8A30M7Uwl8SyJ8TYZwPUsv51rMHlMcbXRQPCF2HJdlHtSxOAUya9I1Wte29uNvS4p+VKVroNlqjE5Pl8cqDTPKrAWZO9cFSOIIvtWu7P5QsKaVJIvfc33Jud/U03GdmIZmDPGpNuJG/wA6OYbCiNFRRZVFgPIUampuXIRhRHKwA6DrVKXEb7VzOm3Cj3+tQ8TWDNUiOSW/zpqSb0mXj606GMk7UDLKC9cYAVNBwqnI1mAN+NCEXdS12u6R5UqCg0540w8abiFNztfc03VVmQ4mg+ddoIcNpEhJdvhjQFnb0UffwoueBrD9lIO+xWKmkGpxKYxfiqJbSB0B41ppxTtv6Jk3hIvQdpHmkCnCyopv4n07bcwDfypuM7UpG5ijR5pB8SxjZf5mNgD5UazsaIndFF1ViPUA0A7A4FfsyPa7P42J4lm3JPnf7qpbK3UTcr22OwnaeORxFLG8LtfSJALN5BhcE+VWM47RR4VkjKSOzqSoQX4W24+fHypvbLLEbCTMQAUUurcwV3BHvQaCUy4rBs43OHJPrdKqMYS+VYyTKUlgJw9s1VlE8EsKkgB2sVF9hqKnajGdZ7Fh1DOSSxsiKNTMegAqDtFhFbDSgqLd23+E1losDO8GExMYEjRxAFGNtQYLex5HaiMYSzwNuUcGgwHahpJFQ4WZAxsGIUgbX8VjtVnOu0EWHYJZpJW3WOMXa3U8gPM0NwXahQ6xzwPAzGyk2Kk9Aw5+tAsOcQ+NxUkSxsRJp/WargKo0gW5W3prTTdtUhObrDNDgO1EckqxzRSQux8GsAqx6BgbX8qL5vmkeHTXK4Rb2HNmPRQOJ9KyOc4HH4hNLJAtmDKy67qVNwRtU8MRnzEiXfuYk0A8tdyzDz2AvQ9OHIKcixN22CgMcLOEuBrYKvE2GxN+daPCZ0jztAAdSor35EMSLDnfb60B/wDEKELgjYAeOP8A6i1Fkx/8yk/uY/8AE9LbGUdyXf8AQbpKVGozrMlw0LzOCQguQOJ9L1XzXtBFBEJHJ8WyIouzG3AAVT/8Qh/5fP8Ay/iKyGMMz41BGEYxwLpD3t4idRFuewFLT01KNsc5tOkaGLtqqkd/BLCjGwkYAqL8NWk+Gr+f9po8MYwyu5kvp0C52APC/O9AcfBj5Y2jaLD6WBB+PnUDYR45svjl3ZVdSfRB1q/HB5J3yQSXtkFIM2HmiQ/tkAgX/e0kkVoZsSip3jOojAuWJ2t1vUePwyvE40ggqQbjbga89gcywZfA5JjcksCdjoUlVPl5eVQtOM1awU5Sg6eTTydsw5/UYeaVP37BVPpqIvV/MO00cMKO4YO/wxDdybX0gDpzPCrseFVQAByrDZ0JnzFhGqEpEoUPfg1ySAPPaiChN1XA5OUVyWZO1F5B30UkStsGaxW/K5B296v5jm8cFixYlvhRRdm9BQjNcDjJEKSJAAwttqvTMXl2IUQSAK7xx6GU7Br2uQetxTenptr/ANBTnQTy7tDrcK2HlXUdmNtI572O1GWkJrOZbnqhwk0TRMzWUmxUnoGHP1rUQR3JrHVjT4o0g7XNncLeoZQWe3Q0QSO1QRR+InzNZ0WSdwPOu1LpNKkUF2bc+tQzKOdTcCfWuNWhkVMSdrb8KymMynERTtiMIVu1hJE/wPbgbjcNbnWudLk1yEWN/anCTixSimjN4HOsTK4jmwmhTcM4kVgNjbawJ6UKhw+KwDMsKCbDliVTVpZLngCdiK3rKL3qqHBv5Gr8iXCwTsv7MfMMXj7RyIIMPe7rq1O9jfSSBYLeic2UsMbA6r+rSJlJ8yVI29q0MYt9akNHl+kHj7K2cQF4JFUbsjAepBArPYV8RhcJAiQiV1VVkXWFtYAGxsQd6IZn2kiifu7O7gXZY0LlQeF7cL9ONEsvxkc0ayRm6nhtbnzB3BvyoVxjlYDDeGY/FR4rGvGskC4eJHDkBtTsVNwLgAAXq3m+RzRy/acIwEhAEiMDokA4XtuCOtaDNsxEERkIuBbYcdyB+NWO+BF6p6kllLAti/czOX51i3kVJcKFU/E4lBttx06bnepe0OSO0i4jDtonQWuRdWX91h0v8qNtiUU72v8AWu/arnYVn5KdpFbLVM8/7XZri2wxjnw6qNSXkWS42df2SL7mjWZ5fMkqYvDAM2jQ8bGwdb3FjyIJPzqx24ieXCsipdiyWtzs6k/QVosG3hArXyVFNLsjZlpmQx0mLx4ELwdxDqBku4ZmAN9IsLAbbk1e7R5Cx0Swv3c0Q8LWuCDa6sOYNHZczVJ0g0+J0ZwdrDSVFvfX9KvSoDfVv91S9RqqVDUE7swcGfY+4V8Mp5FlksPM2YVfzXLXkxOGlAuia9dzw1LYbetaRwN7Lf5U3U1jsB71PkzaRWzFWcxCkowHMEVkMJ2XZsFFE90ljsysLEq4OxHWtnCOpv8AdTsQ2kbC3pSjNxWAlBNmK/SuOhGmXDpLb9tH0X9VYbe1PzfBPL3WJh/U4hVsb7gg7lGtxF+dHZJAbki1hTUlBHH/AFvT8tO0h+PFNmYTOMXqVZMMp5Flk28zYi/tV7N8fLGAYohJvuC2kgeVxRCeUX386iknX7qlzTd0NRdVZlik+KdNcYjjSQMQDqZiDcC9rAXrbxSqm2+oD2odguGrgL3qZwGJ9aU57sDjCsl6PEXUkbkf6vXVfa/vVDLJD4x/Z2Pz/Kr4IK252qSiz3wpVHpPSlUjCKzXJ/L1pBt6dsD7021WZjXbeuRj3rkldw5oA7K1Uxs1/Y1dlFQBKQwVmefpCwQK0spuRGgFwL/ExJAUeZO/Ko8J2lDuI5Y3hdvh12Ia3JWUkX8jvVDKSox2JEnxsVZL849AAt5Bg3z86f2zC6IlUjvWlQxgcdmBY+gUG5roUI2o1+5i5OtwMyDHn7ViAYHIac3a6WUaEAv4r8Bfa/GtVnsvd4aVkBJCNYKbHhxFyOHH2oN2OS8uKvx78/8ATjo5naEwTAb+BgB/wmjUa8i/YIf8P5Mjic5aTLiHikXTHH42KnXYpwsxN+e/Wr47VaVBkw8qR/xDpIHmyhrgVXnYHK1III7uL/so5m2HU4SQEXtGx/5TVyceGvslXzf0UMzzNI2WymR3HgRLXIA472AAvxJq3k+diSTupI3hktqVXtZgOJVgSDa4uONYuBG76E968evDxqjDTuVBLL4lO+4PnWlhyOTvY5ZMRI5jJKhtFtwVPwoDwNKWnCKpjU5yeDXSItgGoBjO1saMyQxPMymzFNIUHoWYgEjoL0/NZG7vUCdQBtWc7KTKYAgsHUBXB4hh8V/Mnf3rGFU5M0ld0WMzzojF4eTuHLGGQd2Cpa5aPib6eXG9G8D2mEkndyRvDIRdQ1iGA42ZSRcdONCcYAcdDb+DJ/iiqt2jLLJheol2P/23rb4ypV9EZVv9Q5i+0oVzHFE8zLs+nSFU9CzEC/kL1Lgc/SbUhVo5VF2RwAwB4EEEgjzBoT2DlQRFW/rFdhIDx1FiSfe97+dd7QOrYyER/GqOZCOSEAAH1axA8jS2RvbX7hudbrLGT57FFhY5GZypHh1kvIxN7LtuzVawvaBpHscPJGlj43KfUBiaxGUyBTgmf+r7sqCeAdtNr9LgEXrb55CXwcyx/GY2C24m68Kc4xTrsIttX0C8V2iDAtHBK8V/6wabEDmqk6mHtvyq/g5lljVxurbgigeSZc8sSmPFy6bW02i8Nv2SO72I4Wo9k2XjCxiMsW8RO9r3YkngAOdTqRguOStOUnyR4uC9rn1FVkiTbcX570Ux042tuTVF1YgHb0/zrnNi1CRpttfe1Qx8TzqXAjxVMYAWP4UARQLZG6EfXepYzsDwpINNxx8v86bILC5O+/oKQFy56Uqr9/8A6tSpFBhV3vccT+NSm1QCLf3P41xpLGwHK9VZkSsKSKKpzSGxN+RpYcEgXJJsL0WOi3IwHMVGoBPEUxk3NJD0oAHZzksU1ta7r8LA2YejAgiosr7OwxEyC7Nw1OWZrdLsSbeVEZxfaxJrsfhXxdavySqidiuzN9mZwJsXYE3xBtb+SOtMAxJBFhVaExobqgBbc+fmfOo8RnFmtaictzsIxpUU5OycILaQQr/EASBe4Oy3sNxxFHHwyNGYzupBBHUEb0LXHuRva3T0q1h8Re3+vKk5t8j2JEGJ7PwNEIigKAAAHe1hYcenWqmByKPDsWQtuLWLswtfkCxA4UXlcWIqIMCOB6cDR5HVWG1XZVxOIGj4SfagmYZFHMe8AKtYXIJUn3U3o5MDbwgmoGZt7odgOYNKMmuBuKfJWy/JwjqTcmNdKkliSGIJ4nqBxqfMMrEhUtvoN1sbWNiPxNEAtxtzrvcDmT86e53YUgRiOy0T2c3V7W1IzKfcqQTV3KcgjhUhRud2J3JPUk7n3q8m1PEluFPfKqsW1XYMTs5CE7rSO7tbSdxb3qPBdmo4ZAyF9uC63K7/ANkm1FWmG1MbEijfLsNiBWZdl4HfWAVY/EUZkJ9SpF6tT5PGe5Zrkw/Abm4uLHnvt1q7qpMOFG+XYtiB0kY1gDgKlWDanmKxPU04HcAe5qSzixBb12Bxy4ffVHEyXYnfa/4V3DPsKQ6LcpG9VcQwCGuu3GqmM+AjqDSAtaxSqj70qRZrlY3N+prjAXv7VsDksf7grv6Hj/cFdvpz7RxexExJTj506Bdq2RySL9wfWujJYx+wPrS9OfaD2YmQcVFqA42FbM5LGf2B9fzqM9noP4S/X86fqT7QezEw0uNFyF48Li1Q/ZCRdnNr3tXoCdnoBwiUegp36Ci/hj6/nR6c+0Hsx6PLsU/i2uBp4nf2FJ8OC1tY36/KvTT2cgPGJfr+dMPZbDce5X6/nR6c+0P2o/qebJAVt8JB3vf/AF1ojhwLWJ39a3A7LYcC3cr9fzrqdmMOOEQ+bfnS9OfaD2Y/qYmRmudhb1/ypRyNY7C/r/lW6/2fh/hj6/nXB2dh/hjf1/Oj0p9oPZj0efhmPEAb9b1MYib+lbkdnIP4Y+Z/OpP0HF/DH1o9OfaF7MejCRYdhexvc8+VTSwEjc/QVtxk0f7gpHJo/wBwU/Un2g9mPRgCLfs+/wD80xnYgadtvKvQP0FF/DH1rgyGH+GPrR6k+0Hsx6PPUgNxq33qeTDb3Are/oOL+GPrUDZUgO8V7tbYWsLgXO/n9KPUn2g9mPRjRFU6pwrWwZVGwuYwN+G9NTLUuoMQ34new4/kPnR6k+0Hsx6MbivLjQ7VpJJNz06Vvmy6M2vCN01c+O/h+6oWyaH/AOnB8KttqvubW4+d6PTn2hr/AFMejzN38Vr9frVnDG21b89n8PZm+zC40m3i/aAJ58r/AEqb9AwXYDDjZgL+LcHa/sfpvR6c+0P2odMwCG9Q41PCfQ16S2QYcEWhXc2J8X+vwqH9CQmw+zggmx3bb4f/AOiP+E0vTn2g9qPTPNu7NKvVf9nIP4S/X86VHpz7Q/bh0zQUqVKvSPPFSpUqAFSpUqAFSpUqAFSpUqAFSpUqAFSpUqAFSpUqAFSpUqAFSpUqAFSpUqAOGu0qVACpUqVACrlKlQAq7SpUAcpUqVAH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Half Frame 10"/>
          <p:cNvSpPr/>
          <p:nvPr/>
        </p:nvSpPr>
        <p:spPr>
          <a:xfrm rot="2361878">
            <a:off x="4039928" y="4931380"/>
            <a:ext cx="952500" cy="838200"/>
          </a:xfrm>
          <a:prstGeom prst="halfFrame">
            <a:avLst>
              <a:gd name="adj1" fmla="val 5675"/>
              <a:gd name="adj2" fmla="val 675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0"/>
          <a:stretch/>
        </p:blipFill>
        <p:spPr>
          <a:xfrm>
            <a:off x="3677979" y="5029200"/>
            <a:ext cx="1676400" cy="1383296"/>
          </a:xfrm>
          <a:prstGeom prst="rect">
            <a:avLst/>
          </a:prstGeom>
          <a:solidFill>
            <a:srgbClr val="000000">
              <a:shade val="95000"/>
            </a:srgbClr>
          </a:solidFill>
          <a:ln w="1778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2" name="Oval 11"/>
          <p:cNvSpPr/>
          <p:nvPr/>
        </p:nvSpPr>
        <p:spPr>
          <a:xfrm>
            <a:off x="4363779" y="4745960"/>
            <a:ext cx="152400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Try it out!</a:t>
            </a:r>
            <a:r>
              <a:rPr lang="en-US" i="1" dirty="0">
                <a:solidFill>
                  <a:schemeClr val="tx1"/>
                </a:solidFill>
              </a:rPr>
              <a:t/>
            </a:r>
            <a:br>
              <a:rPr lang="en-US" i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971800"/>
            <a:ext cx="8229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n-US" sz="2000" i="1" dirty="0"/>
              <a:t>A student continues to use </a:t>
            </a:r>
            <a:r>
              <a:rPr lang="en-US" sz="2000" i="1" dirty="0" err="1"/>
              <a:t>Kakao</a:t>
            </a:r>
            <a:r>
              <a:rPr lang="en-US" sz="2000" i="1" dirty="0"/>
              <a:t> talk even </a:t>
            </a:r>
            <a:r>
              <a:rPr lang="en-US" sz="2000" i="1" dirty="0" smtClean="0"/>
              <a:t>after you warned them once. </a:t>
            </a:r>
          </a:p>
          <a:p>
            <a:pPr marL="0" lvl="1"/>
            <a:r>
              <a:rPr lang="en-US" sz="2000" i="1" dirty="0" smtClean="0"/>
              <a:t> </a:t>
            </a:r>
            <a:endParaRPr lang="en-US" sz="2000" i="1" dirty="0"/>
          </a:p>
          <a:p>
            <a:pPr marL="342900" lvl="1" indent="-342900">
              <a:buFont typeface="+mj-lt"/>
              <a:buAutoNum type="arabicPeriod"/>
            </a:pPr>
            <a:endParaRPr lang="en-US" sz="2000" i="1" dirty="0"/>
          </a:p>
          <a:p>
            <a:pPr lvl="1" indent="-457200">
              <a:buFont typeface="+mj-lt"/>
              <a:buAutoNum type="arabicPeriod" startAt="2"/>
            </a:pPr>
            <a:r>
              <a:rPr lang="en-US" sz="2000" i="1" dirty="0" smtClean="0"/>
              <a:t>A student continues to talk to his friend rather than pay attention to your lesson. </a:t>
            </a:r>
            <a:endParaRPr lang="en-US" sz="2000" i="1" dirty="0"/>
          </a:p>
          <a:p>
            <a:pPr marL="0" lvl="1"/>
            <a:endParaRPr lang="en-US" sz="2000" i="1" dirty="0" smtClean="0"/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62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ClrTx/>
            </a:pPr>
            <a:r>
              <a:rPr lang="en-CA" sz="2000" dirty="0">
                <a:solidFill>
                  <a:schemeClr val="tx1"/>
                </a:solidFill>
              </a:rPr>
              <a:t>If you do A I’ll do B.. Deal or no deal</a:t>
            </a:r>
            <a:r>
              <a:rPr lang="en-CA" sz="2000" dirty="0" smtClean="0">
                <a:solidFill>
                  <a:schemeClr val="tx1"/>
                </a:solidFill>
              </a:rPr>
              <a:t>?  </a:t>
            </a:r>
          </a:p>
          <a:p>
            <a:pPr marL="342900" lvl="1" indent="-342900">
              <a:buClrTx/>
            </a:pPr>
            <a:endParaRPr lang="en-CA" sz="2000" dirty="0">
              <a:solidFill>
                <a:schemeClr val="tx1"/>
              </a:solidFill>
            </a:endParaRPr>
          </a:p>
          <a:p>
            <a:pPr marL="342900" lvl="1" indent="-342900">
              <a:buClrTx/>
            </a:pPr>
            <a:r>
              <a:rPr lang="en-CA" sz="2000" dirty="0">
                <a:solidFill>
                  <a:schemeClr val="tx1"/>
                </a:solidFill>
              </a:rPr>
              <a:t>If I do A, do you promise to do B?</a:t>
            </a:r>
          </a:p>
          <a:p>
            <a:pPr marL="342900" lvl="1" indent="-342900">
              <a:buClrTx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lvl="1" indent="-342900">
              <a:buClrTx/>
            </a:pPr>
            <a:r>
              <a:rPr lang="en-US" sz="2000" dirty="0" smtClean="0">
                <a:solidFill>
                  <a:schemeClr val="tx1"/>
                </a:solidFill>
              </a:rPr>
              <a:t>When </a:t>
            </a:r>
            <a:r>
              <a:rPr lang="en-US" sz="2000" dirty="0">
                <a:solidFill>
                  <a:schemeClr val="tx1"/>
                </a:solidFill>
              </a:rPr>
              <a:t>you do that it makes me (other students) feel upset…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lvl="1" indent="-342900">
              <a:buClrTx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</a:rPr>
              <a:t>can do A or B… Which one do you want to do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If </a:t>
            </a:r>
            <a:r>
              <a:rPr lang="en-CA" dirty="0">
                <a:solidFill>
                  <a:schemeClr val="tx1"/>
                </a:solidFill>
              </a:rPr>
              <a:t>you do A…. I’m sorry but I have to do B… </a:t>
            </a:r>
            <a:r>
              <a:rPr lang="en-CA" dirty="0" smtClean="0">
                <a:solidFill>
                  <a:schemeClr val="tx1"/>
                </a:solidFill>
              </a:rPr>
              <a:t>                                            I </a:t>
            </a:r>
            <a:r>
              <a:rPr lang="en-CA" dirty="0">
                <a:solidFill>
                  <a:schemeClr val="tx1"/>
                </a:solidFill>
              </a:rPr>
              <a:t>don’t want to do that but I have to. 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1993900"/>
            <a:ext cx="1574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a Deal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43800" y="3340100"/>
            <a:ext cx="1574800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Respect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43800" y="4203700"/>
            <a:ext cx="1574800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Limited Choice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43800" y="5105400"/>
            <a:ext cx="1574800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Logical Consequence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58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management technique would you use in the following situations?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 </a:t>
            </a:r>
            <a:r>
              <a:rPr lang="en-US" dirty="0" smtClean="0"/>
              <a:t>student </a:t>
            </a:r>
            <a:r>
              <a:rPr lang="en-US" dirty="0"/>
              <a:t>often does not bring in homework on time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A </a:t>
            </a:r>
            <a:r>
              <a:rPr lang="en-US" dirty="0" smtClean="0"/>
              <a:t> student is constantly disrupting the class by asking the teacher personal questions.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A student is sleeping in class.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A student is refusing to work with another student.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Students are very tired and really want to take a break.  They can not concentrate on your teaching because they are so tired.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&quot;No&quot; Symbol 2"/>
          <p:cNvSpPr/>
          <p:nvPr/>
        </p:nvSpPr>
        <p:spPr>
          <a:xfrm>
            <a:off x="914400" y="685800"/>
            <a:ext cx="7391400" cy="6019800"/>
          </a:xfrm>
          <a:prstGeom prst="noSmoking">
            <a:avLst>
              <a:gd name="adj" fmla="val 14509"/>
            </a:avLst>
          </a:prstGeom>
          <a:solidFill>
            <a:srgbClr val="A5100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Techniques to Avoid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69548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Threatening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576163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Scaring students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413723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Losing your temper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5908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Yelling at students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3500" y="194475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Humiliating students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" y="378329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Corporal punishment</a:t>
            </a:r>
          </a:p>
        </p:txBody>
      </p:sp>
    </p:spTree>
    <p:extLst>
      <p:ext uri="{BB962C8B-B14F-4D97-AF65-F5344CB8AC3E}">
        <p14:creationId xmlns:p14="http://schemas.microsoft.com/office/powerpoint/2010/main" val="13149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914400" y="685800"/>
            <a:ext cx="7391400" cy="6019800"/>
          </a:xfrm>
          <a:prstGeom prst="donut">
            <a:avLst>
              <a:gd name="adj" fmla="val 14348"/>
            </a:avLst>
          </a:prstGeom>
          <a:solidFill>
            <a:srgbClr val="006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Helpful tools to utilize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Reward systems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Attention grabber routine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Making </a:t>
            </a:r>
            <a:r>
              <a:rPr lang="en-US" dirty="0" smtClean="0">
                <a:solidFill>
                  <a:schemeClr val="tx1"/>
                </a:solidFill>
              </a:rPr>
              <a:t>promises/deals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Mutual respect </a:t>
            </a:r>
            <a:r>
              <a:rPr lang="en-US" dirty="0" smtClean="0">
                <a:solidFill>
                  <a:schemeClr val="tx1"/>
                </a:solidFill>
              </a:rPr>
              <a:t>approach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Limited </a:t>
            </a:r>
            <a:r>
              <a:rPr lang="en-US" dirty="0">
                <a:solidFill>
                  <a:schemeClr val="tx1"/>
                </a:solidFill>
              </a:rPr>
              <a:t>choice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Natural consequence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29400" y="609600"/>
            <a:ext cx="2819400" cy="5715000"/>
          </a:xfrm>
        </p:spPr>
        <p:txBody>
          <a:bodyPr/>
          <a:lstStyle/>
          <a:p>
            <a:r>
              <a:rPr lang="en-US" dirty="0" smtClean="0"/>
              <a:t>Reward Systems</a:t>
            </a:r>
            <a:endParaRPr lang="en-US" dirty="0"/>
          </a:p>
        </p:txBody>
      </p:sp>
      <p:pic>
        <p:nvPicPr>
          <p:cNvPr id="5" name="Picture 4" descr="http://www.mscareergirl.com/wp-content/uploads/2012/10/Halloween-can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9436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3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5715000"/>
          </a:xfrm>
        </p:spPr>
        <p:txBody>
          <a:bodyPr/>
          <a:lstStyle/>
          <a:p>
            <a:r>
              <a:rPr lang="en-US" dirty="0" smtClean="0"/>
              <a:t>Reward Systems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609601"/>
            <a:ext cx="3657600" cy="5714999"/>
          </a:xfrm>
        </p:spPr>
        <p:txBody>
          <a:bodyPr anchor="t"/>
          <a:lstStyle/>
          <a:p>
            <a:r>
              <a:rPr lang="en-US" dirty="0" smtClean="0"/>
              <a:t>The more often the reward, the worse.</a:t>
            </a:r>
          </a:p>
          <a:p>
            <a:r>
              <a:rPr lang="en-US" dirty="0" smtClean="0"/>
              <a:t>Rewards support mechanical tasks, they are harmful to creative tasks. </a:t>
            </a:r>
          </a:p>
          <a:p>
            <a:r>
              <a:rPr lang="en-US" dirty="0" smtClean="0"/>
              <a:t>Rewards can also damage tasks for enjoyment. </a:t>
            </a:r>
          </a:p>
          <a:p>
            <a:endParaRPr lang="en-US" dirty="0"/>
          </a:p>
          <a:p>
            <a:r>
              <a:rPr lang="en-US" dirty="0" smtClean="0"/>
              <a:t>It is important to create a long term goal system.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3" descr="C:\Users\P201\Desktop\the_jelly_bean_factory_gourmet_beans_900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2698" r="25000" b="10246"/>
          <a:stretch/>
        </p:blipFill>
        <p:spPr bwMode="auto">
          <a:xfrm>
            <a:off x="7086600" y="4048785"/>
            <a:ext cx="1687141" cy="24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201\Desktop\muscat nandos rewar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54730"/>
            <a:ext cx="2133600" cy="25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201\Desktop\sbux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19100"/>
            <a:ext cx="32004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5715000"/>
          </a:xfrm>
        </p:spPr>
        <p:txBody>
          <a:bodyPr/>
          <a:lstStyle/>
          <a:p>
            <a:r>
              <a:rPr lang="en-US" dirty="0" smtClean="0"/>
              <a:t>Types of Rewards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609601"/>
            <a:ext cx="3657600" cy="5714999"/>
          </a:xfrm>
        </p:spPr>
        <p:txBody>
          <a:bodyPr anchor="t"/>
          <a:lstStyle/>
          <a:p>
            <a:r>
              <a:rPr lang="en-US" dirty="0" smtClean="0"/>
              <a:t>Candy</a:t>
            </a:r>
          </a:p>
          <a:p>
            <a:r>
              <a:rPr lang="en-US" dirty="0" smtClean="0"/>
              <a:t>Extra points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Coupons</a:t>
            </a:r>
          </a:p>
          <a:p>
            <a:r>
              <a:rPr lang="en-US" dirty="0"/>
              <a:t> </a:t>
            </a:r>
            <a:r>
              <a:rPr lang="en-US" dirty="0" smtClean="0"/>
              <a:t>Bomb Jar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2" descr="C:\Users\P201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90765"/>
            <a:ext cx="1955802" cy="29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edia-cache-ec0.pinimg.com/736x/5e/61/5b/5e615bd40ff09f61c94953cf66aa2d8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38020"/>
            <a:ext cx="2870202" cy="381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Attention Grabbing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media.licdn.com/mpr/mpr/p/3/005/061/3d5/13ed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400800" cy="39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Attention Grabbing Routine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Technique tips: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Repetition is necessary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Continue and increase until all students are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paying attention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thinking should be required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ttp://elainefogel.net/wp-content/uploads/2011/12/Guy-with-signs-getting-atten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34871"/>
            <a:ext cx="3122613" cy="31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4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Level1">
      <a:majorFont>
        <a:latin typeface="Arial"/>
        <a:ea typeface=""/>
        <a:cs typeface="Arial"/>
      </a:majorFont>
      <a:minorFont>
        <a:latin typeface="Book Antiqua"/>
        <a:ea typeface=""/>
        <a:cs typeface="Arial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893</Words>
  <Application>Microsoft Office PowerPoint</Application>
  <PresentationFormat>On-screen Show (4:3)</PresentationFormat>
  <Paragraphs>146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Macro</vt:lpstr>
      <vt:lpstr>Positive Classroom Management Techniques</vt:lpstr>
      <vt:lpstr>What would you do in the following situations?</vt:lpstr>
      <vt:lpstr>Techniques to Avoid</vt:lpstr>
      <vt:lpstr>Helpful tools to utilize</vt:lpstr>
      <vt:lpstr>Reward Systems</vt:lpstr>
      <vt:lpstr>Reward Systems</vt:lpstr>
      <vt:lpstr>Types of Rewards</vt:lpstr>
      <vt:lpstr> Attention Grabbing </vt:lpstr>
      <vt:lpstr>Attention Grabbing Routine</vt:lpstr>
      <vt:lpstr>Attention Grabbing</vt:lpstr>
      <vt:lpstr>Attention Grabbing</vt:lpstr>
      <vt:lpstr>PowerPoint Presentation</vt:lpstr>
      <vt:lpstr>Make your own attention grabber! </vt:lpstr>
      <vt:lpstr>Making Promises/ Deals</vt:lpstr>
      <vt:lpstr>Making Promises/ Deals</vt:lpstr>
      <vt:lpstr>Mutual Respect </vt:lpstr>
      <vt:lpstr>Mutual Respect</vt:lpstr>
      <vt:lpstr>Limited Choice</vt:lpstr>
      <vt:lpstr>Limited Choices</vt:lpstr>
      <vt:lpstr>Examples of Limited Choice </vt:lpstr>
      <vt:lpstr>Logical Consequence</vt:lpstr>
      <vt:lpstr>Logical Consequence: nicely threatening ^^</vt:lpstr>
      <vt:lpstr>Try it out! </vt:lpstr>
      <vt:lpstr>Useful Phrases</vt:lpstr>
      <vt:lpstr>What management technique would you use in the following situations?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Extrinsic Motivation</dc:title>
  <dc:creator>P201</dc:creator>
  <cp:lastModifiedBy>P301</cp:lastModifiedBy>
  <cp:revision>54</cp:revision>
  <dcterms:created xsi:type="dcterms:W3CDTF">2014-06-30T01:38:04Z</dcterms:created>
  <dcterms:modified xsi:type="dcterms:W3CDTF">2015-02-04T06:11:56Z</dcterms:modified>
</cp:coreProperties>
</file>