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4" r:id="rId2"/>
    <p:sldId id="277" r:id="rId3"/>
    <p:sldId id="293" r:id="rId4"/>
    <p:sldId id="315" r:id="rId5"/>
    <p:sldId id="316" r:id="rId6"/>
    <p:sldId id="317" r:id="rId7"/>
    <p:sldId id="319" r:id="rId8"/>
    <p:sldId id="320" r:id="rId9"/>
    <p:sldId id="321" r:id="rId10"/>
    <p:sldId id="322" r:id="rId11"/>
    <p:sldId id="325" r:id="rId12"/>
    <p:sldId id="303" r:id="rId13"/>
    <p:sldId id="338" r:id="rId14"/>
    <p:sldId id="326" r:id="rId15"/>
    <p:sldId id="294" r:id="rId16"/>
    <p:sldId id="304" r:id="rId17"/>
    <p:sldId id="328" r:id="rId18"/>
    <p:sldId id="324" r:id="rId19"/>
    <p:sldId id="329" r:id="rId20"/>
    <p:sldId id="331" r:id="rId21"/>
    <p:sldId id="330" r:id="rId22"/>
    <p:sldId id="332" r:id="rId23"/>
    <p:sldId id="333" r:id="rId24"/>
    <p:sldId id="334" r:id="rId25"/>
    <p:sldId id="335" r:id="rId26"/>
    <p:sldId id="300" r:id="rId27"/>
    <p:sldId id="313" r:id="rId28"/>
    <p:sldId id="336" r:id="rId29"/>
    <p:sldId id="301" r:id="rId30"/>
    <p:sldId id="302" r:id="rId31"/>
    <p:sldId id="327" r:id="rId32"/>
    <p:sldId id="33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86C"/>
    <a:srgbClr val="FFFFFF"/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02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A9BC2C-0866-4A25-90C0-7BF96521DDFB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23F877-A809-4472-AA4C-18F7FB1C4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tionar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78105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n w="2857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Examining Teacher Talk in Korean English Classrooms: </a:t>
            </a:r>
            <a:br>
              <a:rPr lang="en-US" sz="4800" b="1" dirty="0">
                <a:ln w="2857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n-US" sz="4800" b="1" dirty="0">
                <a:ln w="2857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Advocating the Judicious use of </a:t>
            </a:r>
            <a:r>
              <a:rPr lang="en-US" sz="4800" b="1" dirty="0" smtClean="0">
                <a:ln w="2857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L1</a:t>
            </a:r>
            <a:endParaRPr lang="en-US" sz="4800" b="1" dirty="0">
              <a:ln w="2857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s://lh6.ggpht.com/ZdswsnFM9cO6rFLzBimj22lKKOCgvNIBN5OEIyvubwXB9DM3GQLkG0i1iCv-HfObAQ=w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9919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3999" cy="1066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Dangers of Translation</a:t>
            </a:r>
            <a:endParaRPr lang="en-US" sz="5400" b="1" dirty="0"/>
          </a:p>
        </p:txBody>
      </p:sp>
      <p:sp>
        <p:nvSpPr>
          <p:cNvPr id="4" name="AutoShape 2" descr="data:image/jpeg;base64,/9j/4AAQSkZJRgABAQAAAQABAAD/2wCEAAkGBxQTEBESEhQUFBMXFRYXFhgYGBUVFBgdGBYXGBcXGBcYHSghGx0mHxYXITIhJSsrMS4uFx8zODMsNygtLisBCgoKDg0OGxAQGzQkICYsLDQvLC80NCwtLCwtLzQsLDcvLC8vLDQsLC4sLCwsLCwsLywsLC0sLCwsLCwsLDQsLP/AABEIAMEBBQMBEQACEQEDEQH/xAAcAAEAAgMBAQEAAAAAAAAAAAAABQYDBAcCAQj/xABPEAABAwIBBwYICQkFCQAAAAABAAIDBBEFBgcSITFBURMiYXGBkTI0cnOSobGyFBcjMzVCUoLRFiRTVGKiwcLSRJPT4fEIFSVDY5Ti4/D/xAAbAQEAAgMBAQAAAAAAAAAAAAAABAUBAgMGB//EAD4RAAIBAgIFCAgFAwQDAAAAAAABAgMEESEFEjFRcQZBYYGRscHRExQiMjM0oeEWQlJTciPS8BUkYvFDouL/2gAMAwEAAhEDEQA/AOTZT5TVFdO+aokc65Jay50GDc1jdgA9e9AQyAIAgCAIAgCAIAgCAIAgCAIAgCAIAgCAIAgCAIAgCAIAgCAIAgPoKA6ZkDndmooXw1AfUsuDFpOu5g16TdI6yPBsN2tAcyQBAEAQBAEAQBAEAQBAEAQBAEAQBAEAQBAEAQBAEAQBAEAQBAEAQBAEAQBAEAQBAEAQBAEAQBAEAQBAEAQBAEAQBAEAQBAEAQBAEAQBAEAQBAEAQBAEAQBAEAQBAEAQBAEAQBAEAQBAEAQBAEAQBAEAQBAEAQBAEAQBAEAQBAEAQBAEAQBAEAQBAEAQBAe2Rk7AT1AlAZRQyfo3+i78EB9dh8o2xSD7jvwQHh1K8bWPHW0oDCgCAIAgCAIAgCAIAgCAIAgCAIAgCAIAgCAIAgPUbC4gNBJOwAXJ6ggLLhGb/EajXHSStb9qQckzrvJa/ZdAliTkWatzD+dV9DBxa15mlHWxoHtXOVanHayZS0fdVc4U2+rLtN1uRuER/OVVbOd/Ixxxi/XLfUuEr2ktmZY0+T15P3sI8X5Ym7DS4PFbQw+WUjfNORfrDNXqXKV+uZEyHJiX56i6lj5GYYtSt+awvDx5yMz+8Qubv58yRLhyat1705PhgvM2YssJWfNwUUfkU7B/Faeu1DuuT1kt/b9j0cuKzc+NvkxRj+C1d5V3nVaCsV+T6s8/lxX/AKwfQi/oWPWq283/ANFsf2/q/MflxX/rLvQi/oT1qrvM/wCjWP7f1fmBlxXb5g7rjiP8qet1d5q9CWL/ACfV+Z6/LepIs5tO/wAqFhW6vapyegLJ8z7TXkyhY/52gw2TpNM0O7HA6llX1TcjlLk5aPY5LrXkYnz4a8WkwqEcTFLJGewf5ror/fEiz5MR/LU7V9zTnyfwWQ3DMQpzwY6GVg69PnHvXVX0OdMiT5NXC92cX2rwNSpzdUbwTS4nGDubUxui19Lxe3cu0bmlLnIFXQt7T/8AHjwz7iOq81GINbpwiGqbxp5WSauIBsT2BdlJPYyvqUqlN4Ti1xWBU8RwmeA2nhlhN7fKMez3gFk5mkgCAIAgCAIAgCAIAgCAIAgLlgmbSunYJZGspYP0tQ4RC3Q08491ulYcklizenSnUlqwTb6Myx0mS2E01uVfNiEg2hn5vT9/hnrB1qJO9px2Zl5bcnrmpnUwgunN9i8SUiyoMIIoqemowd8cbTIeuR2s9yizvaj2ZF3Q5PWlP38ZPpyXYvMjK7Fp5jeaaWToc9xb2N2DsCjSqTltZbUrWjR+HBLgvHaaYC0O4QBAEAQBAEAQBAEAQBAEAQHqKQtN2ktPFpLT3hZTa2GJRUlhJYrpJulyvq2N0TLyrNhbMBK0jgdLX612jdVY85XVtD2dXbDDhl9voYKn/dlT4zQCF36SkdyW3aeSPNPrUqF/+pdhTXHJnnoz6pea8iHrM2DZbuw2siqN/Iy/IVHUNLmu69Q1qZCvTnsZQ3Ojbm2+JB4b9q7UUbGcFqKWTk6mF8L+DwRfpadjh0i66kE0EAQBAEAQBAEAQF0yZzdzVEYqal7aOktcSyC7n+aiBDn+oHddaznGCxkztQt6teepSjiy40VbR0OrDqccoB41PaSYnixhGizs7Qq+rfPZDtPU2fJyKwlcPHoWzt8u0jcQr5Z36c0jpHcXG9uobB2KDOcpvGTPR0aFOjHVpxSXQay1OoQBAEAQBAEAQBAEAQBAEAQBAEAQBAEAQCyAnKTKiYR8jOGVVPvinAePuuPOB71Jp3VSHSiqu9DWtxnhqy3ry2EXX5C0dbzsOk+DVFvFZnEsceEU57rO29CsKVzCplsZ5S+0NcWuMvejvXiubu6TnOLYVNTSuhqI3RSN2tcLHoI3EdI1KSVBpoAgCAID3FGXODWguc4gNABJJOoAAbSUB1fA8lYMMayata2or3AOjpjrigvra6b7T/2f9RGr3Kp5LaXGjNEVLx60sob9/DzMeLYpLUycpM8vdu3NaODW7AFU1KkpvGTPcW9tSt4alJYLv47zTWh3PbYnHY1x6gT7ESbMOSW1n3kH/Yf6LvwWdV7jGvHeu08OaQbEEHp1H1rBsmnsPiAAIDIYXfZd6J/BZ1Wa68d6MawbHprCdgJ6gT7ESxMNpbQ+MjaCOsEe1GmgpJ7GfAL7NaGccD06Jw1lrgOkEe1ZaaMKUXsZ4WDJnpaOSU2ijkkP7DHP90FbRhKWxHOpVp0/fklxaXee6rDZoheWGWMcXxvYO9wSVOUdqMU7ilUyhNPg0zVWp1PTIydgJ6gT7ESbMOSW1nrkH/Yf6LvwWdV7jGvHeu0cg/7D/Rd+Car3DXjvXaeC03tY34b+5YNsVtPfIP8AsP8ARd+Czqvca68d67RyD/sP9F34JqvcNeO9dpjWDYIAgJ1uKxVUIpcTaZorWjmHjMB4tdtc3ZqN+3YptC7ccp5o89pLQUK2NSh7Mt3M/J/Q55lrkfLQSNu4S08g0oJ2eBIOHQ4bwrRNNYo8ZOEqcnGSwa5itrJoEAQHVMgcKbQUjcTlaHVU2k2jY4AhjfrVBB37h19OqPc1vRRy2lronRzvKvte6tvl19xgnmc9znvcXOcSXOJuSTtJKpm23iz6BCMYRUYrBLYjwsGwQHXs0A/MpfPu9yNWtj8N8TxXKR/7qP8AFd7LJXZRUkLzHLPEx4tdriARcXCkSq04vBsqqVhdVY69ODa3mSpoqash5zYpo3bHDRd2tcNh6QsuMKizzRpCtcWlTJuMlzbO1HEcrMCNHVPhJLmanRuO1zTsv0jWD1dKpq9L0c8D3+jr1XdBVNj2NbmSGbbD+WxCIkXbEHSHhq1N/ecD2LpaQ1qi6CNpyv6Kzlhtll5/Q7bLC1zXNIBBBB6iLFXDSeR4GM3Fpp7D854nRmGeaE7Y5HM7GkgHtFj2qgnHVk0fUKFVVqUai50mXLM+PzybzP8AOFLsfffAouUny8f5eBfMucD+FUcjGj5RnPj46Td3aLjtU64pa8Guc87om99WuVJv2Xk+D8tpx/I/6Qo/PM9qqaHxI8T2+kvlKv8AFnUM67f+HO87H7ys7z4R5Lk8/wDeLgznuQmTPw2ch9xDGAZCNRN76LAd17G54BV9tQ9LLPYj0ultI+p0sY+89nizsVRU01FCNIxwRDU0CzR1NaNp6lbOUKcc8keHhTuLypljKTPGEY7TVjXCF7ZLDnNIsQDxa4bFiFWFRey8Ta5sri0a9JHDc/ujmecvJVlM5lRANGKR2i5g2MfYkaPBpAOrdbpVfd0FD2o7D1eg9JyuYulVeMlmnvXT0on8zg/Nqjzw9xq72PuPiV3KZ/14fx8WW2vygpIXmOaaON4AOi42OvYpUqsIvBspaNjdVo69ODa3o1vyuoP1mHvC19PS3nX/AEu9/bkcmx2pZLizpI3B7HVERa4awfmxq7iqyo1Kvit57O0pzp6PUJrBqMsu07hVTsjY6SQtaxou5x2AcSrhtJYs+f04TqSUIZt8xFw5VULnBramG5NhzgPauarU3zkuWjbyKxdOXYa2WOS0VVA+zGtna0mN4ADrjWGk7wdlulaV6EakdmZ10ZpKpa1Vi8YPavHicJBVKfRGfUMBATeB1sckb6Cs10k2q++B/wBWVhPg69v+t5drcaj1Xs7ik0zoxXNP0kF7a+q3cd3YcuymwOSiqpaWbw43WvucDra8dBBBVueDItAb+A4eaiqp6cbZZWR34aTgCey9+xAdXy0qg+sexgtFABBE0bGtiGjq7b+pUt1PXqPoPomh7dULSC53m+v7YEGo5ZhAEB1/M/4lL593uRq1sPhvieJ5SfNR/iu9lHzk/Sc/Uz3AoV38VnoNB/Iw6+8nczte4TT05PMLBIBwcCAbdYI7l3sZvFxK7lLQi6cKvOnh1Gznmp9VJJvvIw9oa4ew963v45RZy5MVM6kOD70bOZ7DtGGeoO17wxvUzb+84+is2MMIuW85cpa+tVhSXMsXxf2LfQYw2SqqqcbYeTv99pJ/gpcaic3HcUla1lToU6z/ADY/Q5dnXw/k64SAc2aMO+83mu9Wh3qtvYYVMd56/k9X9Ja6j2xf0ea8TYzPeOTeZ/natrH33wOXKX5eP8vA6t8KbyvJX55ZpgcQDY26iR3hWesscDx3o5anpObHDrOWYtgvwbHaYtFo5pmyM4A357ewm/3gq2dLUuE+Zs9fb3nrGiqifvRi0/D6dxac6/0c7zsfvKTefCKjk986uDPOaikDMPD98kj3H7p0B7vrWLKOFPHeZ5Q1XK81f0pLtz8Si5zsTdLXvYTzIQGNHSWhzz1km3U0KFeTcqmG49DoG3jStFLnlm+5f50kNgNdNSzsnjY4lt9Ra7RcCLEGw2fgFypSlTlrJE67o0rmk6U3k+GRO5SZaz1VO6GSnaxpLTpAPuC0gjaLdHau1a5lOOq0V9joeja1lVhUxeeWXOWjM34tU+eHuNUmx9x8So5TfHh/HxZgy2yIqaqsfNEYtAtYBpOIPNFjqDStbi2nUnrI6aK0xb21sqVTHHF7Fv6yC+LGt4wem7+lcPUavQWH4is90uxeZWKKIsqo2Ha2djTwu2QA+xcIrCaXSW9WSlQlJc8W+1Hcss4XPw+qYxpc4xkAAXJPAAK5rpum0j59oycYXdOUngsTikeTVW46IpprnVrYQO86gqdUajexnvXpC1isXUXad3pvkaVnKu1xxDTd5LecfUrpezDPmR87qf1q79GtryXF5H51c65J2XJPfrVAz6elgsD4gCAIDJnPh5fD8Orj840vpJTvdoc6Ik8dHS71dWs9emsT57pm3VC7ko7Hmuv7nMVIKotGbGdrMYw9ztnLtb2uu1vrIQFvxyMtqqlp2iaW/plUFX33xPqFpJSoU2v0ruNJaHcIAgOv5n/EpfPu9yNWth8N8TxPKT5qP8V3so+cn6Tn6me4FCu/is9BoP5GHX3kpmfgJrJn7mQ2PW5wsP3T3LrYx9tvoIfKWaVvGO+XcvuSueie0dIzeXSO9FrR/Mut+8ooicl4YzqS6Eu3/oumS2HfB6Onh3tYNLync53rJUujDUgolDpC49YuZ1N7y4LJfQrmTWTVXDiM9VK6Isl5TSDXOLuc4ObqLQNVgO0rhSozjUc3zlpfaRta1lChBPGOGGKXMsHz84zt4dylE2UbYZAT5LuafWWnsS9hjTx3Dk7X1Ll03+ZfVZ+ZWsz3jk3mf52qPY+++Ba8pfl4/wAvAm84OLmlxCgnGxrZNMcWlzQ4dxv1gLtc1PR1IyIGhrVXVnWpPnaw454FtxPDmVIppWkExyxzMduI+sO1p9ikzgp4NczxKWhcSt/SQf5k4td3YyDzr/RzvOx+8uV58IsOT3zq4MzZsJQcMhH2XSNP944+whZtPhI56ejhfT6cO5HL8v4S3EasHe8OHU5jSPaq65WFVnrtDzUrKk1u7mzqeCZX0Zjp4RO0yFsbA2z76RAbbZxVjTuKeCWJ5C60Vdqc6mp7OLeOWzafc5P0ZUfc99qXfwmY0H89Dr7iFzN+LVPnh7jVysPcfEn8pvjw/j4s2sqsv/gdS6D4PylmtdpcroeEL7NA+1bVrv0ctXA46P0H63QVX0mGbywx2daIj42j+qD+/wD/AFLl6/8A8fr9ib+F1+7/AOv/ANFCpZtOrY+1tKoa6222lKDa+/aoUXjUx6T0dSGpbuO6LXYj9BYlXMgifNJcMYNJ1hc26leSkorFnzWhRlWqKnDa9hXqTOFQyPawSOaXGwLmOa252XNtXauCu6TeGJZ1NBXsIuWrjhuaNjL7DnT0EzWPc0tbp2Gx4ZrLHdBt7NuxbXMHKm8GctEV40buDkscXhwx50cIVIfRAgCAIDbysdo5OgHbJiF2dTYbO9YVtYr+n1nieUkk7qKXNFd7ZypTDzxkp53Me17TZzXBzTwINwe8IDs2VDm1DYMSi+aqmAvt9SZotIw8Dqv02Kqb2lqz1uZnuOT94qtD0L2x7vs8uwr6hl+EAQHX8z/iUvn3e5GrWw+G+J4nlJ81H+K72eMp83zqqqknE7WB2jzdAuIs0DbpDgsVrR1JuWJtYadja0FScMcMc8fsWLJXJyOhhMbCXOcdJ7zqLjaw1bgNwUijRVKOCKvSGkKl5U15ZJbFuKFjFU3EcaghZzoY3aNxrDgy75D1Et0ezpUKclWrqK2I9HbUpWGjJ1JZSkuzHJdeeJ0HKnGxR0z5y3TILQ1t9HSLiBa/eexTq1X0cNY81o+zd3XVJPDbnuwKR8bJ30urzv8A4KF6+/0/U9B+GF+79PuX7EqZtTSyM2tliIB8pvNPrBU+SU4Nb0eboVJW1xGfPF9zOZ5oWEVs7TqIiIPWHgFV1isJtHq+UjTtoNbNbwM+eX56l83J7zVtf7Uc+THwqnFdzJvNRjfK0xp3Hnw+DxLD4PcbjuXWyq60NV8xA5Q2foq6rR2S7+ft29ps51/o53nY/eW958I5cnvnVwZX80WNtaZKR5tpHlIr7zbnt67AHvUexqrODLLlHZuSjcRWzJ+D8OwseW2Rba0tkY4RzNGjci7XDcHW16tdj0lSLi2VXNbSr0Vpd2acJLGL7VwNDIzN+aaYT1D2PkbfQay5Y07NIlwBJt0DatKFpqPWk8yTpPTquKfoqKaT2t7X0ZEtnJ+jKj7nvtXS7+EyFoP56HX3ELmb8WqfPD3GrlYe4+JP5TfHh/HxZnyryBdWVTpxOGAta3RLC7wRbbpBZr2jqS1sTno7TkbSgqThjm88cNvUQ/xTv/Wm/wB2f6ly9Qf6id+J4ftfX7FXxTBDR4hDAXiQh8LtIDR8J41WueCjypeiqKOOJbW94ru0lVSwyksNuxHXcuvo2r805Wlx8OR4vRPztLicCfsPUqM+jrafozEDell33hd23YVfy9x8D5fRyrx/ku8/ObNg6lQH1B7T6hgID3BC57msYC57iGtA2knYFlJt4I1nOMIuUngltNTO7Xta+lw6Nwc2kYRKRsdNJZ0nXbUOi5CvaUNSCifNb65dzXlV3vLhzfQ56uhECAumbvKxlMZKSrBdQ1BGnbW6J+oNnZ0jVfiANtrHScFOOqzvbXM7eqqlN5otGOYM+nc3WJIZBpQzN1xyNOtpBGq9rXH8FS1qMqbwZ9Dsb+leU9eG3nXOvtuZGrkTQgLHk5lnPRROihbCWl5edNrybkAfVeNXNCkUbmVJYIq73RNC8qKpUbTSwya8UyV+NKs/R03oS/4q6+vVNyIf4btP1S7V/aRuMZeVlQwxue2Nh2iIFhI4aRcTbtXOpd1JrDYSrbQtpQlrpNv/AJZ/TBIjcncdko5TLE2Nzi0t54cQASCbaLhwC50qrpvFEu9soXdP0dRtLHHL7pm7lJljUVsbY5RE1rXaXybXtubEC+k88St61zKqsGR7HRNCzm50222sM8PBIryjlmW/Dc4tXDDHC1sDmxtDGlzZC6zRYXIkA2dClxvJxilgilr6Ata1SVSTkm3jk1hn1EbheVU0FTNUxsh05b6QLX6A0naR0QHgjXxJ2rnC4lCbmltJVxoylXoRoTbwjszWOWWeXgY8pcpJa10bpmxtLAQNAOA1kE30nHgsVq8quGJtY6PpWcZRptvHfh4JGtgOMyUkwmh0dIAts4EtIO0EAg7gdu4LWlVdOWsjrd2lO6peiqbOjb4ktlBlvUVcJhlbCGFzXXY14ddpuNbnkepdat1OpHVaIdnoahaVfS03LHDnawz6kVuN5aQ5pLXA3BBIII2EEbCoyeGaLRpSWDWKLvhec6pjaGyxsmt9a5Y/ttcHuCmwvppZrE8/ccnLepLWpycejav87TFjecipnYY42tga4WJaS6TXwdq0e6/SsVL2clgsjpa8n7ejNTm3NrmeS7Oc0cTy4qZ6Y00jYdAta0uDX6fNtY3LyL6uC0ndTnDUZIoaGt6Ff08G8c8sVhn1eJhyayvnomPZC2Jwe7SOm15N7AatF41alijcSpLBG99oqjeSUqjaaWGWHimTHxpVn6Om9CX/ABV19eqbkQfw3afql2r+0fGlWfo6b0Jf8VPXqm5D8N2n6pdq/tK5jGPS1NS2pkDBINCwaHBnMNxcFxPrUepWc56zLS2sadvQdCDeDx27c+rwJjFc4VVUQyQPZAGSNLXFrZA6x4EyEepdp3k5RcWkQbfQVtQqxqxcsU8c2vIqRCiF2XSHOZVtY1mhTEBobrZJc2FtfyimK+mlhgihlydtZSctaXav7SnSv0nOdYNuSbNFmi5vZo3AbgobeLxLyK1Uljjhv29Z4QyfQLkAaydQA1k9ACDZmTeJ17MGh5R9nYnKz5GPUfgzXajLJ+0RsH+atbW21PaltPF6a0v6f+hRfs87/V9u845LIXOLnEucSSSTcknWSSdpU084eEAQBAXHI3Lp9Iw01Qz4TQuPOhcbFhO18LtrXbTbYeg61rOCmsJHahcVKE1UpvBouzsEjqIjUYbJ8Kh+szZUxdD4zrd1jb07VV1rOUc45o9lYaepVsIVvZl9H5deXSQShl+EAQBAEAQBAEAQBAEAQBAEAQBAEAQBAEAQBAEAQEhg+CzVLiIWXA8J5IbGwby551C23j0LpTpTqPCKI11eUbWOtVlh0c74L/EfMVytpcNDmURbV12sGoI+Qh8y0+G79rZ7FaULWNPN5s8VpLTNW79iPsw3c74vw2HLa6skmkfLK90kjzdznG7iekqUUxgQBAEAQBAbWGYlLTyNlgkfFI3Y5pIPV0joQHQqDOPBU2bitPpPtb4VT2jm63x+C/8A+1a1xqW8Km1FjZ6VubXKEsVuea+3UTsOTrahunh1TFWNtfQBEdQ3yona1AqWU17uZ6e15Q29TKqtR9qIarpXxO0JWPjdwc0tPrUOUXF4NF5TqQqR1oNNdGZhWDcIAgCAIAgCAIAgCAIAgCAIAgCAIAgCAmMOyYqZm6Yj5OMazJKeSjA43dtHUCu1O3qT2Ir7nSlrb+/PPcs3/nEwV2LYXRXD3uxGcfUiJjpgf2pdrvu3HQp1Oyis5ZnnLvlHVnlQWqt+1+SKdlRl7VVjeSJbDTDwYIRoRAbtK2t3bq6ApqSSwR56dSVSTlN4t87KqsmgQBAEAQBAEAQBAe4ZnMcHMcWuBuC0kEdII2IC54VnQro2CKYx1kX2KlnK6uh9w7vJWsoqWTR0pVqlKWtTk0+jInIMscKnty1PUUbz9aBzZoustfYgeSFGnZ05bMi4ocoLunlLCS6dvasCShwuknt8ExGlkJ2MmJp5TwADxrPRqUeVhL8rLejyloy+LBrhmvDxPVXkhWxi/IOe3jHaUfuXPqUeVtVjzFnS0tZ1dlRLjl3kPPTvZ4bHs8prm+0Li4tbUT4ThP3WnweJjBWDYIAgCAIAgCAIAgCAA3NhrPDeg2ZkhR4FUy/N08zunQcG+kQAO9dI0Zy2IjVL23p+/US613EhNknLEA6qmpaRv/WmY09IDRe56F3jZVHtyK2rygs4e63LgvPAj6rEcIp/nKqercPq08YYztfJu3atakRsI/mZVVuU1R/Cglxz8iMqc6DYjbD6GCDhJLeebrBOpvrUqFCnDYimuNJXVfKc3hu2LsRTscykq6x2lU1Esu+znHQHksHNb2BdSCRKAIAgCAIAgCAIAgCAIAgCAIAgN6gxioh+Znmi83I9nukICzUWdTFIxY1PKi1rSsjk7yRc96YGU2thvxZ1Xu8YoKCbiREY3nrcCR6lzdGm9sUS6ekLqn7tSXazZZnEoHfO4UG+aqHt9VlzdrSfMSYabvo/nx4pPwMzMr8GPhU1ezyJIn+8QtHZUySuUV4tuD6vuZGZQ4I76+Ix9BZC73SVp6hDezquUtxzwj9fMyjFcE/WqwdcLf4BPUYbzb8TVv24/XzPrsTwQf2yrPVCP4hPUYbzP4mrftr6nh2M4IP7RXO6oox7U9QhvZh8pq/6I/XzMRypwQf8vEn/APbtB/eutlY0+k5PlJdcyj2PzMTsucKb4GH1EnDlKgt9TFsrOluOMtP3stkkuCRgkznQgfJYVSNO4yOfL3jVfvXRW9JflIstLXsttV93casmduvsRC2lpwd0MDG26tK66KEVsREnXqVPfk3xeJA4nlviE/ztZUEfZDyxnossPUtjkQMkhcSXEknaSbk9qA8o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3MWwyWmmfBOxzJGEhwII2bxfaDtB3hAaaAIAgCAIAgCAIAgCAIAgCAIAgCAIAgCAIAgCAIAgCAIAgCAIAgCAumRGbeqxKOSWO0cbSAHPBDXk3vonfawv1oC9/7SHhUvUfagOIIAgCAIAgCAIAgCAIAgCAIAgCAIAgCAIAgCAIAgCAIAgCAIAgCAy03hs8oe1AfsnJXxKl80z2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BESEhQUFBMXFRYXFhgYGBUVFBgdGBYXGBcXGBcYHSghGx0mHxYXITIhJSsrMS4uFx8zODMsNygtLisBCgoKDg0OGxAQGzQkICYsLDQvLC80NCwtLCwtLzQsLDcvLC8vLDQsLC4sLCwsLCwsLywsLC0sLCwsLCwsLDQsLP/AABEIAMEBBQMBEQACEQEDEQH/xAAcAAEAAgMBAQEAAAAAAAAAAAAABQYDBAcCAQj/xABPEAABAwIBBwYICQkFCQAAAAABAAIDBBEFBgcSITFBURMiYXGBkTI0cnOSobGyFBcjMzVCUoLRFiRTVGKiwcLSRJPT4fEIFSVDY5Ti4/D/xAAbAQEAAgMBAQAAAAAAAAAAAAAABAUBAgMGB//EAD4RAAIBAgIFCAgFAwQDAAAAAAABAgMEESEFEjFRcQZBYYGRscHRExQiMjM0oeEWQlJTciPS8BUkYvFDouL/2gAMAwEAAhEDEQA/AOTZT5TVFdO+aokc65Jay50GDc1jdgA9e9AQyAIAgCAIAgCAIAgCAIAgCAIAgCAIAgCAIAgCAIAgCAIAgCAIAgPoKA6ZkDndmooXw1AfUsuDFpOu5g16TdI6yPBsN2tAcyQBAEAQBAEAQBAEAQBAEAQBAEAQBAEAQBAEAQBAEAQBAEAQBAEAQBAEAQBAEAQBAEAQBAEAQBAEAQBAEAQBAEAQBAEAQBAEAQBAEAQBAEAQBAEAQBAEAQBAEAQBAEAQBAEAQBAEAQBAEAQBAEAQBAEAQBAEAQBAEAQBAEAQBAEAQBAEAQBAEAQBAEAQBAe2Rk7AT1AlAZRQyfo3+i78EB9dh8o2xSD7jvwQHh1K8bWPHW0oDCgCAIAgCAIAgCAIAgCAIAgCAIAgCAIAgCAIAgPUbC4gNBJOwAXJ6ggLLhGb/EajXHSStb9qQckzrvJa/ZdAliTkWatzD+dV9DBxa15mlHWxoHtXOVanHayZS0fdVc4U2+rLtN1uRuER/OVVbOd/Ixxxi/XLfUuEr2ktmZY0+T15P3sI8X5Ym7DS4PFbQw+WUjfNORfrDNXqXKV+uZEyHJiX56i6lj5GYYtSt+awvDx5yMz+8Qubv58yRLhyat1705PhgvM2YssJWfNwUUfkU7B/Faeu1DuuT1kt/b9j0cuKzc+NvkxRj+C1d5V3nVaCsV+T6s8/lxX/AKwfQi/oWPWq283/ANFsf2/q/MflxX/rLvQi/oT1qrvM/wCjWP7f1fmBlxXb5g7rjiP8qet1d5q9CWL/ACfV+Z6/LepIs5tO/wAqFhW6vapyegLJ8z7TXkyhY/52gw2TpNM0O7HA6llX1TcjlLk5aPY5LrXkYnz4a8WkwqEcTFLJGewf5ror/fEiz5MR/LU7V9zTnyfwWQ3DMQpzwY6GVg69PnHvXVX0OdMiT5NXC92cX2rwNSpzdUbwTS4nGDubUxui19Lxe3cu0bmlLnIFXQt7T/8AHjwz7iOq81GINbpwiGqbxp5WSauIBsT2BdlJPYyvqUqlN4Ti1xWBU8RwmeA2nhlhN7fKMez3gFk5mkgCAIAgCAIAgCAIAgCAIAgLlgmbSunYJZGspYP0tQ4RC3Q08491ulYcklizenSnUlqwTb6Myx0mS2E01uVfNiEg2hn5vT9/hnrB1qJO9px2Zl5bcnrmpnUwgunN9i8SUiyoMIIoqemowd8cbTIeuR2s9yizvaj2ZF3Q5PWlP38ZPpyXYvMjK7Fp5jeaaWToc9xb2N2DsCjSqTltZbUrWjR+HBLgvHaaYC0O4QBAEAQBAEAQBAEAQBAEAQHqKQtN2ktPFpLT3hZTa2GJRUlhJYrpJulyvq2N0TLyrNhbMBK0jgdLX612jdVY85XVtD2dXbDDhl9voYKn/dlT4zQCF36SkdyW3aeSPNPrUqF/+pdhTXHJnnoz6pea8iHrM2DZbuw2siqN/Iy/IVHUNLmu69Q1qZCvTnsZQ3Ojbm2+JB4b9q7UUbGcFqKWTk6mF8L+DwRfpadjh0i66kE0EAQBAEAQBAEAQF0yZzdzVEYqal7aOktcSyC7n+aiBDn+oHddaznGCxkztQt6teepSjiy40VbR0OrDqccoB41PaSYnixhGizs7Qq+rfPZDtPU2fJyKwlcPHoWzt8u0jcQr5Z36c0jpHcXG9uobB2KDOcpvGTPR0aFOjHVpxSXQay1OoQBAEAQBAEAQBAEAQBAEAQBAEAQBAEAQCyAnKTKiYR8jOGVVPvinAePuuPOB71Jp3VSHSiqu9DWtxnhqy3ry2EXX5C0dbzsOk+DVFvFZnEsceEU57rO29CsKVzCplsZ5S+0NcWuMvejvXiubu6TnOLYVNTSuhqI3RSN2tcLHoI3EdI1KSVBpoAgCAID3FGXODWguc4gNABJJOoAAbSUB1fA8lYMMayata2or3AOjpjrigvra6b7T/2f9RGr3Kp5LaXGjNEVLx60sob9/DzMeLYpLUycpM8vdu3NaODW7AFU1KkpvGTPcW9tSt4alJYLv47zTWh3PbYnHY1x6gT7ESbMOSW1n3kH/Yf6LvwWdV7jGvHeu08OaQbEEHp1H1rBsmnsPiAAIDIYXfZd6J/BZ1Wa68d6MawbHprCdgJ6gT7ESxMNpbQ+MjaCOsEe1GmgpJ7GfAL7NaGccD06Jw1lrgOkEe1ZaaMKUXsZ4WDJnpaOSU2ijkkP7DHP90FbRhKWxHOpVp0/fklxaXee6rDZoheWGWMcXxvYO9wSVOUdqMU7ilUyhNPg0zVWp1PTIydgJ6gT7ESbMOSW1nrkH/Yf6LvwWdV7jGvHeu0cg/7D/Rd+Car3DXjvXaeC03tY34b+5YNsVtPfIP8AsP8ARd+Czqvca68d67RyD/sP9F34JqvcNeO9dpjWDYIAgJ1uKxVUIpcTaZorWjmHjMB4tdtc3ZqN+3YptC7ccp5o89pLQUK2NSh7Mt3M/J/Q55lrkfLQSNu4S08g0oJ2eBIOHQ4bwrRNNYo8ZOEqcnGSwa5itrJoEAQHVMgcKbQUjcTlaHVU2k2jY4AhjfrVBB37h19OqPc1vRRy2lronRzvKvte6tvl19xgnmc9znvcXOcSXOJuSTtJKpm23iz6BCMYRUYrBLYjwsGwQHXs0A/MpfPu9yNWtj8N8TxXKR/7qP8AFd7LJXZRUkLzHLPEx4tdriARcXCkSq04vBsqqVhdVY69ODa3mSpoqash5zYpo3bHDRd2tcNh6QsuMKizzRpCtcWlTJuMlzbO1HEcrMCNHVPhJLmanRuO1zTsv0jWD1dKpq9L0c8D3+jr1XdBVNj2NbmSGbbD+WxCIkXbEHSHhq1N/ecD2LpaQ1qi6CNpyv6Kzlhtll5/Q7bLC1zXNIBBBB6iLFXDSeR4GM3Fpp7D854nRmGeaE7Y5HM7GkgHtFj2qgnHVk0fUKFVVqUai50mXLM+PzybzP8AOFLsfffAouUny8f5eBfMucD+FUcjGj5RnPj46Td3aLjtU64pa8Guc87om99WuVJv2Xk+D8tpx/I/6Qo/PM9qqaHxI8T2+kvlKv8AFnUM67f+HO87H7ys7z4R5Lk8/wDeLgznuQmTPw2ch9xDGAZCNRN76LAd17G54BV9tQ9LLPYj0ultI+p0sY+89nizsVRU01FCNIxwRDU0CzR1NaNp6lbOUKcc8keHhTuLypljKTPGEY7TVjXCF7ZLDnNIsQDxa4bFiFWFRey8Ta5sri0a9JHDc/ujmecvJVlM5lRANGKR2i5g2MfYkaPBpAOrdbpVfd0FD2o7D1eg9JyuYulVeMlmnvXT0on8zg/Nqjzw9xq72PuPiV3KZ/14fx8WW2vygpIXmOaaON4AOi42OvYpUqsIvBspaNjdVo69ODa3o1vyuoP1mHvC19PS3nX/AEu9/bkcmx2pZLizpI3B7HVERa4awfmxq7iqyo1Kvit57O0pzp6PUJrBqMsu07hVTsjY6SQtaxou5x2AcSrhtJYs+f04TqSUIZt8xFw5VULnBramG5NhzgPauarU3zkuWjbyKxdOXYa2WOS0VVA+zGtna0mN4ADrjWGk7wdlulaV6EakdmZ10ZpKpa1Vi8YPavHicJBVKfRGfUMBATeB1sckb6Cs10k2q++B/wBWVhPg69v+t5drcaj1Xs7ik0zoxXNP0kF7a+q3cd3YcuymwOSiqpaWbw43WvucDra8dBBBVueDItAb+A4eaiqp6cbZZWR34aTgCey9+xAdXy0qg+sexgtFABBE0bGtiGjq7b+pUt1PXqPoPomh7dULSC53m+v7YEGo5ZhAEB1/M/4lL593uRq1sPhvieJ5SfNR/iu9lHzk/Sc/Uz3AoV38VnoNB/Iw6+8nczte4TT05PMLBIBwcCAbdYI7l3sZvFxK7lLQi6cKvOnh1Gznmp9VJJvvIw9oa4ew963v45RZy5MVM6kOD70bOZ7DtGGeoO17wxvUzb+84+is2MMIuW85cpa+tVhSXMsXxf2LfQYw2SqqqcbYeTv99pJ/gpcaic3HcUla1lToU6z/ADY/Q5dnXw/k64SAc2aMO+83mu9Wh3qtvYYVMd56/k9X9Ja6j2xf0ea8TYzPeOTeZ/natrH33wOXKX5eP8vA6t8KbyvJX55ZpgcQDY26iR3hWesscDx3o5anpObHDrOWYtgvwbHaYtFo5pmyM4A357ewm/3gq2dLUuE+Zs9fb3nrGiqifvRi0/D6dxac6/0c7zsfvKTefCKjk986uDPOaikDMPD98kj3H7p0B7vrWLKOFPHeZ5Q1XK81f0pLtz8Si5zsTdLXvYTzIQGNHSWhzz1km3U0KFeTcqmG49DoG3jStFLnlm+5f50kNgNdNSzsnjY4lt9Ra7RcCLEGw2fgFypSlTlrJE67o0rmk6U3k+GRO5SZaz1VO6GSnaxpLTpAPuC0gjaLdHau1a5lOOq0V9joeja1lVhUxeeWXOWjM34tU+eHuNUmx9x8So5TfHh/HxZgy2yIqaqsfNEYtAtYBpOIPNFjqDStbi2nUnrI6aK0xb21sqVTHHF7Fv6yC+LGt4wem7+lcPUavQWH4is90uxeZWKKIsqo2Ha2djTwu2QA+xcIrCaXSW9WSlQlJc8W+1Hcss4XPw+qYxpc4xkAAXJPAAK5rpum0j59oycYXdOUngsTikeTVW46IpprnVrYQO86gqdUajexnvXpC1isXUXad3pvkaVnKu1xxDTd5LecfUrpezDPmR87qf1q79GtryXF5H51c65J2XJPfrVAz6elgsD4gCAIDJnPh5fD8Orj840vpJTvdoc6Ik8dHS71dWs9emsT57pm3VC7ko7Hmuv7nMVIKotGbGdrMYw9ztnLtb2uu1vrIQFvxyMtqqlp2iaW/plUFX33xPqFpJSoU2v0ruNJaHcIAgOv5n/EpfPu9yNWth8N8TxPKT5qP8V3so+cn6Tn6me4FCu/is9BoP5GHX3kpmfgJrJn7mQ2PW5wsP3T3LrYx9tvoIfKWaVvGO+XcvuSueie0dIzeXSO9FrR/Mut+8ooicl4YzqS6Eu3/oumS2HfB6Onh3tYNLync53rJUujDUgolDpC49YuZ1N7y4LJfQrmTWTVXDiM9VK6Isl5TSDXOLuc4ObqLQNVgO0rhSozjUc3zlpfaRta1lChBPGOGGKXMsHz84zt4dylE2UbYZAT5LuafWWnsS9hjTx3Dk7X1Ll03+ZfVZ+ZWsz3jk3mf52qPY+++Ba8pfl4/wAvAm84OLmlxCgnGxrZNMcWlzQ4dxv1gLtc1PR1IyIGhrVXVnWpPnaw454FtxPDmVIppWkExyxzMduI+sO1p9ikzgp4NczxKWhcSt/SQf5k4td3YyDzr/RzvOx+8uV58IsOT3zq4MzZsJQcMhH2XSNP944+whZtPhI56ejhfT6cO5HL8v4S3EasHe8OHU5jSPaq65WFVnrtDzUrKk1u7mzqeCZX0Zjp4RO0yFsbA2z76RAbbZxVjTuKeCWJ5C60Vdqc6mp7OLeOWzafc5P0ZUfc99qXfwmY0H89Dr7iFzN+LVPnh7jVysPcfEn8pvjw/j4s2sqsv/gdS6D4PylmtdpcroeEL7NA+1bVrv0ctXA46P0H63QVX0mGbywx2daIj42j+qD+/wD/AFLl6/8A8fr9ib+F1+7/AOv/ANFCpZtOrY+1tKoa6222lKDa+/aoUXjUx6T0dSGpbuO6LXYj9BYlXMgifNJcMYNJ1hc26leSkorFnzWhRlWqKnDa9hXqTOFQyPawSOaXGwLmOa252XNtXauCu6TeGJZ1NBXsIuWrjhuaNjL7DnT0EzWPc0tbp2Gx4ZrLHdBt7NuxbXMHKm8GctEV40buDkscXhwx50cIVIfRAgCAIDbysdo5OgHbJiF2dTYbO9YVtYr+n1nieUkk7qKXNFd7ZypTDzxkp53Me17TZzXBzTwINwe8IDs2VDm1DYMSi+aqmAvt9SZotIw8Dqv02Kqb2lqz1uZnuOT94qtD0L2x7vs8uwr6hl+EAQHX8z/iUvn3e5GrWw+G+J4nlJ81H+K72eMp83zqqqknE7WB2jzdAuIs0DbpDgsVrR1JuWJtYadja0FScMcMc8fsWLJXJyOhhMbCXOcdJ7zqLjaw1bgNwUijRVKOCKvSGkKl5U15ZJbFuKFjFU3EcaghZzoY3aNxrDgy75D1Et0ezpUKclWrqK2I9HbUpWGjJ1JZSkuzHJdeeJ0HKnGxR0z5y3TILQ1t9HSLiBa/eexTq1X0cNY81o+zd3XVJPDbnuwKR8bJ30urzv8A4KF6+/0/U9B+GF+79PuX7EqZtTSyM2tliIB8pvNPrBU+SU4Nb0eboVJW1xGfPF9zOZ5oWEVs7TqIiIPWHgFV1isJtHq+UjTtoNbNbwM+eX56l83J7zVtf7Uc+THwqnFdzJvNRjfK0xp3Hnw+DxLD4PcbjuXWyq60NV8xA5Q2foq6rR2S7+ft29ps51/o53nY/eW958I5cnvnVwZX80WNtaZKR5tpHlIr7zbnt67AHvUexqrODLLlHZuSjcRWzJ+D8OwseW2Rba0tkY4RzNGjci7XDcHW16tdj0lSLi2VXNbSr0Vpd2acJLGL7VwNDIzN+aaYT1D2PkbfQay5Y07NIlwBJt0DatKFpqPWk8yTpPTquKfoqKaT2t7X0ZEtnJ+jKj7nvtXS7+EyFoP56HX3ELmb8WqfPD3GrlYe4+JP5TfHh/HxZnyryBdWVTpxOGAta3RLC7wRbbpBZr2jqS1sTno7TkbSgqThjm88cNvUQ/xTv/Wm/wB2f6ly9Qf6id+J4ftfX7FXxTBDR4hDAXiQh8LtIDR8J41WueCjypeiqKOOJbW94ru0lVSwyksNuxHXcuvo2r805Wlx8OR4vRPztLicCfsPUqM+jrafozEDell33hd23YVfy9x8D5fRyrx/ku8/ObNg6lQH1B7T6hgID3BC57msYC57iGtA2knYFlJt4I1nOMIuUngltNTO7Xta+lw6Nwc2kYRKRsdNJZ0nXbUOi5CvaUNSCifNb65dzXlV3vLhzfQ56uhECAumbvKxlMZKSrBdQ1BGnbW6J+oNnZ0jVfiANtrHScFOOqzvbXM7eqqlN5otGOYM+nc3WJIZBpQzN1xyNOtpBGq9rXH8FS1qMqbwZ9Dsb+leU9eG3nXOvtuZGrkTQgLHk5lnPRROihbCWl5edNrybkAfVeNXNCkUbmVJYIq73RNC8qKpUbTSwya8UyV+NKs/R03oS/4q6+vVNyIf4btP1S7V/aRuMZeVlQwxue2Nh2iIFhI4aRcTbtXOpd1JrDYSrbQtpQlrpNv/AJZ/TBIjcncdko5TLE2Nzi0t54cQASCbaLhwC50qrpvFEu9soXdP0dRtLHHL7pm7lJljUVsbY5RE1rXaXybXtubEC+k88St61zKqsGR7HRNCzm50222sM8PBIryjlmW/Dc4tXDDHC1sDmxtDGlzZC6zRYXIkA2dClxvJxilgilr6Ata1SVSTkm3jk1hn1EbheVU0FTNUxsh05b6QLX6A0naR0QHgjXxJ2rnC4lCbmltJVxoylXoRoTbwjszWOWWeXgY8pcpJa10bpmxtLAQNAOA1kE30nHgsVq8quGJtY6PpWcZRptvHfh4JGtgOMyUkwmh0dIAts4EtIO0EAg7gdu4LWlVdOWsjrd2lO6peiqbOjb4ktlBlvUVcJhlbCGFzXXY14ddpuNbnkepdat1OpHVaIdnoahaVfS03LHDnawz6kVuN5aQ5pLXA3BBIII2EEbCoyeGaLRpSWDWKLvhec6pjaGyxsmt9a5Y/ttcHuCmwvppZrE8/ccnLepLWpycejav87TFjecipnYY42tga4WJaS6TXwdq0e6/SsVL2clgsjpa8n7ejNTm3NrmeS7Oc0cTy4qZ6Y00jYdAta0uDX6fNtY3LyL6uC0ndTnDUZIoaGt6Ff08G8c8sVhn1eJhyayvnomPZC2Jwe7SOm15N7AatF41alijcSpLBG99oqjeSUqjaaWGWHimTHxpVn6Om9CX/ABV19eqbkQfw3afql2r+0fGlWfo6b0Jf8VPXqm5D8N2n6pdq/tK5jGPS1NS2pkDBINCwaHBnMNxcFxPrUepWc56zLS2sadvQdCDeDx27c+rwJjFc4VVUQyQPZAGSNLXFrZA6x4EyEepdp3k5RcWkQbfQVtQqxqxcsU8c2vIqRCiF2XSHOZVtY1mhTEBobrZJc2FtfyimK+mlhgihlydtZSctaXav7SnSv0nOdYNuSbNFmi5vZo3AbgobeLxLyK1Uljjhv29Z4QyfQLkAaydQA1k9ACDZmTeJ17MGh5R9nYnKz5GPUfgzXajLJ+0RsH+atbW21PaltPF6a0v6f+hRfs87/V9u845LIXOLnEucSSSTcknWSSdpU084eEAQBAXHI3Lp9Iw01Qz4TQuPOhcbFhO18LtrXbTbYeg61rOCmsJHahcVKE1UpvBouzsEjqIjUYbJ8Kh+szZUxdD4zrd1jb07VV1rOUc45o9lYaepVsIVvZl9H5deXSQShl+EAQBAEAQBAEAQBAEAQBAEAQBAEAQBAEAQBAEAQEhg+CzVLiIWXA8J5IbGwby551C23j0LpTpTqPCKI11eUbWOtVlh0c74L/EfMVytpcNDmURbV12sGoI+Qh8y0+G79rZ7FaULWNPN5s8VpLTNW79iPsw3c74vw2HLa6skmkfLK90kjzdznG7iekqUUxgQBAEAQBAbWGYlLTyNlgkfFI3Y5pIPV0joQHQqDOPBU2bitPpPtb4VT2jm63x+C/8A+1a1xqW8Km1FjZ6VubXKEsVuea+3UTsOTrahunh1TFWNtfQBEdQ3yona1AqWU17uZ6e15Q29TKqtR9qIarpXxO0JWPjdwc0tPrUOUXF4NF5TqQqR1oNNdGZhWDcIAgCAIAgCAIAgCAIAgCAIAgCAIAgCAmMOyYqZm6Yj5OMazJKeSjA43dtHUCu1O3qT2Ir7nSlrb+/PPcs3/nEwV2LYXRXD3uxGcfUiJjpgf2pdrvu3HQp1Oyis5ZnnLvlHVnlQWqt+1+SKdlRl7VVjeSJbDTDwYIRoRAbtK2t3bq6ApqSSwR56dSVSTlN4t87KqsmgQBAEAQBAEAQBAe4ZnMcHMcWuBuC0kEdII2IC54VnQro2CKYx1kX2KlnK6uh9w7vJWsoqWTR0pVqlKWtTk0+jInIMscKnty1PUUbz9aBzZoustfYgeSFGnZ05bMi4ocoLunlLCS6dvasCShwuknt8ExGlkJ2MmJp5TwADxrPRqUeVhL8rLejyloy+LBrhmvDxPVXkhWxi/IOe3jHaUfuXPqUeVtVjzFnS0tZ1dlRLjl3kPPTvZ4bHs8prm+0Li4tbUT4ThP3WnweJjBWDYIAgCAIAgCAIAgCAA3NhrPDeg2ZkhR4FUy/N08zunQcG+kQAO9dI0Zy2IjVL23p+/US613EhNknLEA6qmpaRv/WmY09IDRe56F3jZVHtyK2rygs4e63LgvPAj6rEcIp/nKqercPq08YYztfJu3atakRsI/mZVVuU1R/Cglxz8iMqc6DYjbD6GCDhJLeebrBOpvrUqFCnDYimuNJXVfKc3hu2LsRTscykq6x2lU1Esu+znHQHksHNb2BdSCRKAIAgCAIAgCAIAgCAIAgCAIAgN6gxioh+Znmi83I9nukICzUWdTFIxY1PKi1rSsjk7yRc96YGU2thvxZ1Xu8YoKCbiREY3nrcCR6lzdGm9sUS6ekLqn7tSXazZZnEoHfO4UG+aqHt9VlzdrSfMSYabvo/nx4pPwMzMr8GPhU1ezyJIn+8QtHZUySuUV4tuD6vuZGZQ4I76+Ix9BZC73SVp6hDezquUtxzwj9fMyjFcE/WqwdcLf4BPUYbzb8TVv24/XzPrsTwQf2yrPVCP4hPUYbzP4mrftr6nh2M4IP7RXO6oox7U9QhvZh8pq/6I/XzMRypwQf8vEn/APbtB/eutlY0+k5PlJdcyj2PzMTsucKb4GH1EnDlKgt9TFsrOluOMtP3stkkuCRgkznQgfJYVSNO4yOfL3jVfvXRW9JflIstLXsttV93casmduvsRC2lpwd0MDG26tK66KEVsREnXqVPfk3xeJA4nlviE/ztZUEfZDyxnossPUtjkQMkhcSXEknaSbk9qA8o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3MWwyWmmfBOxzJGEhwII2bxfaDtB3hAaaAIAgCAIAgCAIAgCAIAgCAIAgCAIAgCAIAgCAIAgCAIAgCAIAgCAumRGbeqxKOSWO0cbSAHPBDXk3vonfawv1oC9/7SHhUvUfagOIIAgCAIAgCAIAgCAIAgCAIAgCAIAgCAIAgCAIAgCAIAgCAIAgCAy03hs8oe1AfsnJXxKl80z2I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BESEhQUFBMXFRYXFhgYGBUVFBgdGBYXGBcXGBcYHSghGx0mHxYXITIhJSsrMS4uFx8zODMsNygtLisBCgoKDg0OGxAQGzQkICYsLDQvLC80NCwtLCwtLzQsLDcvLC8vLDQsLC4sLCwsLCwsLywsLC0sLCwsLCwsLDQsLP/AABEIAMEBBQMBEQACEQEDEQH/xAAcAAEAAgMBAQEAAAAAAAAAAAAABQYDBAcCAQj/xABPEAABAwIBBwYICQkFCQAAAAABAAIDBBEFBgcSITFBURMiYXGBkTI0cnOSobGyFBcjMzVCUoLRFiRTVGKiwcLSRJPT4fEIFSVDY5Ti4/D/xAAbAQEAAgMBAQAAAAAAAAAAAAAABAUBAgMGB//EAD4RAAIBAgIFCAgFAwQDAAAAAAABAgMEESEFEjFRcQZBYYGRscHRExQiMjM0oeEWQlJTciPS8BUkYvFDouL/2gAMAwEAAhEDEQA/AOTZT5TVFdO+aokc65Jay50GDc1jdgA9e9AQyAIAgCAIAgCAIAgCAIAgCAIAgCAIAgCAIAgCAIAgCAIAgCAIAgPoKA6ZkDndmooXw1AfUsuDFpOu5g16TdI6yPBsN2tAcyQBAEAQBAEAQBAEAQBAEAQBAEAQBAEAQBAEAQBAEAQBAEAQBAEAQBAEAQBAEAQBAEAQBAEAQBAEAQBAEAQBAEAQBAEAQBAEAQBAEAQBAEAQBAEAQBAEAQBAEAQBAEAQBAEAQBAEAQBAEAQBAEAQBAEAQBAEAQBAEAQBAEAQBAEAQBAEAQBAEAQBAEAQBAe2Rk7AT1AlAZRQyfo3+i78EB9dh8o2xSD7jvwQHh1K8bWPHW0oDCgCAIAgCAIAgCAIAgCAIAgCAIAgCAIAgCAIAgPUbC4gNBJOwAXJ6ggLLhGb/EajXHSStb9qQckzrvJa/ZdAliTkWatzD+dV9DBxa15mlHWxoHtXOVanHayZS0fdVc4U2+rLtN1uRuER/OVVbOd/Ixxxi/XLfUuEr2ktmZY0+T15P3sI8X5Ym7DS4PFbQw+WUjfNORfrDNXqXKV+uZEyHJiX56i6lj5GYYtSt+awvDx5yMz+8Qubv58yRLhyat1705PhgvM2YssJWfNwUUfkU7B/Faeu1DuuT1kt/b9j0cuKzc+NvkxRj+C1d5V3nVaCsV+T6s8/lxX/AKwfQi/oWPWq283/ANFsf2/q/MflxX/rLvQi/oT1qrvM/wCjWP7f1fmBlxXb5g7rjiP8qet1d5q9CWL/ACfV+Z6/LepIs5tO/wAqFhW6vapyegLJ8z7TXkyhY/52gw2TpNM0O7HA6llX1TcjlLk5aPY5LrXkYnz4a8WkwqEcTFLJGewf5ror/fEiz5MR/LU7V9zTnyfwWQ3DMQpzwY6GVg69PnHvXVX0OdMiT5NXC92cX2rwNSpzdUbwTS4nGDubUxui19Lxe3cu0bmlLnIFXQt7T/8AHjwz7iOq81GINbpwiGqbxp5WSauIBsT2BdlJPYyvqUqlN4Ti1xWBU8RwmeA2nhlhN7fKMez3gFk5mkgCAIAgCAIAgCAIAgCAIAgLlgmbSunYJZGspYP0tQ4RC3Q08491ulYcklizenSnUlqwTb6Myx0mS2E01uVfNiEg2hn5vT9/hnrB1qJO9px2Zl5bcnrmpnUwgunN9i8SUiyoMIIoqemowd8cbTIeuR2s9yizvaj2ZF3Q5PWlP38ZPpyXYvMjK7Fp5jeaaWToc9xb2N2DsCjSqTltZbUrWjR+HBLgvHaaYC0O4QBAEAQBAEAQBAEAQBAEAQHqKQtN2ktPFpLT3hZTa2GJRUlhJYrpJulyvq2N0TLyrNhbMBK0jgdLX612jdVY85XVtD2dXbDDhl9voYKn/dlT4zQCF36SkdyW3aeSPNPrUqF/+pdhTXHJnnoz6pea8iHrM2DZbuw2siqN/Iy/IVHUNLmu69Q1qZCvTnsZQ3Ojbm2+JB4b9q7UUbGcFqKWTk6mF8L+DwRfpadjh0i66kE0EAQBAEAQBAEAQF0yZzdzVEYqal7aOktcSyC7n+aiBDn+oHddaznGCxkztQt6teepSjiy40VbR0OrDqccoB41PaSYnixhGizs7Qq+rfPZDtPU2fJyKwlcPHoWzt8u0jcQr5Z36c0jpHcXG9uobB2KDOcpvGTPR0aFOjHVpxSXQay1OoQBAEAQBAEAQBAEAQBAEAQBAEAQBAEAQCyAnKTKiYR8jOGVVPvinAePuuPOB71Jp3VSHSiqu9DWtxnhqy3ry2EXX5C0dbzsOk+DVFvFZnEsceEU57rO29CsKVzCplsZ5S+0NcWuMvejvXiubu6TnOLYVNTSuhqI3RSN2tcLHoI3EdI1KSVBpoAgCAID3FGXODWguc4gNABJJOoAAbSUB1fA8lYMMayata2or3AOjpjrigvra6b7T/2f9RGr3Kp5LaXGjNEVLx60sob9/DzMeLYpLUycpM8vdu3NaODW7AFU1KkpvGTPcW9tSt4alJYLv47zTWh3PbYnHY1x6gT7ESbMOSW1n3kH/Yf6LvwWdV7jGvHeu08OaQbEEHp1H1rBsmnsPiAAIDIYXfZd6J/BZ1Wa68d6MawbHprCdgJ6gT7ESxMNpbQ+MjaCOsEe1GmgpJ7GfAL7NaGccD06Jw1lrgOkEe1ZaaMKUXsZ4WDJnpaOSU2ijkkP7DHP90FbRhKWxHOpVp0/fklxaXee6rDZoheWGWMcXxvYO9wSVOUdqMU7ilUyhNPg0zVWp1PTIydgJ6gT7ESbMOSW1nrkH/Yf6LvwWdV7jGvHeu0cg/7D/Rd+Car3DXjvXaeC03tY34b+5YNsVtPfIP8AsP8ARd+Czqvca68d67RyD/sP9F34JqvcNeO9dpjWDYIAgJ1uKxVUIpcTaZorWjmHjMB4tdtc3ZqN+3YptC7ccp5o89pLQUK2NSh7Mt3M/J/Q55lrkfLQSNu4S08g0oJ2eBIOHQ4bwrRNNYo8ZOEqcnGSwa5itrJoEAQHVMgcKbQUjcTlaHVU2k2jY4AhjfrVBB37h19OqPc1vRRy2lronRzvKvte6tvl19xgnmc9znvcXOcSXOJuSTtJKpm23iz6BCMYRUYrBLYjwsGwQHXs0A/MpfPu9yNWtj8N8TxXKR/7qP8AFd7LJXZRUkLzHLPEx4tdriARcXCkSq04vBsqqVhdVY69ODa3mSpoqash5zYpo3bHDRd2tcNh6QsuMKizzRpCtcWlTJuMlzbO1HEcrMCNHVPhJLmanRuO1zTsv0jWD1dKpq9L0c8D3+jr1XdBVNj2NbmSGbbD+WxCIkXbEHSHhq1N/ecD2LpaQ1qi6CNpyv6Kzlhtll5/Q7bLC1zXNIBBBB6iLFXDSeR4GM3Fpp7D854nRmGeaE7Y5HM7GkgHtFj2qgnHVk0fUKFVVqUai50mXLM+PzybzP8AOFLsfffAouUny8f5eBfMucD+FUcjGj5RnPj46Td3aLjtU64pa8Guc87om99WuVJv2Xk+D8tpx/I/6Qo/PM9qqaHxI8T2+kvlKv8AFnUM67f+HO87H7ys7z4R5Lk8/wDeLgznuQmTPw2ch9xDGAZCNRN76LAd17G54BV9tQ9LLPYj0ultI+p0sY+89nizsVRU01FCNIxwRDU0CzR1NaNp6lbOUKcc8keHhTuLypljKTPGEY7TVjXCF7ZLDnNIsQDxa4bFiFWFRey8Ta5sri0a9JHDc/ujmecvJVlM5lRANGKR2i5g2MfYkaPBpAOrdbpVfd0FD2o7D1eg9JyuYulVeMlmnvXT0on8zg/Nqjzw9xq72PuPiV3KZ/14fx8WW2vygpIXmOaaON4AOi42OvYpUqsIvBspaNjdVo69ODa3o1vyuoP1mHvC19PS3nX/AEu9/bkcmx2pZLizpI3B7HVERa4awfmxq7iqyo1Kvit57O0pzp6PUJrBqMsu07hVTsjY6SQtaxou5x2AcSrhtJYs+f04TqSUIZt8xFw5VULnBramG5NhzgPauarU3zkuWjbyKxdOXYa2WOS0VVA+zGtna0mN4ADrjWGk7wdlulaV6EakdmZ10ZpKpa1Vi8YPavHicJBVKfRGfUMBATeB1sckb6Cs10k2q++B/wBWVhPg69v+t5drcaj1Xs7ik0zoxXNP0kF7a+q3cd3YcuymwOSiqpaWbw43WvucDra8dBBBVueDItAb+A4eaiqp6cbZZWR34aTgCey9+xAdXy0qg+sexgtFABBE0bGtiGjq7b+pUt1PXqPoPomh7dULSC53m+v7YEGo5ZhAEB1/M/4lL593uRq1sPhvieJ5SfNR/iu9lHzk/Sc/Uz3AoV38VnoNB/Iw6+8nczte4TT05PMLBIBwcCAbdYI7l3sZvFxK7lLQi6cKvOnh1Gznmp9VJJvvIw9oa4ew963v45RZy5MVM6kOD70bOZ7DtGGeoO17wxvUzb+84+is2MMIuW85cpa+tVhSXMsXxf2LfQYw2SqqqcbYeTv99pJ/gpcaic3HcUla1lToU6z/ADY/Q5dnXw/k64SAc2aMO+83mu9Wh3qtvYYVMd56/k9X9Ja6j2xf0ea8TYzPeOTeZ/natrH33wOXKX5eP8vA6t8KbyvJX55ZpgcQDY26iR3hWesscDx3o5anpObHDrOWYtgvwbHaYtFo5pmyM4A357ewm/3gq2dLUuE+Zs9fb3nrGiqifvRi0/D6dxac6/0c7zsfvKTefCKjk986uDPOaikDMPD98kj3H7p0B7vrWLKOFPHeZ5Q1XK81f0pLtz8Si5zsTdLXvYTzIQGNHSWhzz1km3U0KFeTcqmG49DoG3jStFLnlm+5f50kNgNdNSzsnjY4lt9Ra7RcCLEGw2fgFypSlTlrJE67o0rmk6U3k+GRO5SZaz1VO6GSnaxpLTpAPuC0gjaLdHau1a5lOOq0V9joeja1lVhUxeeWXOWjM34tU+eHuNUmx9x8So5TfHh/HxZgy2yIqaqsfNEYtAtYBpOIPNFjqDStbi2nUnrI6aK0xb21sqVTHHF7Fv6yC+LGt4wem7+lcPUavQWH4is90uxeZWKKIsqo2Ha2djTwu2QA+xcIrCaXSW9WSlQlJc8W+1Hcss4XPw+qYxpc4xkAAXJPAAK5rpum0j59oycYXdOUngsTikeTVW46IpprnVrYQO86gqdUajexnvXpC1isXUXad3pvkaVnKu1xxDTd5LecfUrpezDPmR87qf1q79GtryXF5H51c65J2XJPfrVAz6elgsD4gCAIDJnPh5fD8Orj840vpJTvdoc6Ik8dHS71dWs9emsT57pm3VC7ko7Hmuv7nMVIKotGbGdrMYw9ztnLtb2uu1vrIQFvxyMtqqlp2iaW/plUFX33xPqFpJSoU2v0ruNJaHcIAgOv5n/EpfPu9yNWth8N8TxPKT5qP8V3so+cn6Tn6me4FCu/is9BoP5GHX3kpmfgJrJn7mQ2PW5wsP3T3LrYx9tvoIfKWaVvGO+XcvuSueie0dIzeXSO9FrR/Mut+8ooicl4YzqS6Eu3/oumS2HfB6Onh3tYNLync53rJUujDUgolDpC49YuZ1N7y4LJfQrmTWTVXDiM9VK6Isl5TSDXOLuc4ObqLQNVgO0rhSozjUc3zlpfaRta1lChBPGOGGKXMsHz84zt4dylE2UbYZAT5LuafWWnsS9hjTx3Dk7X1Ll03+ZfVZ+ZWsz3jk3mf52qPY+++Ba8pfl4/wAvAm84OLmlxCgnGxrZNMcWlzQ4dxv1gLtc1PR1IyIGhrVXVnWpPnaw454FtxPDmVIppWkExyxzMduI+sO1p9ikzgp4NczxKWhcSt/SQf5k4td3YyDzr/RzvOx+8uV58IsOT3zq4MzZsJQcMhH2XSNP944+whZtPhI56ejhfT6cO5HL8v4S3EasHe8OHU5jSPaq65WFVnrtDzUrKk1u7mzqeCZX0Zjp4RO0yFsbA2z76RAbbZxVjTuKeCWJ5C60Vdqc6mp7OLeOWzafc5P0ZUfc99qXfwmY0H89Dr7iFzN+LVPnh7jVysPcfEn8pvjw/j4s2sqsv/gdS6D4PylmtdpcroeEL7NA+1bVrv0ctXA46P0H63QVX0mGbywx2daIj42j+qD+/wD/AFLl6/8A8fr9ib+F1+7/AOv/ANFCpZtOrY+1tKoa6222lKDa+/aoUXjUx6T0dSGpbuO6LXYj9BYlXMgifNJcMYNJ1hc26leSkorFnzWhRlWqKnDa9hXqTOFQyPawSOaXGwLmOa252XNtXauCu6TeGJZ1NBXsIuWrjhuaNjL7DnT0EzWPc0tbp2Gx4ZrLHdBt7NuxbXMHKm8GctEV40buDkscXhwx50cIVIfRAgCAIDbysdo5OgHbJiF2dTYbO9YVtYr+n1nieUkk7qKXNFd7ZypTDzxkp53Me17TZzXBzTwINwe8IDs2VDm1DYMSi+aqmAvt9SZotIw8Dqv02Kqb2lqz1uZnuOT94qtD0L2x7vs8uwr6hl+EAQHX8z/iUvn3e5GrWw+G+J4nlJ81H+K72eMp83zqqqknE7WB2jzdAuIs0DbpDgsVrR1JuWJtYadja0FScMcMc8fsWLJXJyOhhMbCXOcdJ7zqLjaw1bgNwUijRVKOCKvSGkKl5U15ZJbFuKFjFU3EcaghZzoY3aNxrDgy75D1Et0ezpUKclWrqK2I9HbUpWGjJ1JZSkuzHJdeeJ0HKnGxR0z5y3TILQ1t9HSLiBa/eexTq1X0cNY81o+zd3XVJPDbnuwKR8bJ30urzv8A4KF6+/0/U9B+GF+79PuX7EqZtTSyM2tliIB8pvNPrBU+SU4Nb0eboVJW1xGfPF9zOZ5oWEVs7TqIiIPWHgFV1isJtHq+UjTtoNbNbwM+eX56l83J7zVtf7Uc+THwqnFdzJvNRjfK0xp3Hnw+DxLD4PcbjuXWyq60NV8xA5Q2foq6rR2S7+ft29ps51/o53nY/eW958I5cnvnVwZX80WNtaZKR5tpHlIr7zbnt67AHvUexqrODLLlHZuSjcRWzJ+D8OwseW2Rba0tkY4RzNGjci7XDcHW16tdj0lSLi2VXNbSr0Vpd2acJLGL7VwNDIzN+aaYT1D2PkbfQay5Y07NIlwBJt0DatKFpqPWk8yTpPTquKfoqKaT2t7X0ZEtnJ+jKj7nvtXS7+EyFoP56HX3ELmb8WqfPD3GrlYe4+JP5TfHh/HxZnyryBdWVTpxOGAta3RLC7wRbbpBZr2jqS1sTno7TkbSgqThjm88cNvUQ/xTv/Wm/wB2f6ly9Qf6id+J4ftfX7FXxTBDR4hDAXiQh8LtIDR8J41WueCjypeiqKOOJbW94ru0lVSwyksNuxHXcuvo2r805Wlx8OR4vRPztLicCfsPUqM+jrafozEDell33hd23YVfy9x8D5fRyrx/ku8/ObNg6lQH1B7T6hgID3BC57msYC57iGtA2knYFlJt4I1nOMIuUngltNTO7Xta+lw6Nwc2kYRKRsdNJZ0nXbUOi5CvaUNSCifNb65dzXlV3vLhzfQ56uhECAumbvKxlMZKSrBdQ1BGnbW6J+oNnZ0jVfiANtrHScFOOqzvbXM7eqqlN5otGOYM+nc3WJIZBpQzN1xyNOtpBGq9rXH8FS1qMqbwZ9Dsb+leU9eG3nXOvtuZGrkTQgLHk5lnPRROihbCWl5edNrybkAfVeNXNCkUbmVJYIq73RNC8qKpUbTSwya8UyV+NKs/R03oS/4q6+vVNyIf4btP1S7V/aRuMZeVlQwxue2Nh2iIFhI4aRcTbtXOpd1JrDYSrbQtpQlrpNv/AJZ/TBIjcncdko5TLE2Nzi0t54cQASCbaLhwC50qrpvFEu9soXdP0dRtLHHL7pm7lJljUVsbY5RE1rXaXybXtubEC+k88St61zKqsGR7HRNCzm50222sM8PBIryjlmW/Dc4tXDDHC1sDmxtDGlzZC6zRYXIkA2dClxvJxilgilr6Ata1SVSTkm3jk1hn1EbheVU0FTNUxsh05b6QLX6A0naR0QHgjXxJ2rnC4lCbmltJVxoylXoRoTbwjszWOWWeXgY8pcpJa10bpmxtLAQNAOA1kE30nHgsVq8quGJtY6PpWcZRptvHfh4JGtgOMyUkwmh0dIAts4EtIO0EAg7gdu4LWlVdOWsjrd2lO6peiqbOjb4ktlBlvUVcJhlbCGFzXXY14ddpuNbnkepdat1OpHVaIdnoahaVfS03LHDnawz6kVuN5aQ5pLXA3BBIII2EEbCoyeGaLRpSWDWKLvhec6pjaGyxsmt9a5Y/ttcHuCmwvppZrE8/ccnLepLWpycejav87TFjecipnYY42tga4WJaS6TXwdq0e6/SsVL2clgsjpa8n7ejNTm3NrmeS7Oc0cTy4qZ6Y00jYdAta0uDX6fNtY3LyL6uC0ndTnDUZIoaGt6Ff08G8c8sVhn1eJhyayvnomPZC2Jwe7SOm15N7AatF41alijcSpLBG99oqjeSUqjaaWGWHimTHxpVn6Om9CX/ABV19eqbkQfw3afql2r+0fGlWfo6b0Jf8VPXqm5D8N2n6pdq/tK5jGPS1NS2pkDBINCwaHBnMNxcFxPrUepWc56zLS2sadvQdCDeDx27c+rwJjFc4VVUQyQPZAGSNLXFrZA6x4EyEepdp3k5RcWkQbfQVtQqxqxcsU8c2vIqRCiF2XSHOZVtY1mhTEBobrZJc2FtfyimK+mlhgihlydtZSctaXav7SnSv0nOdYNuSbNFmi5vZo3AbgobeLxLyK1Uljjhv29Z4QyfQLkAaydQA1k9ACDZmTeJ17MGh5R9nYnKz5GPUfgzXajLJ+0RsH+atbW21PaltPF6a0v6f+hRfs87/V9u845LIXOLnEucSSSTcknWSSdpU084eEAQBAXHI3Lp9Iw01Qz4TQuPOhcbFhO18LtrXbTbYeg61rOCmsJHahcVKE1UpvBouzsEjqIjUYbJ8Kh+szZUxdD4zrd1jb07VV1rOUc45o9lYaepVsIVvZl9H5deXSQShl+EAQBAEAQBAEAQBAEAQBAEAQBAEAQBAEAQBAEAQEhg+CzVLiIWXA8J5IbGwby551C23j0LpTpTqPCKI11eUbWOtVlh0c74L/EfMVytpcNDmURbV12sGoI+Qh8y0+G79rZ7FaULWNPN5s8VpLTNW79iPsw3c74vw2HLa6skmkfLK90kjzdznG7iekqUUxgQBAEAQBAbWGYlLTyNlgkfFI3Y5pIPV0joQHQqDOPBU2bitPpPtb4VT2jm63x+C/8A+1a1xqW8Km1FjZ6VubXKEsVuea+3UTsOTrahunh1TFWNtfQBEdQ3yona1AqWU17uZ6e15Q29TKqtR9qIarpXxO0JWPjdwc0tPrUOUXF4NF5TqQqR1oNNdGZhWDcIAgCAIAgCAIAgCAIAgCAIAgCAIAgCAmMOyYqZm6Yj5OMazJKeSjA43dtHUCu1O3qT2Ir7nSlrb+/PPcs3/nEwV2LYXRXD3uxGcfUiJjpgf2pdrvu3HQp1Oyis5ZnnLvlHVnlQWqt+1+SKdlRl7VVjeSJbDTDwYIRoRAbtK2t3bq6ApqSSwR56dSVSTlN4t87KqsmgQBAEAQBAEAQBAe4ZnMcHMcWuBuC0kEdII2IC54VnQro2CKYx1kX2KlnK6uh9w7vJWsoqWTR0pVqlKWtTk0+jInIMscKnty1PUUbz9aBzZoustfYgeSFGnZ05bMi4ocoLunlLCS6dvasCShwuknt8ExGlkJ2MmJp5TwADxrPRqUeVhL8rLejyloy+LBrhmvDxPVXkhWxi/IOe3jHaUfuXPqUeVtVjzFnS0tZ1dlRLjl3kPPTvZ4bHs8prm+0Li4tbUT4ThP3WnweJjBWDYIAgCAIAgCAIAgCAA3NhrPDeg2ZkhR4FUy/N08zunQcG+kQAO9dI0Zy2IjVL23p+/US613EhNknLEA6qmpaRv/WmY09IDRe56F3jZVHtyK2rygs4e63LgvPAj6rEcIp/nKqercPq08YYztfJu3atakRsI/mZVVuU1R/Cglxz8iMqc6DYjbD6GCDhJLeebrBOpvrUqFCnDYimuNJXVfKc3hu2LsRTscykq6x2lU1Esu+znHQHksHNb2BdSCRKAIAgCAIAgCAIAgCAIAgCAIAgN6gxioh+Znmi83I9nukICzUWdTFIxY1PKi1rSsjk7yRc96YGU2thvxZ1Xu8YoKCbiREY3nrcCR6lzdGm9sUS6ekLqn7tSXazZZnEoHfO4UG+aqHt9VlzdrSfMSYabvo/nx4pPwMzMr8GPhU1ezyJIn+8QtHZUySuUV4tuD6vuZGZQ4I76+Ix9BZC73SVp6hDezquUtxzwj9fMyjFcE/WqwdcLf4BPUYbzb8TVv24/XzPrsTwQf2yrPVCP4hPUYbzP4mrftr6nh2M4IP7RXO6oox7U9QhvZh8pq/6I/XzMRypwQf8vEn/APbtB/eutlY0+k5PlJdcyj2PzMTsucKb4GH1EnDlKgt9TFsrOluOMtP3stkkuCRgkznQgfJYVSNO4yOfL3jVfvXRW9JflIstLXsttV93casmduvsRC2lpwd0MDG26tK66KEVsREnXqVPfk3xeJA4nlviE/ztZUEfZDyxnossPUtjkQMkhcSXEknaSbk9qA8o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3MWwyWmmfBOxzJGEhwII2bxfaDtB3hAaaAIAgCAIAgCAIAgCAIAgCAIAgCAIAgCAIAgCAIAgCAIAgCAIAgCAumRGbeqxKOSWO0cbSAHPBDXk3vonfawv1oC9/7SHhUvUfagOIIAgCAIAgCAIAgCAIAgCAIAgCAIAgCAIAgCAIAgCAIAgCAIAgCAy03hs8oe1AfsnJXxKl80z2I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BESEhQUFBMXFRYXFhgYGBUVFBgdGBYXGBcXGBcYHSghGx0mHxYXITIhJSsrMS4uFx8zODMsNygtLisBCgoKDg0OGxAQGzQkICYsLDQvLC80NCwtLCwtLzQsLDcvLC8vLDQsLC4sLCwsLCwsLywsLC0sLCwsLCwsLDQsLP/AABEIAMEBBQMBEQACEQEDEQH/xAAcAAEAAgMBAQEAAAAAAAAAAAAABQYDBAcCAQj/xABPEAABAwIBBwYICQkFCQAAAAABAAIDBBEFBgcSITFBURMiYXGBkTI0cnOSobGyFBcjMzVCUoLRFiRTVGKiwcLSRJPT4fEIFSVDY5Ti4/D/xAAbAQEAAgMBAQAAAAAAAAAAAAAABAUBAgMGB//EAD4RAAIBAgIFCAgFAwQDAAAAAAABAgMEESEFEjFRcQZBYYGRscHRExQiMjM0oeEWQlJTciPS8BUkYvFDouL/2gAMAwEAAhEDEQA/AOTZT5TVFdO+aokc65Jay50GDc1jdgA9e9AQyAIAgCAIAgCAIAgCAIAgCAIAgCAIAgCAIAgCAIAgCAIAgCAIAgPoKA6ZkDndmooXw1AfUsuDFpOu5g16TdI6yPBsN2tAcyQBAEAQBAEAQBAEAQBAEAQBAEAQBAEAQBAEAQBAEAQBAEAQBAEAQBAEAQBAEAQBAEAQBAEAQBAEAQBAEAQBAEAQBAEAQBAEAQBAEAQBAEAQBAEAQBAEAQBAEAQBAEAQBAEAQBAEAQBAEAQBAEAQBAEAQBAEAQBAEAQBAEAQBAEAQBAEAQBAEAQBAEAQBAe2Rk7AT1AlAZRQyfo3+i78EB9dh8o2xSD7jvwQHh1K8bWPHW0oDCgCAIAgCAIAgCAIAgCAIAgCAIAgCAIAgCAIAgPUbC4gNBJOwAXJ6ggLLhGb/EajXHSStb9qQckzrvJa/ZdAliTkWatzD+dV9DBxa15mlHWxoHtXOVanHayZS0fdVc4U2+rLtN1uRuER/OVVbOd/Ixxxi/XLfUuEr2ktmZY0+T15P3sI8X5Ym7DS4PFbQw+WUjfNORfrDNXqXKV+uZEyHJiX56i6lj5GYYtSt+awvDx5yMz+8Qubv58yRLhyat1705PhgvM2YssJWfNwUUfkU7B/Faeu1DuuT1kt/b9j0cuKzc+NvkxRj+C1d5V3nVaCsV+T6s8/lxX/AKwfQi/oWPWq283/ANFsf2/q/MflxX/rLvQi/oT1qrvM/wCjWP7f1fmBlxXb5g7rjiP8qet1d5q9CWL/ACfV+Z6/LepIs5tO/wAqFhW6vapyegLJ8z7TXkyhY/52gw2TpNM0O7HA6llX1TcjlLk5aPY5LrXkYnz4a8WkwqEcTFLJGewf5ror/fEiz5MR/LU7V9zTnyfwWQ3DMQpzwY6GVg69PnHvXVX0OdMiT5NXC92cX2rwNSpzdUbwTS4nGDubUxui19Lxe3cu0bmlLnIFXQt7T/8AHjwz7iOq81GINbpwiGqbxp5WSauIBsT2BdlJPYyvqUqlN4Ti1xWBU8RwmeA2nhlhN7fKMez3gFk5mkgCAIAgCAIAgCAIAgCAIAgLlgmbSunYJZGspYP0tQ4RC3Q08491ulYcklizenSnUlqwTb6Myx0mS2E01uVfNiEg2hn5vT9/hnrB1qJO9px2Zl5bcnrmpnUwgunN9i8SUiyoMIIoqemowd8cbTIeuR2s9yizvaj2ZF3Q5PWlP38ZPpyXYvMjK7Fp5jeaaWToc9xb2N2DsCjSqTltZbUrWjR+HBLgvHaaYC0O4QBAEAQBAEAQBAEAQBAEAQHqKQtN2ktPFpLT3hZTa2GJRUlhJYrpJulyvq2N0TLyrNhbMBK0jgdLX612jdVY85XVtD2dXbDDhl9voYKn/dlT4zQCF36SkdyW3aeSPNPrUqF/+pdhTXHJnnoz6pea8iHrM2DZbuw2siqN/Iy/IVHUNLmu69Q1qZCvTnsZQ3Ojbm2+JB4b9q7UUbGcFqKWTk6mF8L+DwRfpadjh0i66kE0EAQBAEAQBAEAQF0yZzdzVEYqal7aOktcSyC7n+aiBDn+oHddaznGCxkztQt6teepSjiy40VbR0OrDqccoB41PaSYnixhGizs7Qq+rfPZDtPU2fJyKwlcPHoWzt8u0jcQr5Z36c0jpHcXG9uobB2KDOcpvGTPR0aFOjHVpxSXQay1OoQBAEAQBAEAQBAEAQBAEAQBAEAQBAEAQCyAnKTKiYR8jOGVVPvinAePuuPOB71Jp3VSHSiqu9DWtxnhqy3ry2EXX5C0dbzsOk+DVFvFZnEsceEU57rO29CsKVzCplsZ5S+0NcWuMvejvXiubu6TnOLYVNTSuhqI3RSN2tcLHoI3EdI1KSVBpoAgCAID3FGXODWguc4gNABJJOoAAbSUB1fA8lYMMayata2or3AOjpjrigvra6b7T/2f9RGr3Kp5LaXGjNEVLx60sob9/DzMeLYpLUycpM8vdu3NaODW7AFU1KkpvGTPcW9tSt4alJYLv47zTWh3PbYnHY1x6gT7ESbMOSW1n3kH/Yf6LvwWdV7jGvHeu08OaQbEEHp1H1rBsmnsPiAAIDIYXfZd6J/BZ1Wa68d6MawbHprCdgJ6gT7ESxMNpbQ+MjaCOsEe1GmgpJ7GfAL7NaGccD06Jw1lrgOkEe1ZaaMKUXsZ4WDJnpaOSU2ijkkP7DHP90FbRhKWxHOpVp0/fklxaXee6rDZoheWGWMcXxvYO9wSVOUdqMU7ilUyhNPg0zVWp1PTIydgJ6gT7ESbMOSW1nrkH/Yf6LvwWdV7jGvHeu0cg/7D/Rd+Car3DXjvXaeC03tY34b+5YNsVtPfIP8AsP8ARd+Czqvca68d67RyD/sP9F34JqvcNeO9dpjWDYIAgJ1uKxVUIpcTaZorWjmHjMB4tdtc3ZqN+3YptC7ccp5o89pLQUK2NSh7Mt3M/J/Q55lrkfLQSNu4S08g0oJ2eBIOHQ4bwrRNNYo8ZOEqcnGSwa5itrJoEAQHVMgcKbQUjcTlaHVU2k2jY4AhjfrVBB37h19OqPc1vRRy2lronRzvKvte6tvl19xgnmc9znvcXOcSXOJuSTtJKpm23iz6BCMYRUYrBLYjwsGwQHXs0A/MpfPu9yNWtj8N8TxXKR/7qP8AFd7LJXZRUkLzHLPEx4tdriARcXCkSq04vBsqqVhdVY69ODa3mSpoqash5zYpo3bHDRd2tcNh6QsuMKizzRpCtcWlTJuMlzbO1HEcrMCNHVPhJLmanRuO1zTsv0jWD1dKpq9L0c8D3+jr1XdBVNj2NbmSGbbD+WxCIkXbEHSHhq1N/ecD2LpaQ1qi6CNpyv6Kzlhtll5/Q7bLC1zXNIBBBB6iLFXDSeR4GM3Fpp7D854nRmGeaE7Y5HM7GkgHtFj2qgnHVk0fUKFVVqUai50mXLM+PzybzP8AOFLsfffAouUny8f5eBfMucD+FUcjGj5RnPj46Td3aLjtU64pa8Guc87om99WuVJv2Xk+D8tpx/I/6Qo/PM9qqaHxI8T2+kvlKv8AFnUM67f+HO87H7ys7z4R5Lk8/wDeLgznuQmTPw2ch9xDGAZCNRN76LAd17G54BV9tQ9LLPYj0ultI+p0sY+89nizsVRU01FCNIxwRDU0CzR1NaNp6lbOUKcc8keHhTuLypljKTPGEY7TVjXCF7ZLDnNIsQDxa4bFiFWFRey8Ta5sri0a9JHDc/ujmecvJVlM5lRANGKR2i5g2MfYkaPBpAOrdbpVfd0FD2o7D1eg9JyuYulVeMlmnvXT0on8zg/Nqjzw9xq72PuPiV3KZ/14fx8WW2vygpIXmOaaON4AOi42OvYpUqsIvBspaNjdVo69ODa3o1vyuoP1mHvC19PS3nX/AEu9/bkcmx2pZLizpI3B7HVERa4awfmxq7iqyo1Kvit57O0pzp6PUJrBqMsu07hVTsjY6SQtaxou5x2AcSrhtJYs+f04TqSUIZt8xFw5VULnBramG5NhzgPauarU3zkuWjbyKxdOXYa2WOS0VVA+zGtna0mN4ADrjWGk7wdlulaV6EakdmZ10ZpKpa1Vi8YPavHicJBVKfRGfUMBATeB1sckb6Cs10k2q++B/wBWVhPg69v+t5drcaj1Xs7ik0zoxXNP0kF7a+q3cd3YcuymwOSiqpaWbw43WvucDra8dBBBVueDItAb+A4eaiqp6cbZZWR34aTgCey9+xAdXy0qg+sexgtFABBE0bGtiGjq7b+pUt1PXqPoPomh7dULSC53m+v7YEGo5ZhAEB1/M/4lL593uRq1sPhvieJ5SfNR/iu9lHzk/Sc/Uz3AoV38VnoNB/Iw6+8nczte4TT05PMLBIBwcCAbdYI7l3sZvFxK7lLQi6cKvOnh1Gznmp9VJJvvIw9oa4ew963v45RZy5MVM6kOD70bOZ7DtGGeoO17wxvUzb+84+is2MMIuW85cpa+tVhSXMsXxf2LfQYw2SqqqcbYeTv99pJ/gpcaic3HcUla1lToU6z/ADY/Q5dnXw/k64SAc2aMO+83mu9Wh3qtvYYVMd56/k9X9Ja6j2xf0ea8TYzPeOTeZ/natrH33wOXKX5eP8vA6t8KbyvJX55ZpgcQDY26iR3hWesscDx3o5anpObHDrOWYtgvwbHaYtFo5pmyM4A357ewm/3gq2dLUuE+Zs9fb3nrGiqifvRi0/D6dxac6/0c7zsfvKTefCKjk986uDPOaikDMPD98kj3H7p0B7vrWLKOFPHeZ5Q1XK81f0pLtz8Si5zsTdLXvYTzIQGNHSWhzz1km3U0KFeTcqmG49DoG3jStFLnlm+5f50kNgNdNSzsnjY4lt9Ra7RcCLEGw2fgFypSlTlrJE67o0rmk6U3k+GRO5SZaz1VO6GSnaxpLTpAPuC0gjaLdHau1a5lOOq0V9joeja1lVhUxeeWXOWjM34tU+eHuNUmx9x8So5TfHh/HxZgy2yIqaqsfNEYtAtYBpOIPNFjqDStbi2nUnrI6aK0xb21sqVTHHF7Fv6yC+LGt4wem7+lcPUavQWH4is90uxeZWKKIsqo2Ha2djTwu2QA+xcIrCaXSW9WSlQlJc8W+1Hcss4XPw+qYxpc4xkAAXJPAAK5rpum0j59oycYXdOUngsTikeTVW46IpprnVrYQO86gqdUajexnvXpC1isXUXad3pvkaVnKu1xxDTd5LecfUrpezDPmR87qf1q79GtryXF5H51c65J2XJPfrVAz6elgsD4gCAIDJnPh5fD8Orj840vpJTvdoc6Ik8dHS71dWs9emsT57pm3VC7ko7Hmuv7nMVIKotGbGdrMYw9ztnLtb2uu1vrIQFvxyMtqqlp2iaW/plUFX33xPqFpJSoU2v0ruNJaHcIAgOv5n/EpfPu9yNWth8N8TxPKT5qP8V3so+cn6Tn6me4FCu/is9BoP5GHX3kpmfgJrJn7mQ2PW5wsP3T3LrYx9tvoIfKWaVvGO+XcvuSueie0dIzeXSO9FrR/Mut+8ooicl4YzqS6Eu3/oumS2HfB6Onh3tYNLync53rJUujDUgolDpC49YuZ1N7y4LJfQrmTWTVXDiM9VK6Isl5TSDXOLuc4ObqLQNVgO0rhSozjUc3zlpfaRta1lChBPGOGGKXMsHz84zt4dylE2UbYZAT5LuafWWnsS9hjTx3Dk7X1Ll03+ZfVZ+ZWsz3jk3mf52qPY+++Ba8pfl4/wAvAm84OLmlxCgnGxrZNMcWlzQ4dxv1gLtc1PR1IyIGhrVXVnWpPnaw454FtxPDmVIppWkExyxzMduI+sO1p9ikzgp4NczxKWhcSt/SQf5k4td3YyDzr/RzvOx+8uV58IsOT3zq4MzZsJQcMhH2XSNP944+whZtPhI56ejhfT6cO5HL8v4S3EasHe8OHU5jSPaq65WFVnrtDzUrKk1u7mzqeCZX0Zjp4RO0yFsbA2z76RAbbZxVjTuKeCWJ5C60Vdqc6mp7OLeOWzafc5P0ZUfc99qXfwmY0H89Dr7iFzN+LVPnh7jVysPcfEn8pvjw/j4s2sqsv/gdS6D4PylmtdpcroeEL7NA+1bVrv0ctXA46P0H63QVX0mGbywx2daIj42j+qD+/wD/AFLl6/8A8fr9ib+F1+7/AOv/ANFCpZtOrY+1tKoa6222lKDa+/aoUXjUx6T0dSGpbuO6LXYj9BYlXMgifNJcMYNJ1hc26leSkorFnzWhRlWqKnDa9hXqTOFQyPawSOaXGwLmOa252XNtXauCu6TeGJZ1NBXsIuWrjhuaNjL7DnT0EzWPc0tbp2Gx4ZrLHdBt7NuxbXMHKm8GctEV40buDkscXhwx50cIVIfRAgCAIDbysdo5OgHbJiF2dTYbO9YVtYr+n1nieUkk7qKXNFd7ZypTDzxkp53Me17TZzXBzTwINwe8IDs2VDm1DYMSi+aqmAvt9SZotIw8Dqv02Kqb2lqz1uZnuOT94qtD0L2x7vs8uwr6hl+EAQHX8z/iUvn3e5GrWw+G+J4nlJ81H+K72eMp83zqqqknE7WB2jzdAuIs0DbpDgsVrR1JuWJtYadja0FScMcMc8fsWLJXJyOhhMbCXOcdJ7zqLjaw1bgNwUijRVKOCKvSGkKl5U15ZJbFuKFjFU3EcaghZzoY3aNxrDgy75D1Et0ezpUKclWrqK2I9HbUpWGjJ1JZSkuzHJdeeJ0HKnGxR0z5y3TILQ1t9HSLiBa/eexTq1X0cNY81o+zd3XVJPDbnuwKR8bJ30urzv8A4KF6+/0/U9B+GF+79PuX7EqZtTSyM2tliIB8pvNPrBU+SU4Nb0eboVJW1xGfPF9zOZ5oWEVs7TqIiIPWHgFV1isJtHq+UjTtoNbNbwM+eX56l83J7zVtf7Uc+THwqnFdzJvNRjfK0xp3Hnw+DxLD4PcbjuXWyq60NV8xA5Q2foq6rR2S7+ft29ps51/o53nY/eW958I5cnvnVwZX80WNtaZKR5tpHlIr7zbnt67AHvUexqrODLLlHZuSjcRWzJ+D8OwseW2Rba0tkY4RzNGjci7XDcHW16tdj0lSLi2VXNbSr0Vpd2acJLGL7VwNDIzN+aaYT1D2PkbfQay5Y07NIlwBJt0DatKFpqPWk8yTpPTquKfoqKaT2t7X0ZEtnJ+jKj7nvtXS7+EyFoP56HX3ELmb8WqfPD3GrlYe4+JP5TfHh/HxZnyryBdWVTpxOGAta3RLC7wRbbpBZr2jqS1sTno7TkbSgqThjm88cNvUQ/xTv/Wm/wB2f6ly9Qf6id+J4ftfX7FXxTBDR4hDAXiQh8LtIDR8J41WueCjypeiqKOOJbW94ru0lVSwyksNuxHXcuvo2r805Wlx8OR4vRPztLicCfsPUqM+jrafozEDell33hd23YVfy9x8D5fRyrx/ku8/ObNg6lQH1B7T6hgID3BC57msYC57iGtA2knYFlJt4I1nOMIuUngltNTO7Xta+lw6Nwc2kYRKRsdNJZ0nXbUOi5CvaUNSCifNb65dzXlV3vLhzfQ56uhECAumbvKxlMZKSrBdQ1BGnbW6J+oNnZ0jVfiANtrHScFOOqzvbXM7eqqlN5otGOYM+nc3WJIZBpQzN1xyNOtpBGq9rXH8FS1qMqbwZ9Dsb+leU9eG3nXOvtuZGrkTQgLHk5lnPRROihbCWl5edNrybkAfVeNXNCkUbmVJYIq73RNC8qKpUbTSwya8UyV+NKs/R03oS/4q6+vVNyIf4btP1S7V/aRuMZeVlQwxue2Nh2iIFhI4aRcTbtXOpd1JrDYSrbQtpQlrpNv/AJZ/TBIjcncdko5TLE2Nzi0t54cQASCbaLhwC50qrpvFEu9soXdP0dRtLHHL7pm7lJljUVsbY5RE1rXaXybXtubEC+k88St61zKqsGR7HRNCzm50222sM8PBIryjlmW/Dc4tXDDHC1sDmxtDGlzZC6zRYXIkA2dClxvJxilgilr6Ata1SVSTkm3jk1hn1EbheVU0FTNUxsh05b6QLX6A0naR0QHgjXxJ2rnC4lCbmltJVxoylXoRoTbwjszWOWWeXgY8pcpJa10bpmxtLAQNAOA1kE30nHgsVq8quGJtY6PpWcZRptvHfh4JGtgOMyUkwmh0dIAts4EtIO0EAg7gdu4LWlVdOWsjrd2lO6peiqbOjb4ktlBlvUVcJhlbCGFzXXY14ddpuNbnkepdat1OpHVaIdnoahaVfS03LHDnawz6kVuN5aQ5pLXA3BBIII2EEbCoyeGaLRpSWDWKLvhec6pjaGyxsmt9a5Y/ttcHuCmwvppZrE8/ccnLepLWpycejav87TFjecipnYY42tga4WJaS6TXwdq0e6/SsVL2clgsjpa8n7ejNTm3NrmeS7Oc0cTy4qZ6Y00jYdAta0uDX6fNtY3LyL6uC0ndTnDUZIoaGt6Ff08G8c8sVhn1eJhyayvnomPZC2Jwe7SOm15N7AatF41alijcSpLBG99oqjeSUqjaaWGWHimTHxpVn6Om9CX/ABV19eqbkQfw3afql2r+0fGlWfo6b0Jf8VPXqm5D8N2n6pdq/tK5jGPS1NS2pkDBINCwaHBnMNxcFxPrUepWc56zLS2sadvQdCDeDx27c+rwJjFc4VVUQyQPZAGSNLXFrZA6x4EyEepdp3k5RcWkQbfQVtQqxqxcsU8c2vIqRCiF2XSHOZVtY1mhTEBobrZJc2FtfyimK+mlhgihlydtZSctaXav7SnSv0nOdYNuSbNFmi5vZo3AbgobeLxLyK1Uljjhv29Z4QyfQLkAaydQA1k9ACDZmTeJ17MGh5R9nYnKz5GPUfgzXajLJ+0RsH+atbW21PaltPF6a0v6f+hRfs87/V9u845LIXOLnEucSSSTcknWSSdpU084eEAQBAXHI3Lp9Iw01Qz4TQuPOhcbFhO18LtrXbTbYeg61rOCmsJHahcVKE1UpvBouzsEjqIjUYbJ8Kh+szZUxdD4zrd1jb07VV1rOUc45o9lYaepVsIVvZl9H5deXSQShl+EAQBAEAQBAEAQBAEAQBAEAQBAEAQBAEAQBAEAQEhg+CzVLiIWXA8J5IbGwby551C23j0LpTpTqPCKI11eUbWOtVlh0c74L/EfMVytpcNDmURbV12sGoI+Qh8y0+G79rZ7FaULWNPN5s8VpLTNW79iPsw3c74vw2HLa6skmkfLK90kjzdznG7iekqUUxgQBAEAQBAbWGYlLTyNlgkfFI3Y5pIPV0joQHQqDOPBU2bitPpPtb4VT2jm63x+C/8A+1a1xqW8Km1FjZ6VubXKEsVuea+3UTsOTrahunh1TFWNtfQBEdQ3yona1AqWU17uZ6e15Q29TKqtR9qIarpXxO0JWPjdwc0tPrUOUXF4NF5TqQqR1oNNdGZhWDcIAgCAIAgCAIAgCAIAgCAIAgCAIAgCAmMOyYqZm6Yj5OMazJKeSjA43dtHUCu1O3qT2Ir7nSlrb+/PPcs3/nEwV2LYXRXD3uxGcfUiJjpgf2pdrvu3HQp1Oyis5ZnnLvlHVnlQWqt+1+SKdlRl7VVjeSJbDTDwYIRoRAbtK2t3bq6ApqSSwR56dSVSTlN4t87KqsmgQBAEAQBAEAQBAe4ZnMcHMcWuBuC0kEdII2IC54VnQro2CKYx1kX2KlnK6uh9w7vJWsoqWTR0pVqlKWtTk0+jInIMscKnty1PUUbz9aBzZoustfYgeSFGnZ05bMi4ocoLunlLCS6dvasCShwuknt8ExGlkJ2MmJp5TwADxrPRqUeVhL8rLejyloy+LBrhmvDxPVXkhWxi/IOe3jHaUfuXPqUeVtVjzFnS0tZ1dlRLjl3kPPTvZ4bHs8prm+0Li4tbUT4ThP3WnweJjBWDYIAgCAIAgCAIAgCAA3NhrPDeg2ZkhR4FUy/N08zunQcG+kQAO9dI0Zy2IjVL23p+/US613EhNknLEA6qmpaRv/WmY09IDRe56F3jZVHtyK2rygs4e63LgvPAj6rEcIp/nKqercPq08YYztfJu3atakRsI/mZVVuU1R/Cglxz8iMqc6DYjbD6GCDhJLeebrBOpvrUqFCnDYimuNJXVfKc3hu2LsRTscykq6x2lU1Esu+znHQHksHNb2BdSCRKAIAgCAIAgCAIAgCAIAgCAIAgN6gxioh+Znmi83I9nukICzUWdTFIxY1PKi1rSsjk7yRc96YGU2thvxZ1Xu8YoKCbiREY3nrcCR6lzdGm9sUS6ekLqn7tSXazZZnEoHfO4UG+aqHt9VlzdrSfMSYabvo/nx4pPwMzMr8GPhU1ezyJIn+8QtHZUySuUV4tuD6vuZGZQ4I76+Ix9BZC73SVp6hDezquUtxzwj9fMyjFcE/WqwdcLf4BPUYbzb8TVv24/XzPrsTwQf2yrPVCP4hPUYbzP4mrftr6nh2M4IP7RXO6oox7U9QhvZh8pq/6I/XzMRypwQf8vEn/APbtB/eutlY0+k5PlJdcyj2PzMTsucKb4GH1EnDlKgt9TFsrOluOMtP3stkkuCRgkznQgfJYVSNO4yOfL3jVfvXRW9JflIstLXsttV93casmduvsRC2lpwd0MDG26tK66KEVsREnXqVPfk3xeJA4nlviE/ztZUEfZDyxnossPUtjkQMkhcSXEknaSbk9qA8o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3MWwyWmmfBOxzJGEhwII2bxfaDtB3hAaaAIAgCAIAgCAIAgCAIAgCAIAgCAIAgCAIAgCAIAgCAIAgCAIAgCAumRGbeqxKOSWO0cbSAHPBDXk3vonfawv1oC9/7SHhUvUfagOIIAgCAIAgCAIAgCAIAgCAIAgCAIAgCAIAgCAIAgCAIAgCAIAgCAy03hs8oe1AfsnJXxKl80z2I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johnbarban.com/wp-content/uploads/2010/02/d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95600"/>
            <a:ext cx="4343400" cy="322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3692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576935"/>
            <a:ext cx="139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034135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The Double Iceberg Model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1200" b="1" dirty="0" smtClean="0">
                <a:solidFill>
                  <a:schemeClr val="accent1"/>
                </a:solidFill>
              </a:rPr>
              <a:t>(Whitehead &amp; Hwang, 2012)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1" y="4034135"/>
            <a:ext cx="1399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Meaning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367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Steps to Effective L1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2511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000" dirty="0" smtClean="0"/>
              <a:t>DO NOT translate word to word simply from memory or from an English to Korean dictionary! (GTM style) This can lead to inaccurate translation! </a:t>
            </a:r>
          </a:p>
          <a:p>
            <a:pPr marL="624078" indent="-514350">
              <a:buFont typeface="+mj-lt"/>
              <a:buAutoNum type="arabicPeriod"/>
            </a:pPr>
            <a:endParaRPr lang="en-CA" sz="2000" dirty="0" smtClean="0"/>
          </a:p>
          <a:p>
            <a:pPr marL="624078" indent="-514350">
              <a:buFont typeface="+mj-lt"/>
              <a:buAutoNum type="arabicPeriod"/>
            </a:pPr>
            <a:r>
              <a:rPr lang="en-CA" sz="2000" dirty="0" smtClean="0"/>
              <a:t>Find the English meaning of the word or phrase in the context you are teaching. (English to English dictionary)</a:t>
            </a:r>
          </a:p>
          <a:p>
            <a:pPr marL="109728" indent="0" algn="ctr">
              <a:buNone/>
            </a:pPr>
            <a:r>
              <a:rPr lang="en-CA" sz="1800" dirty="0" smtClean="0">
                <a:hlinkClick r:id="rId2"/>
              </a:rPr>
              <a:t>www.dictionary.com</a:t>
            </a:r>
            <a:r>
              <a:rPr lang="en-CA" sz="1800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endParaRPr lang="en-CA" sz="2000" dirty="0" smtClean="0"/>
          </a:p>
          <a:p>
            <a:pPr marL="624078" indent="-514350">
              <a:buFont typeface="+mj-lt"/>
              <a:buAutoNum type="arabicPeriod" startAt="3"/>
            </a:pPr>
            <a:r>
              <a:rPr lang="en-CA" sz="2000" dirty="0" smtClean="0"/>
              <a:t>DO NOT teach multiple definitions. The context will give you the correct meaning to teach.</a:t>
            </a:r>
          </a:p>
          <a:p>
            <a:pPr marL="624078" indent="-514350">
              <a:buAutoNum type="arabicPeriod" startAt="3"/>
            </a:pPr>
            <a:endParaRPr lang="en-CA" sz="2000" dirty="0" smtClean="0"/>
          </a:p>
          <a:p>
            <a:pPr marL="624078" indent="-514350">
              <a:buAutoNum type="arabicPeriod" startAt="3"/>
            </a:pPr>
            <a:r>
              <a:rPr lang="en-CA" sz="2000" dirty="0" smtClean="0"/>
              <a:t>This is your starting point to effective translation.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33265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576935"/>
            <a:ext cx="139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034135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7834" y="2590800"/>
            <a:ext cx="3009900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32862" y="2971800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  <a:endParaRPr 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Common Translation Process…</a:t>
            </a:r>
            <a:endParaRPr lang="en-US" sz="1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1" y="4034135"/>
            <a:ext cx="1399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Meaning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822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092700" y="18669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576935"/>
            <a:ext cx="139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1" y="4034135"/>
            <a:ext cx="1399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Meaning in context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81300" y="2871264"/>
            <a:ext cx="0" cy="1681033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10000" y="2871264"/>
            <a:ext cx="2286000" cy="2173771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172200" y="3081635"/>
            <a:ext cx="0" cy="208736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81378" y="464577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  <a:endParaRPr 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377096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[2]</a:t>
            </a:r>
            <a:endParaRPr 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6045" y="5334000"/>
            <a:ext cx="389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[4. Same or Different?]</a:t>
            </a:r>
            <a:endParaRPr 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Thinking Process for Translation</a:t>
            </a:r>
            <a:endParaRPr lang="en-US" sz="1200" i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962400" y="5168999"/>
            <a:ext cx="1905000" cy="28437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23266" y="3200400"/>
            <a:ext cx="0" cy="199703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9266" y="4921607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800" b="1" dirty="0" smtClean="0">
                <a:effectLst>
                  <a:glow rad="2286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2a]</a:t>
            </a:r>
            <a:endParaRPr lang="en-US" sz="2800" b="1" dirty="0">
              <a:effectLst>
                <a:glow rad="2286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3807767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[3]</a:t>
            </a:r>
            <a:endParaRPr 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31011" y="3810000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glow rad="2286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800" b="1" dirty="0" smtClean="0">
                <a:effectLst>
                  <a:glow rad="228600">
                    <a:srgbClr val="FFFF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3a]</a:t>
            </a:r>
            <a:endParaRPr lang="en-US" sz="2800" b="1" dirty="0">
              <a:effectLst>
                <a:glow rad="228600">
                  <a:srgbClr val="FFFF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8743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9" grpId="0"/>
      <p:bldP spid="26" grpId="0"/>
      <p:bldP spid="27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Word Meaning Relationships</a:t>
            </a:r>
            <a:endParaRPr lang="en-US" i="1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03257"/>
              </p:ext>
            </p:extLst>
          </p:nvPr>
        </p:nvGraphicFramePr>
        <p:xfrm>
          <a:off x="228600" y="1371600"/>
          <a:ext cx="8534400" cy="5063759"/>
        </p:xfrm>
        <a:graphic>
          <a:graphicData uri="http://schemas.openxmlformats.org/drawingml/2006/table">
            <a:tbl>
              <a:tblPr/>
              <a:tblGrid>
                <a:gridCol w="1600200"/>
                <a:gridCol w="6934200"/>
              </a:tblGrid>
              <a:tr h="272314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+mn-lt"/>
                          <a:ea typeface="맑은 고딕"/>
                          <a:cs typeface="Times New Roman"/>
                        </a:rPr>
                        <a:t>Relationship</a:t>
                      </a:r>
                      <a:endParaRPr lang="ko-KR" sz="1800" b="1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+mn-lt"/>
                          <a:ea typeface="맑은 고딕"/>
                          <a:cs typeface="Times New Roman"/>
                        </a:rPr>
                        <a:t>Definition</a:t>
                      </a:r>
                      <a:endParaRPr lang="ko-KR" sz="1800" b="1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7220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1:1</a:t>
                      </a:r>
                      <a:endParaRPr lang="ko-KR" sz="18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The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word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or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phrase meaning being translated from English has a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/>
                      </a:r>
                      <a:b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</a:b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perfect word or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phrase match in Korean.</a:t>
                      </a:r>
                      <a:endParaRPr lang="ko-KR" sz="1800" kern="100" dirty="0"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English word + Meaning = Korean word +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Meaning</a:t>
                      </a: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0"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Fake 1:1</a:t>
                      </a:r>
                      <a:endParaRPr lang="ko-KR" sz="18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u="sng" kern="100" dirty="0">
                          <a:latin typeface="+mn-lt"/>
                          <a:ea typeface="맑은 고딕"/>
                          <a:cs typeface="Times New Roman"/>
                        </a:rPr>
                        <a:t>Type A</a:t>
                      </a:r>
                      <a:endParaRPr lang="ko-KR" sz="1800" u="sng" kern="100" dirty="0"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Words appear to have 1:1 relationship; however, in context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the</a:t>
                      </a:r>
                      <a:b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</a:b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meaning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of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the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English word is not what it first appears. Therefore, the Korean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translation/explanation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must also reflect the meaning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/>
                      </a:r>
                      <a:b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</a:b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in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context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.</a:t>
                      </a: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u="sng" kern="100" dirty="0">
                          <a:latin typeface="+mn-lt"/>
                          <a:ea typeface="맑은 고딕"/>
                          <a:cs typeface="Times New Roman"/>
                        </a:rPr>
                        <a:t>Type B</a:t>
                      </a:r>
                      <a:endParaRPr lang="ko-KR" sz="1800" u="sng" kern="100" dirty="0"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On the surface, the words appear to have a perfect 1:1 relationship; </a:t>
                      </a:r>
                      <a:endParaRPr lang="en-US" sz="1800" kern="100" dirty="0" smtClean="0"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however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, slight differences exist in meaning. (Word meaning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/>
                      </a:r>
                      <a:b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</a:b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differs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in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different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language and cultures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.)</a:t>
                      </a: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71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1:0</a:t>
                      </a:r>
                      <a:endParaRPr lang="ko-KR" sz="18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English word and meaning has no direct match in Korean, and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/>
                      </a:r>
                      <a:b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</a:b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therefore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requires </a:t>
                      </a:r>
                      <a:r>
                        <a:rPr lang="en-US" sz="1800" kern="100" dirty="0">
                          <a:latin typeface="+mn-lt"/>
                          <a:ea typeface="맑은 고딕"/>
                          <a:cs typeface="Times New Roman"/>
                        </a:rPr>
                        <a:t>an explanation of meaning</a:t>
                      </a:r>
                      <a:r>
                        <a:rPr lang="en-US" sz="1800" kern="100" dirty="0" smtClean="0">
                          <a:latin typeface="+mn-lt"/>
                          <a:ea typeface="맑은 고딕"/>
                          <a:cs typeface="Times New Roman"/>
                        </a:rPr>
                        <a:t>.</a:t>
                      </a:r>
                      <a:endParaRPr lang="ko-KR" sz="18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41988" marR="41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Let’s 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ate a </a:t>
            </a:r>
            <a:r>
              <a:rPr lang="en-US" b="1" u="sng" dirty="0" smtClean="0"/>
              <a:t>big apple</a:t>
            </a:r>
            <a:r>
              <a:rPr lang="en-US" dirty="0" smtClean="0"/>
              <a:t>.</a:t>
            </a:r>
            <a:endParaRPr lang="en-CA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6692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431" y="40502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1:1 Translation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034926" y="2895600"/>
            <a:ext cx="14526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ig apple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054804" y="2911033"/>
            <a:ext cx="11079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dirty="0" smtClean="0"/>
              <a:t>큰사</a:t>
            </a:r>
            <a:r>
              <a:rPr lang="ko-KR" altLang="en-US" sz="2400" dirty="0"/>
              <a:t>과</a:t>
            </a:r>
            <a:endParaRPr lang="en-US" sz="2400" dirty="0"/>
          </a:p>
        </p:txBody>
      </p:sp>
      <p:pic>
        <p:nvPicPr>
          <p:cNvPr id="25" name="Picture 24" descr="http://appleadayproject.files.wordpress.com/2011/03/apple-full2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347903"/>
            <a:ext cx="2133600" cy="197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http://appleadayproject.files.wordpress.com/2011/03/apple-full2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6906" y="4347902"/>
            <a:ext cx="2133600" cy="197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qual 2"/>
          <p:cNvSpPr/>
          <p:nvPr/>
        </p:nvSpPr>
        <p:spPr>
          <a:xfrm>
            <a:off x="4114800" y="2743200"/>
            <a:ext cx="1143000" cy="926068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Equal 26"/>
          <p:cNvSpPr/>
          <p:nvPr/>
        </p:nvSpPr>
        <p:spPr>
          <a:xfrm>
            <a:off x="4114800" y="4724400"/>
            <a:ext cx="1143000" cy="926068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658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Let’s 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go to the</a:t>
            </a:r>
            <a:r>
              <a:rPr lang="en-US" b="1" dirty="0" smtClean="0"/>
              <a:t> </a:t>
            </a:r>
            <a:r>
              <a:rPr lang="en-US" b="1" u="sng" dirty="0" smtClean="0"/>
              <a:t>Big Apple</a:t>
            </a:r>
            <a:r>
              <a:rPr lang="en-US" b="1" dirty="0" smtClean="0"/>
              <a:t>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197514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6692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431" y="40502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Fake 1:1 Translation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034926" y="2895600"/>
            <a:ext cx="155523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Big Apple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054804" y="2911033"/>
            <a:ext cx="11079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dirty="0" smtClean="0"/>
              <a:t>큰사</a:t>
            </a:r>
            <a:r>
              <a:rPr lang="ko-KR" altLang="en-US" sz="2400" dirty="0"/>
              <a:t>과</a:t>
            </a:r>
            <a:endParaRPr lang="en-US" sz="2400" dirty="0"/>
          </a:p>
        </p:txBody>
      </p:sp>
      <p:pic>
        <p:nvPicPr>
          <p:cNvPr id="26" name="Picture 25" descr="http://appleadayproject.files.wordpress.com/2011/03/apple-full2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853934"/>
            <a:ext cx="3119894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encrypted-tbn2.gstatic.com/images?q=tbn:ANd9GcRuJ9Oc-eHBk9QPOjKbXFf9cNYVI0-NzEzxpo3ketpgQYtluY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73" y="445143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ultiply 3"/>
          <p:cNvSpPr/>
          <p:nvPr/>
        </p:nvSpPr>
        <p:spPr>
          <a:xfrm>
            <a:off x="5791200" y="2514600"/>
            <a:ext cx="1676400" cy="126313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368787">
            <a:off x="3541251" y="4127515"/>
            <a:ext cx="2728382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qual 16"/>
          <p:cNvSpPr/>
          <p:nvPr/>
        </p:nvSpPr>
        <p:spPr>
          <a:xfrm>
            <a:off x="4114800" y="2743200"/>
            <a:ext cx="1143000" cy="926068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524000" y="2362200"/>
            <a:ext cx="6324600" cy="3352800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Fake 1:1 (Type A) Translation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 smtClean="0"/>
              <a:t>There is a representative in the Korean language, but meaning is different. The translation/explanation must reflect the meaning in the context.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6669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4" grpId="0" animBg="1"/>
      <p:bldP spid="5" grpId="0" animBg="1"/>
      <p:bldP spid="1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Key Points </a:t>
            </a:r>
            <a:r>
              <a:rPr lang="en-US" b="1" dirty="0">
                <a:solidFill>
                  <a:schemeClr val="accent1"/>
                </a:solidFill>
              </a:rPr>
              <a:t>w</a:t>
            </a:r>
            <a:r>
              <a:rPr lang="en-US" b="1" dirty="0" smtClean="0">
                <a:solidFill>
                  <a:schemeClr val="accent1"/>
                </a:solidFill>
              </a:rPr>
              <a:t>hen using L1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CA" sz="2400" dirty="0" smtClean="0"/>
              <a:t>If </a:t>
            </a:r>
            <a:r>
              <a:rPr lang="en-CA" sz="2400" b="1" dirty="0" smtClean="0"/>
              <a:t>used judiciously</a:t>
            </a:r>
            <a:r>
              <a:rPr lang="en-CA" sz="2400" dirty="0" smtClean="0"/>
              <a:t>, it can </a:t>
            </a:r>
            <a:r>
              <a:rPr lang="en-CA" sz="2400" b="1" dirty="0" smtClean="0"/>
              <a:t>aid</a:t>
            </a:r>
            <a:r>
              <a:rPr lang="en-CA" sz="2400" dirty="0" smtClean="0"/>
              <a:t> language acquisition.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CA" sz="2400" dirty="0" smtClean="0"/>
              <a:t>If </a:t>
            </a:r>
            <a:r>
              <a:rPr lang="en-CA" sz="2400" b="1" dirty="0" smtClean="0"/>
              <a:t>used haphazardly</a:t>
            </a:r>
            <a:r>
              <a:rPr lang="en-CA" sz="2400" dirty="0" smtClean="0"/>
              <a:t>, it can </a:t>
            </a:r>
            <a:r>
              <a:rPr lang="en-CA" sz="2400" b="1" dirty="0" smtClean="0"/>
              <a:t>inhibit</a:t>
            </a:r>
            <a:r>
              <a:rPr lang="en-CA" sz="2400" dirty="0" smtClean="0"/>
              <a:t> language acquisition.</a:t>
            </a:r>
          </a:p>
          <a:p>
            <a:pPr>
              <a:lnSpc>
                <a:spcPct val="150000"/>
              </a:lnSpc>
              <a:buNone/>
            </a:pPr>
            <a:endParaRPr lang="en-CA" sz="2400" dirty="0" smtClean="0"/>
          </a:p>
        </p:txBody>
      </p:sp>
      <p:pic>
        <p:nvPicPr>
          <p:cNvPr id="3074" name="Picture 2" descr="http://us.123rf.com/400wm/400/400/lightwise/lightwise1205/lightwise120500065/13838362-choice-and-decisions-road-signs-as-yellow-warning-highway-signage-with-two-arrows-going-in-opposite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5638800" cy="258738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Let’s 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</a:t>
            </a:r>
            <a:r>
              <a:rPr lang="en-US" b="1" u="sng" dirty="0" smtClean="0"/>
              <a:t>shepherd’s pie</a:t>
            </a:r>
            <a:r>
              <a:rPr lang="en-US" dirty="0" smtClean="0"/>
              <a:t> for dinner.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5042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6692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431" y="40502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Fake 1:1 Translation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2895600"/>
            <a:ext cx="21755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shepherd’s pie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2911033"/>
            <a:ext cx="21082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smtClean="0"/>
              <a:t>양치기의 파이</a:t>
            </a:r>
            <a:endParaRPr lang="en-US" sz="2400" dirty="0"/>
          </a:p>
        </p:txBody>
      </p:sp>
      <p:sp>
        <p:nvSpPr>
          <p:cNvPr id="4" name="Multiply 3"/>
          <p:cNvSpPr/>
          <p:nvPr/>
        </p:nvSpPr>
        <p:spPr>
          <a:xfrm>
            <a:off x="5791200" y="2514600"/>
            <a:ext cx="1676400" cy="126313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368787">
            <a:off x="3515630" y="4051357"/>
            <a:ext cx="2980387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www.kraftrecipes.com/assets/recipe_images/Cheesy_Shepherds_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273" y="4381498"/>
            <a:ext cx="29241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.bp.blogspot.com/-khx5uguLN9U/UMCXCzSCuXI/AAAAAAAAALQ/AU7P7TLWcDg/s1600/shephe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75" y="4359313"/>
            <a:ext cx="2253517" cy="150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xyztopeka.com/wp-content/uploads/2013/11/pi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254" y="5429047"/>
            <a:ext cx="1868475" cy="136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Equal 18"/>
          <p:cNvSpPr/>
          <p:nvPr/>
        </p:nvSpPr>
        <p:spPr>
          <a:xfrm>
            <a:off x="4114800" y="2743200"/>
            <a:ext cx="1143000" cy="926068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1423972" y="2558534"/>
            <a:ext cx="6324600" cy="3352800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Fake 1:1 (Type A) Translation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 smtClean="0"/>
              <a:t>There is a representative in the Korean language, but meaning is different. The translation/explanation must reflect the meaning in the context.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5479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4" grpId="0" animBg="1"/>
      <p:bldP spid="5" grpId="0" animBg="1"/>
      <p:bldP spid="19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Let’s 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 love you</a:t>
            </a:r>
            <a:r>
              <a:rPr lang="en-US" dirty="0" smtClean="0"/>
              <a:t>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61143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6692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431" y="40502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Fake 1:1 Translation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957982" y="2895600"/>
            <a:ext cx="15472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 love you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2911033"/>
            <a:ext cx="218521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dirty="0" smtClean="0"/>
              <a:t>난 너를 사랑해</a:t>
            </a:r>
            <a:endParaRPr lang="en-US" sz="2400" dirty="0"/>
          </a:p>
        </p:txBody>
      </p:sp>
      <p:sp>
        <p:nvSpPr>
          <p:cNvPr id="4" name="Multiply 3"/>
          <p:cNvSpPr/>
          <p:nvPr/>
        </p:nvSpPr>
        <p:spPr>
          <a:xfrm>
            <a:off x="5791200" y="2514600"/>
            <a:ext cx="1676400" cy="126313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368787">
            <a:off x="3541251" y="4127515"/>
            <a:ext cx="2728382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http://www.comments20.com/wp-content/uploads/2012/05/Teddy-Bear-94.jpg"/>
          <p:cNvPicPr/>
          <p:nvPr/>
        </p:nvPicPr>
        <p:blipFill>
          <a:blip r:embed="rId2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b="10077"/>
          <a:stretch>
            <a:fillRect/>
          </a:stretch>
        </p:blipFill>
        <p:spPr bwMode="auto">
          <a:xfrm>
            <a:off x="1654964" y="4470415"/>
            <a:ext cx="2155036" cy="184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http://1.bp.blogspot.com/_tlu2kHvD81k/TNZdj_-9_RI/AAAAAAAAAJY/doqIyoXVge4/s1600/stock-photo-red-heart-wound-around-chain-and-locked-on-lock-24535609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93" r="11417" b="8543"/>
          <a:stretch>
            <a:fillRect/>
          </a:stretch>
        </p:blipFill>
        <p:spPr bwMode="auto">
          <a:xfrm>
            <a:off x="5605694" y="4341405"/>
            <a:ext cx="2142119" cy="197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qual 16"/>
          <p:cNvSpPr/>
          <p:nvPr/>
        </p:nvSpPr>
        <p:spPr>
          <a:xfrm>
            <a:off x="4114800" y="2743200"/>
            <a:ext cx="1143000" cy="926068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1524000" y="2514600"/>
            <a:ext cx="6324600" cy="3352800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Fake 1:1 (Type B) Translation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 smtClean="0"/>
              <a:t>On a language level, it seems to be a perfect match, however, languages hold different usage and meaning. In such cases, you have to give explanation to provide a full picture of the word/expression used.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577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4" grpId="0" animBg="1"/>
      <p:bldP spid="5" grpId="0" animBg="1"/>
      <p:bldP spid="17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Let’s 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Xiaoming</a:t>
            </a:r>
            <a:r>
              <a:rPr lang="en-US" dirty="0" smtClean="0"/>
              <a:t> ate a </a:t>
            </a:r>
            <a:r>
              <a:rPr lang="en-US" b="1" u="sng" dirty="0" err="1" smtClean="0"/>
              <a:t>poutine</a:t>
            </a:r>
            <a:r>
              <a:rPr lang="en-US" dirty="0" smtClean="0"/>
              <a:t> for lunch.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95513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129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105400" y="1828800"/>
            <a:ext cx="2971800" cy="46482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6692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431" y="405026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3716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English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412" y="136713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4486C"/>
                </a:solidFill>
              </a:rPr>
              <a:t>Korean</a:t>
            </a:r>
            <a:endParaRPr lang="en-US" b="1" dirty="0">
              <a:solidFill>
                <a:srgbClr val="24486C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Fake 1:1 Translation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111755" y="2895600"/>
            <a:ext cx="124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poutine</a:t>
            </a:r>
            <a:endParaRPr lang="en-US" sz="2400" dirty="0"/>
          </a:p>
        </p:txBody>
      </p:sp>
      <p:sp>
        <p:nvSpPr>
          <p:cNvPr id="4" name="Multiply 3"/>
          <p:cNvSpPr/>
          <p:nvPr/>
        </p:nvSpPr>
        <p:spPr>
          <a:xfrm>
            <a:off x="5791200" y="2514600"/>
            <a:ext cx="1676400" cy="126313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368787">
            <a:off x="3541251" y="4127515"/>
            <a:ext cx="2728382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808080" y="4762380"/>
            <a:ext cx="1676400" cy="126313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upload.wikimedia.org/wikipedia/commons/6/6c/Pout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091" y="4509451"/>
            <a:ext cx="1774418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olded Corner 20"/>
          <p:cNvSpPr/>
          <p:nvPr/>
        </p:nvSpPr>
        <p:spPr>
          <a:xfrm>
            <a:off x="1524000" y="2373868"/>
            <a:ext cx="6324600" cy="3352800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Fake 1:0 Translation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 smtClean="0"/>
              <a:t>There is no direct match in Korean for the English word/phrase. In such case, you have to provide explanation to understand what it means and how it is used.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4935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7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Thinking Time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 lnSpcReduction="10000"/>
          </a:bodyPr>
          <a:lstStyle/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The test was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a piece of cake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Shut Up</a:t>
            </a:r>
            <a:r>
              <a:rPr lang="en-CA" altLang="ko-KR" sz="2400" b="1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 I can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’t believe you won!!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The bag is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heavy</a:t>
            </a:r>
            <a:r>
              <a:rPr lang="en-CA" altLang="ko-KR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I saw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a snail 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on the road. The car was driving so slow!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An old man sees a young boy (they have never met).. </a:t>
            </a:r>
            <a:b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He says, “Come here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son</a:t>
            </a:r>
            <a:r>
              <a:rPr lang="en-CA" altLang="ko-KR" sz="2400" b="1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”.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Hi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pumpkin</a:t>
            </a:r>
            <a:r>
              <a:rPr lang="en-CA" altLang="ko-KR" sz="2400" b="1" dirty="0" smtClean="0">
                <a:solidFill>
                  <a:schemeClr val="tx2">
                    <a:lumMod val="50000"/>
                  </a:schemeClr>
                </a:solidFill>
              </a:rPr>
              <a:t>! 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How was your day?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I bought a </a:t>
            </a:r>
            <a:r>
              <a:rPr lang="en-CA" altLang="ko-KR" sz="2400" b="1" u="sng" dirty="0" smtClean="0">
                <a:solidFill>
                  <a:schemeClr val="tx2">
                    <a:lumMod val="50000"/>
                  </a:schemeClr>
                </a:solidFill>
              </a:rPr>
              <a:t>kilt</a:t>
            </a: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 when I went to Scotland</a:t>
            </a:r>
          </a:p>
        </p:txBody>
      </p:sp>
      <p:pic>
        <p:nvPicPr>
          <p:cNvPr id="27650" name="Picture 2" descr="http://www.galicianshop.com/pictures/kilts/KILT-STW.jpg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5791200" y="838200"/>
            <a:ext cx="3048000" cy="2739216"/>
          </a:xfrm>
          <a:prstGeom prst="rect">
            <a:avLst/>
          </a:prstGeom>
          <a:noFill/>
        </p:spPr>
      </p:pic>
      <p:sp>
        <p:nvSpPr>
          <p:cNvPr id="6" name="위로 굽은 화살표 5"/>
          <p:cNvSpPr/>
          <p:nvPr/>
        </p:nvSpPr>
        <p:spPr>
          <a:xfrm>
            <a:off x="6172200" y="3505200"/>
            <a:ext cx="2819400" cy="2819400"/>
          </a:xfrm>
          <a:prstGeom prst="bentUpArrow">
            <a:avLst>
              <a:gd name="adj1" fmla="val 12099"/>
              <a:gd name="adj2" fmla="val 14762"/>
              <a:gd name="adj3" fmla="val 16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The coffee shop was </a:t>
            </a:r>
            <a:r>
              <a:rPr lang="en-US" sz="2400" b="1" u="sng" dirty="0" smtClean="0"/>
              <a:t>crowded.</a:t>
            </a:r>
          </a:p>
          <a:p>
            <a:pPr marL="342900" indent="-342900">
              <a:buFont typeface="+mj-lt"/>
              <a:buAutoNum type="arabicPeriod"/>
            </a:pPr>
            <a:endParaRPr lang="en-US" sz="24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My friend </a:t>
            </a:r>
            <a:r>
              <a:rPr lang="en-US" sz="2400" b="1" u="sng" dirty="0" smtClean="0"/>
              <a:t>launched</a:t>
            </a:r>
            <a:r>
              <a:rPr lang="en-US" sz="2400" dirty="0" smtClean="0"/>
              <a:t> his new clothing line last week.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She was </a:t>
            </a:r>
            <a:r>
              <a:rPr lang="en-US" sz="2400" b="1" u="sng" dirty="0" smtClean="0"/>
              <a:t>paranoid</a:t>
            </a:r>
            <a:r>
              <a:rPr lang="en-US" sz="2400" dirty="0" smtClean="0"/>
              <a:t> about her parents finding out. 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He </a:t>
            </a:r>
            <a:r>
              <a:rPr lang="en-US" sz="2400" b="1" u="sng" dirty="0" smtClean="0"/>
              <a:t>injured</a:t>
            </a:r>
            <a:r>
              <a:rPr lang="en-US" sz="2400" dirty="0" smtClean="0"/>
              <a:t> his leg in the game.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She got </a:t>
            </a:r>
            <a:r>
              <a:rPr lang="en-US" sz="2400" b="1" u="sng" dirty="0" smtClean="0"/>
              <a:t>cold feet </a:t>
            </a:r>
            <a:r>
              <a:rPr lang="en-US" sz="2400" dirty="0" smtClean="0"/>
              <a:t>before the wedding.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He was very </a:t>
            </a:r>
            <a:r>
              <a:rPr lang="en-US" sz="2400" b="1" u="sng" dirty="0" smtClean="0"/>
              <a:t>masculine. </a:t>
            </a:r>
            <a:endParaRPr lang="en-US" sz="2400" b="1" u="sng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/>
                </a:solidFill>
              </a:rPr>
              <a:t>Extra Practice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564109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Steps to Effective L1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1600" dirty="0" smtClean="0"/>
              <a:t>DO NOT translate word to word simply from memory or from an English to Korean dictionary! This can lead to inaccurate translation! </a:t>
            </a:r>
          </a:p>
          <a:p>
            <a:pPr marL="624078" indent="-514350">
              <a:buFont typeface="+mj-lt"/>
              <a:buAutoNum type="arabicPeriod"/>
            </a:pPr>
            <a:endParaRPr lang="en-CA" sz="1600" dirty="0" smtClean="0"/>
          </a:p>
          <a:p>
            <a:pPr marL="624078" indent="-514350">
              <a:buFont typeface="+mj-lt"/>
              <a:buAutoNum type="arabicPeriod"/>
            </a:pPr>
            <a:r>
              <a:rPr lang="en-CA" sz="1600" dirty="0" smtClean="0"/>
              <a:t>Find the English meaning of the word or phrase in the context you are teaching </a:t>
            </a:r>
            <a:r>
              <a:rPr lang="en-US" sz="1600" dirty="0" smtClean="0"/>
              <a:t>it</a:t>
            </a:r>
            <a:r>
              <a:rPr lang="en-CA" sz="1600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n-CA" sz="1600" dirty="0" smtClean="0"/>
          </a:p>
          <a:p>
            <a:pPr marL="624078" indent="-514350">
              <a:buAutoNum type="arabicPeriod"/>
            </a:pPr>
            <a:r>
              <a:rPr lang="en-CA" sz="1600" dirty="0" smtClean="0"/>
              <a:t>DO NOT teach multiple definitions. The context will give you the correct meaning to teach.</a:t>
            </a:r>
          </a:p>
          <a:p>
            <a:pPr marL="624078" indent="-514350">
              <a:buAutoNum type="arabicPeriod"/>
            </a:pPr>
            <a:endParaRPr lang="en-CA" sz="1600" dirty="0" smtClean="0"/>
          </a:p>
          <a:p>
            <a:pPr marL="624078" indent="-514350">
              <a:buAutoNum type="arabicPeriod"/>
            </a:pPr>
            <a:r>
              <a:rPr lang="en-CA" sz="1600" dirty="0" smtClean="0"/>
              <a:t>Decide on what method would be the clearest and fastest to teach the contextual meaning to your learners. </a:t>
            </a:r>
          </a:p>
          <a:p>
            <a:pPr marL="624078" indent="-514350">
              <a:buAutoNum type="arabicPeriod"/>
            </a:pPr>
            <a:endParaRPr lang="en-CA" sz="1600" dirty="0" smtClean="0"/>
          </a:p>
          <a:p>
            <a:pPr marL="624078" indent="-514350">
              <a:buAutoNum type="arabicPeriod"/>
            </a:pPr>
            <a:r>
              <a:rPr lang="en-CA" sz="1600" dirty="0" smtClean="0"/>
              <a:t>If the teacher decides to teach the meaning using L1, analyze what type of word meaning relationship exists between the target language and learners L1.</a:t>
            </a:r>
          </a:p>
          <a:p>
            <a:pPr marL="624078" indent="-514350">
              <a:buAutoNum type="arabicPeriod"/>
            </a:pPr>
            <a:endParaRPr lang="en-CA" sz="1600" dirty="0"/>
          </a:p>
          <a:p>
            <a:pPr marL="916686" lvl="1" indent="-514350">
              <a:buAutoNum type="arabicPeriod"/>
            </a:pPr>
            <a:r>
              <a:rPr lang="en-CA" sz="1400" dirty="0" smtClean="0"/>
              <a:t>1:1 = word to word translation</a:t>
            </a:r>
          </a:p>
          <a:p>
            <a:pPr marL="916686" lvl="1" indent="-514350">
              <a:buAutoNum type="arabicPeriod"/>
            </a:pPr>
            <a:r>
              <a:rPr lang="en-CA" sz="1400" dirty="0" smtClean="0"/>
              <a:t>Fake 1:1 = target language meaning to L1 match and/or explanation of word meaning</a:t>
            </a:r>
          </a:p>
          <a:p>
            <a:pPr marL="916686" lvl="1" indent="-514350">
              <a:buAutoNum type="arabicPeriod"/>
            </a:pPr>
            <a:r>
              <a:rPr lang="en-CA" sz="1400" dirty="0" smtClean="0"/>
              <a:t>1:0 </a:t>
            </a:r>
            <a:r>
              <a:rPr lang="en-CA" sz="1400" smtClean="0"/>
              <a:t>= explanation</a:t>
            </a:r>
            <a:endParaRPr lang="en-CA" sz="1400" dirty="0" smtClean="0"/>
          </a:p>
          <a:p>
            <a:pPr marL="624078" indent="-514350">
              <a:buAutoNum type="arabicPeriod"/>
            </a:pPr>
            <a:endParaRPr lang="en-CA" sz="2000" dirty="0" smtClean="0"/>
          </a:p>
          <a:p>
            <a:pPr marL="624078" indent="-514350">
              <a:buAutoNum type="arabicPeriod"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4525750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Implications of the Model</a:t>
            </a:r>
            <a:endParaRPr lang="en-US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629" y="2438400"/>
            <a:ext cx="876577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When Using Korean… 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CA" sz="2400" dirty="0" smtClean="0"/>
              <a:t>Use Korean </a:t>
            </a:r>
            <a:r>
              <a:rPr lang="en-CA" sz="2400" b="1" u="sng" dirty="0" smtClean="0"/>
              <a:t>as a tool </a:t>
            </a:r>
            <a:r>
              <a:rPr lang="en-CA" sz="2400" dirty="0" smtClean="0"/>
              <a:t>not as a habit. </a:t>
            </a:r>
          </a:p>
          <a:p>
            <a:pPr marL="109728" indent="0">
              <a:lnSpc>
                <a:spcPct val="150000"/>
              </a:lnSpc>
              <a:buNone/>
            </a:pPr>
            <a:endParaRPr lang="en-CA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CA" sz="2400" dirty="0" smtClean="0"/>
              <a:t>Literal translation can be </a:t>
            </a:r>
            <a:r>
              <a:rPr lang="en-CA" sz="2400" b="1" u="sng" dirty="0" smtClean="0"/>
              <a:t>dangerous!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CA" sz="2400" dirty="0" smtClean="0"/>
          </a:p>
        </p:txBody>
      </p:sp>
      <p:pic>
        <p:nvPicPr>
          <p:cNvPr id="23554" name="Picture 2" descr="http://fm.cnbc.com/applications/cnbc.com/resources/img/editorial/2013/01/23/100402723-South-Korea-flag-on-map.6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551150"/>
            <a:ext cx="3126539" cy="2084359"/>
          </a:xfrm>
          <a:prstGeom prst="rect">
            <a:avLst/>
          </a:prstGeom>
          <a:noFill/>
        </p:spPr>
      </p:pic>
      <p:pic>
        <p:nvPicPr>
          <p:cNvPr id="10242" name="Picture 2" descr="https://encrypted-tbn2.gstatic.com/images?q=tbn:ANd9GcR31owAUrO30HMElhZTRws1G_PuEAggLC6lCaa-_fR_VKmzoJBJ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132869"/>
            <a:ext cx="914400" cy="676166"/>
          </a:xfrm>
          <a:prstGeom prst="rect">
            <a:avLst/>
          </a:prstGeom>
          <a:noFill/>
        </p:spPr>
      </p:pic>
      <p:pic>
        <p:nvPicPr>
          <p:cNvPr id="10244" name="Picture 4" descr="http://us.123rf.com/400wm/400/400/sorad/sorad1103/sorad110300077/9128467-tool-gu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0261" y="1676400"/>
            <a:ext cx="1145339" cy="9334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1.bp.blogspot.com/-5mTRoGC82ec/USNy_HEwmNI/AAAAAAAAEmw/-VXngWOpzUI/s1600/ca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42162">
            <a:off x="335917" y="255272"/>
            <a:ext cx="3175084" cy="238131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 fontScale="92500"/>
          </a:bodyPr>
          <a:lstStyle/>
          <a:p>
            <a:pPr marL="566928" indent="-457200">
              <a:lnSpc>
                <a:spcPct val="150000"/>
              </a:lnSpc>
            </a:pPr>
            <a:r>
              <a:rPr lang="en-CA" altLang="ko-KR" sz="2400" dirty="0" smtClean="0">
                <a:solidFill>
                  <a:schemeClr val="tx2">
                    <a:lumMod val="50000"/>
                  </a:schemeClr>
                </a:solidFill>
              </a:rPr>
              <a:t>It is essential that students are provided with as much comprehensible L2 input as possible.</a:t>
            </a:r>
          </a:p>
          <a:p>
            <a:pPr marL="566928" indent="-457200">
              <a:lnSpc>
                <a:spcPct val="150000"/>
              </a:lnSpc>
            </a:pPr>
            <a:endParaRPr lang="en-CA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66928" indent="-457200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If the use of L1 is taking away from possible comprehensible input, then it can hinder language acquisition.</a:t>
            </a:r>
          </a:p>
          <a:p>
            <a:pPr marL="566928" indent="-457200">
              <a:lnSpc>
                <a:spcPct val="150000"/>
              </a:lnSpc>
            </a:pP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66928" indent="-457200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English should be the default classroom language and Korean, the support tool.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1.bp.blogspot.com/-5mTRoGC82ec/USNy_HEwmNI/AAAAAAAAEmw/-VXngWOpzUI/s1600/ca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42162">
            <a:off x="335917" y="255272"/>
            <a:ext cx="3175084" cy="238131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/>
          </a:bodyPr>
          <a:lstStyle/>
          <a:p>
            <a:pPr marL="566928" indent="-457200">
              <a:lnSpc>
                <a:spcPct val="150000"/>
              </a:lnSpc>
            </a:pPr>
            <a:r>
              <a:rPr lang="en-CA" altLang="ko-KR" sz="2200" dirty="0" smtClean="0">
                <a:solidFill>
                  <a:schemeClr val="tx2">
                    <a:lumMod val="50000"/>
                  </a:schemeClr>
                </a:solidFill>
              </a:rPr>
              <a:t>With translation, </a:t>
            </a:r>
            <a:r>
              <a:rPr lang="en-CA" altLang="ko-KR" sz="2200" smtClean="0">
                <a:solidFill>
                  <a:schemeClr val="tx2">
                    <a:lumMod val="50000"/>
                  </a:schemeClr>
                </a:solidFill>
              </a:rPr>
              <a:t>you want </a:t>
            </a:r>
            <a:r>
              <a:rPr lang="en-CA" altLang="ko-KR" sz="2200" dirty="0" smtClean="0">
                <a:solidFill>
                  <a:schemeClr val="tx2">
                    <a:lumMod val="50000"/>
                  </a:schemeClr>
                </a:solidFill>
              </a:rPr>
              <a:t>to eliminate </a:t>
            </a:r>
            <a:r>
              <a:rPr lang="en-CA" altLang="ko-KR" sz="2200" smtClean="0">
                <a:solidFill>
                  <a:schemeClr val="tx2">
                    <a:lumMod val="50000"/>
                  </a:schemeClr>
                </a:solidFill>
              </a:rPr>
              <a:t>or minimize </a:t>
            </a:r>
            <a:r>
              <a:rPr lang="en-CA" altLang="ko-KR" sz="2200" dirty="0" smtClean="0">
                <a:solidFill>
                  <a:schemeClr val="tx2">
                    <a:lumMod val="50000"/>
                  </a:schemeClr>
                </a:solidFill>
              </a:rPr>
              <a:t>loss of meaning between two languages.</a:t>
            </a:r>
          </a:p>
          <a:p>
            <a:pPr marL="566928" indent="-457200">
              <a:lnSpc>
                <a:spcPct val="150000"/>
              </a:lnSpc>
            </a:pPr>
            <a:endParaRPr lang="en-CA" altLang="ko-K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66928" indent="-457200">
              <a:lnSpc>
                <a:spcPct val="150000"/>
              </a:lnSpc>
            </a:pPr>
            <a:r>
              <a:rPr lang="en-CA" altLang="ko-KR" sz="2200" dirty="0" smtClean="0">
                <a:solidFill>
                  <a:schemeClr val="tx2">
                    <a:lumMod val="50000"/>
                  </a:schemeClr>
                </a:solidFill>
              </a:rPr>
              <a:t>Preservation of meaning is essential, not so much the language itself.</a:t>
            </a:r>
          </a:p>
          <a:p>
            <a:pPr marL="566928" indent="-457200">
              <a:lnSpc>
                <a:spcPct val="150000"/>
              </a:lnSpc>
            </a:pPr>
            <a:endParaRPr lang="en-CA" altLang="ko-K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66928" indent="-457200">
              <a:lnSpc>
                <a:spcPct val="150000"/>
              </a:lnSpc>
            </a:pPr>
            <a:r>
              <a:rPr lang="en-CA" altLang="ko-KR" sz="2200" dirty="0" smtClean="0">
                <a:solidFill>
                  <a:schemeClr val="tx2">
                    <a:lumMod val="50000"/>
                  </a:schemeClr>
                </a:solidFill>
              </a:rPr>
              <a:t>If word-to-word translation does not suffice, it will need further explanation/examples to support meaning.</a:t>
            </a:r>
            <a:endParaRPr lang="en-US" altLang="ko-KR" sz="2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314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943600"/>
            <a:ext cx="8229600" cy="10668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http://www.koreaherald.com/view.php?ud=20140624001277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/>
              <a:t>Therefore, we no longer call translators “traitors” in the literal sense of the word these days. Instead, we call them “cultural mediators” because they bridge two worlds, two cultures and two languages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We need competent translators because languages are different and they render the world differently. As Anthony Burgess said, “Translation is not a matter of words only: it is a matter of making intelligible a whole culture.” 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 smtClean="0">
                <a:solidFill>
                  <a:schemeClr val="accent1"/>
                </a:solidFill>
              </a:rPr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66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8382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Rationale for Using L1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18288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Korean English teachers are obligated to teach lesson content that is far above the students’ level of English comprehension.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/>
              <a:t>Teachers have difficulty managing classes in English only.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Teachers are under time constraints to cover test content material.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endParaRPr lang="en-US" sz="2400" dirty="0" smtClean="0"/>
          </a:p>
          <a:p>
            <a:pPr lvl="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b="1" i="0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5947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5334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4000" b="1" kern="0" noProof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Examining Common Classroom L1 Use</a:t>
            </a:r>
            <a:endParaRPr kumimoji="0" lang="en-CA" sz="40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ttp://1.bp.blogspot.com/-WDaDuF-55Ts/UEeR4724BXI/AAAAAAAAA-A/yEgGwYCJ-3w/s1600/de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880" y="3562218"/>
            <a:ext cx="3105150" cy="22391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2514600" y="2438400"/>
            <a:ext cx="5486400" cy="3362960"/>
          </a:xfrm>
          <a:prstGeom prst="wedgeEllipseCallout">
            <a:avLst>
              <a:gd name="adj1" fmla="val -48524"/>
              <a:gd name="adj2" fmla="val 3658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use L1 in your classroom?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854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&quot;No&quot; Symbol 3"/>
          <p:cNvSpPr/>
          <p:nvPr/>
        </p:nvSpPr>
        <p:spPr bwMode="auto">
          <a:xfrm>
            <a:off x="7162800" y="948158"/>
            <a:ext cx="1676400" cy="1566441"/>
          </a:xfrm>
          <a:prstGeom prst="noSmoking">
            <a:avLst>
              <a:gd name="adj" fmla="val 1482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9144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Ways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Korean is Currently Used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22098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Following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English immediately with Korean translation. </a:t>
            </a:r>
            <a:br>
              <a:rPr kumimoji="0" lang="en-US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(reading sentence by sentence)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dirty="0" smtClean="0"/>
              <a:t> Directly translating after instructions and/or explanations. </a:t>
            </a:r>
            <a:br>
              <a:rPr lang="en-US" sz="2000" kern="0" dirty="0" smtClean="0"/>
            </a:br>
            <a:r>
              <a:rPr lang="en-US" sz="2000" kern="0" dirty="0" smtClean="0"/>
              <a:t>(co-teaching, self)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kern="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dirty="0" smtClean="0"/>
              <a:t>Habitually explaining in Korean when the content can be simplified to students’ level of comprehension in English. (English teacher talk)</a:t>
            </a:r>
            <a:endParaRPr lang="en-US" sz="2000" dirty="0" smtClean="0"/>
          </a:p>
          <a:p>
            <a:pPr lvl="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608886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9812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24486C"/>
                </a:solidFill>
                <a:effectLst/>
                <a:uLnTx/>
                <a:uFillTx/>
                <a:latin typeface="+mj-lt"/>
              </a:rPr>
              <a:t>  Using L1 Effectively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48200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tx2"/>
                </a:solidFill>
              </a:rPr>
              <a:t>Student Centered Rationale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648200"/>
            <a:ext cx="4021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tx2"/>
                </a:solidFill>
              </a:rPr>
              <a:t>Teacher Centered Rationale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Down Arrow 5"/>
          <p:cNvSpPr/>
          <p:nvPr/>
        </p:nvSpPr>
        <p:spPr bwMode="auto">
          <a:xfrm rot="1750502">
            <a:off x="2463202" y="3000306"/>
            <a:ext cx="533400" cy="1600200"/>
          </a:xfrm>
          <a:prstGeom prst="downArrow">
            <a:avLst/>
          </a:prstGeom>
          <a:solidFill>
            <a:srgbClr val="9078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 rot="19874929">
            <a:off x="6066973" y="3001446"/>
            <a:ext cx="533400" cy="1600200"/>
          </a:xfrm>
          <a:prstGeom prst="downArrow">
            <a:avLst/>
          </a:prstGeom>
          <a:solidFill>
            <a:srgbClr val="9078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954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990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Student Centered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Rationale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600200"/>
            <a:ext cx="800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Facilitating and aiding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the comprehension of L2 that is extremely difficult or abstract (Cook, 2001)</a:t>
            </a:r>
          </a:p>
          <a:p>
            <a:pPr lvl="0">
              <a:spcBef>
                <a:spcPct val="20000"/>
              </a:spcBef>
              <a:defRPr/>
            </a:pPr>
            <a:endParaRPr lang="en-US" sz="2000" kern="0" dirty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/>
              <a:t> Increasing deeper understanding through L1 explanation  (</a:t>
            </a:r>
            <a:r>
              <a:rPr lang="en-US" sz="2000" kern="0" dirty="0" err="1"/>
              <a:t>Harbord</a:t>
            </a:r>
            <a:r>
              <a:rPr lang="en-US" sz="2000" kern="0" dirty="0"/>
              <a:t>, 1992). 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kern="0" noProof="0" dirty="0" smtClean="0"/>
              <a:t> </a:t>
            </a:r>
          </a:p>
          <a:p>
            <a:pPr lvl="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/>
              <a:t> Giving feedback (explanation of errors) (</a:t>
            </a:r>
            <a:r>
              <a:rPr lang="en-US" sz="2000" kern="0" dirty="0" err="1" smtClean="0"/>
              <a:t>Piasecka</a:t>
            </a:r>
            <a:r>
              <a:rPr lang="en-US" sz="2000" kern="0" dirty="0" smtClean="0"/>
              <a:t>, 1988)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noProof="0" dirty="0"/>
              <a:t> </a:t>
            </a:r>
            <a:r>
              <a:rPr lang="en-US" sz="2000" kern="0" noProof="0" dirty="0" smtClean="0"/>
              <a:t>Aiding vocabulary acquisition (Atkinson, 1987)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/>
          </a:p>
          <a:p>
            <a:pPr lvl="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2000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*BUT BE CAREFUL OF LITERAL TRANSLATION!!*</a:t>
            </a:r>
            <a:endParaRPr kumimoji="0" lang="en-US" sz="2000" b="1" i="0" u="non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92515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6858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Teacher Centered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Rationale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600200"/>
            <a:ext cx="784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Class control and discipline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(Cook, 2001)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noProof="0" dirty="0" smtClean="0">
                <a:latin typeface="+mn-lt"/>
              </a:rPr>
              <a:t> Time efficiency (</a:t>
            </a:r>
            <a:r>
              <a:rPr lang="en-US" sz="2000" kern="0" noProof="0" dirty="0" err="1" smtClean="0">
                <a:latin typeface="+mn-lt"/>
              </a:rPr>
              <a:t>Harbord</a:t>
            </a:r>
            <a:r>
              <a:rPr lang="en-US" sz="2000" kern="0" noProof="0" dirty="0" smtClean="0">
                <a:latin typeface="+mn-lt"/>
              </a:rPr>
              <a:t>, 1992)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kern="0" noProof="0" dirty="0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Checking students understanding of difficult or abstract concepts </a:t>
            </a:r>
            <a:r>
              <a:rPr lang="en-US" sz="2000" kern="0" noProof="0" dirty="0" smtClean="0">
                <a:latin typeface="+mn-lt"/>
              </a:rPr>
              <a:t>(Atkinson, 1987)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kern="0" noProof="0" dirty="0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Reduce students’ affective filter (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Auerbach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,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1993)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baseline="0" noProof="0" dirty="0" smtClean="0">
                <a:latin typeface="+mn-lt"/>
              </a:rPr>
              <a:t>Drawing</a:t>
            </a:r>
            <a:r>
              <a:rPr lang="en-US" sz="2000" kern="0" noProof="0" dirty="0" smtClean="0">
                <a:latin typeface="+mn-lt"/>
              </a:rPr>
              <a:t> attention to/emphasizing key points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kern="0" noProof="0" dirty="0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Addressing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issues unrelated to language learning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70142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vel1">
      <a:majorFont>
        <a:latin typeface="Arial"/>
        <a:ea typeface=""/>
        <a:cs typeface="Arial"/>
      </a:majorFont>
      <a:minorFont>
        <a:latin typeface="Book Antiqua"/>
        <a:ea typeface=""/>
        <a:cs typeface="Arial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1270</TotalTime>
  <Words>1133</Words>
  <Application>Microsoft Office PowerPoint</Application>
  <PresentationFormat>On-screen Show (4:3)</PresentationFormat>
  <Paragraphs>201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Examining Teacher Talk in Korean English Classrooms:  Advocating the Judicious use of L1</vt:lpstr>
      <vt:lpstr>Key Points when using L1</vt:lpstr>
      <vt:lpstr>When Using Korean…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Dangers of Translation</vt:lpstr>
      <vt:lpstr>The Double Iceberg Model  (Whitehead &amp; Hwang, 2012)</vt:lpstr>
      <vt:lpstr>Steps to Effective L1 </vt:lpstr>
      <vt:lpstr>Common Translation Process…</vt:lpstr>
      <vt:lpstr>Thinking Process for Translation</vt:lpstr>
      <vt:lpstr>Word Meaning Relationships</vt:lpstr>
      <vt:lpstr>Let’s Try</vt:lpstr>
      <vt:lpstr>1:1 Translation</vt:lpstr>
      <vt:lpstr>Let’s Try</vt:lpstr>
      <vt:lpstr>Fake 1:1 Translation</vt:lpstr>
      <vt:lpstr>Let’s Try</vt:lpstr>
      <vt:lpstr>Fake 1:1 Translation</vt:lpstr>
      <vt:lpstr>Let’s Try</vt:lpstr>
      <vt:lpstr>Fake 1:1 Translation</vt:lpstr>
      <vt:lpstr>Let’s Try</vt:lpstr>
      <vt:lpstr>Fake 1:1 Translation</vt:lpstr>
      <vt:lpstr>Thinking Time</vt:lpstr>
      <vt:lpstr>PowerPoint Presentation</vt:lpstr>
      <vt:lpstr>Steps to Effective L1 </vt:lpstr>
      <vt:lpstr>Implications of the Model</vt:lpstr>
      <vt:lpstr>PowerPoint Presentation</vt:lpstr>
      <vt:lpstr>PowerPoint Presentation</vt:lpstr>
      <vt:lpstr>http://www.koreaherald.com/view.php?ud=20140624001277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English and ELT</dc:title>
  <dc:creator>ClassRoom-1</dc:creator>
  <cp:lastModifiedBy>P301</cp:lastModifiedBy>
  <cp:revision>105</cp:revision>
  <cp:lastPrinted>2014-07-01T07:14:42Z</cp:lastPrinted>
  <dcterms:created xsi:type="dcterms:W3CDTF">2013-07-19T01:38:23Z</dcterms:created>
  <dcterms:modified xsi:type="dcterms:W3CDTF">2014-12-01T05:29:38Z</dcterms:modified>
</cp:coreProperties>
</file>