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5" r:id="rId9"/>
    <p:sldId id="274" r:id="rId10"/>
    <p:sldId id="259" r:id="rId11"/>
    <p:sldId id="261" r:id="rId12"/>
    <p:sldId id="278" r:id="rId13"/>
    <p:sldId id="276" r:id="rId14"/>
    <p:sldId id="27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9" d="100"/>
          <a:sy n="59" d="100"/>
        </p:scale>
        <p:origin x="102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dirty="0"/>
              <a:t>3/29/2016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dirty="0"/>
              <a:t>3/29/2016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dirty="0"/>
              <a:t>3/29/2016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t>3/29/2016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dirty="0"/>
              <a:t>3/29/2016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t>3/29/2016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dirty="0"/>
              <a:t>3/29/2016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dirty="0"/>
              <a:t>3/29/2016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t>3/29/2016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t>3/29/2016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dirty="0"/>
              <a:t>3/29/2016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t>3/29/2016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hyperlink" Target="http://en.rocketnews24.com/2012/06/10/quiz-how-well-do-you-know-your-japanese-hand-gestures/" TargetMode="External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facebook.com/photo.php?pid=3140285&amp;id=567248377&amp;op=19&amp;view=global&amp;subj=567248377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What do you mean?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Body language</a:t>
            </a:r>
            <a:endParaRPr lang="en-CA" dirty="0"/>
          </a:p>
        </p:txBody>
      </p:sp>
      <p:pic>
        <p:nvPicPr>
          <p:cNvPr id="4" name="그림 3" descr="https://cdn.stepfeed.com/uploads/2015/11/20140409/20151120-gesture_fist_with_thumb_through_fingers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1"/>
          <a:stretch/>
        </p:blipFill>
        <p:spPr bwMode="auto">
          <a:xfrm>
            <a:off x="9825672" y="2182812"/>
            <a:ext cx="1456055" cy="20351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52012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Asking for Clarification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dirty="0" smtClean="0"/>
              <a:t>I’m sorry, I don’t quite understand?</a:t>
            </a:r>
          </a:p>
          <a:p>
            <a:endParaRPr lang="en-CA" dirty="0" smtClean="0"/>
          </a:p>
          <a:p>
            <a:r>
              <a:rPr lang="en-CA" dirty="0" smtClean="0"/>
              <a:t>I’m sorry, can you say explain what ____ means?</a:t>
            </a:r>
          </a:p>
          <a:p>
            <a:endParaRPr lang="en-CA" dirty="0" smtClean="0"/>
          </a:p>
          <a:p>
            <a:r>
              <a:rPr lang="en-CA" dirty="0" smtClean="0"/>
              <a:t>I’m not sure I </a:t>
            </a:r>
            <a:r>
              <a:rPr lang="en-CA" smtClean="0"/>
              <a:t>understand.</a:t>
            </a:r>
          </a:p>
          <a:p>
            <a:endParaRPr lang="en-CA" dirty="0" smtClean="0"/>
          </a:p>
          <a:p>
            <a:r>
              <a:rPr lang="en-CA" dirty="0" smtClean="0"/>
              <a:t>What does X mean?</a:t>
            </a:r>
          </a:p>
        </p:txBody>
      </p:sp>
    </p:spTree>
    <p:extLst>
      <p:ext uri="{BB962C8B-B14F-4D97-AF65-F5344CB8AC3E}">
        <p14:creationId xmlns:p14="http://schemas.microsoft.com/office/powerpoint/2010/main" val="1663852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 descr="http://sociorocketnewsen.files.wordpress.com/2012/06/img_4379.jpg?w=568&amp;h=4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12" y="294821"/>
            <a:ext cx="3595253" cy="269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ociorocketnewsen.files.wordpress.com/2012/06/img_4376.jpg?w=580&amp;h=4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951" y="100199"/>
            <a:ext cx="3543589" cy="265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ociorocketnewsen.files.wordpress.com/2012/06/img_4380.jpg?w=580&amp;h=4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451" y="2999479"/>
            <a:ext cx="2899352" cy="217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sociorocketnewsen.files.wordpress.com/2012/06/img_4384.jpg?w=580&amp;h=435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45161"/>
            <a:ext cx="2774702" cy="208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sociorocketnewsen.files.wordpress.com/2012/06/img_4390.jpg?w=580&amp;h=43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3196" y="2617459"/>
            <a:ext cx="2121531" cy="1591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sociorocketnewsen.files.wordpress.com/2012/06/img_4383.jpg?w=580&amp;h=43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193" y="4083718"/>
            <a:ext cx="2729223" cy="204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sociorocketnewsen.files.wordpress.com/2012/06/img_4388.jpg?w=580&amp;h=43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690" y="3625798"/>
            <a:ext cx="2963948" cy="222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sociorocketnewsen.files.wordpress.com/2012/06/img_4393.jpg?w=580&amp;h=43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880" y="871723"/>
            <a:ext cx="2837007" cy="212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2809383" y="73476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dirty="0">
                <a:hlinkClick r:id="rId10"/>
              </a:rPr>
              <a:t>http://en.rocketnews24.com/2012/06/10/quiz-how-well-do-you-know-your-japanese-hand-gestures/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9666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Guessing Game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www.modernmom.com/wp-content/uploads/2014/09/fotolia_7505701_X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775" y="2048555"/>
            <a:ext cx="3295650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46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그림 1" descr="http://sociorocketnewsen.files.wordpress.com/2012/06/img_4379.jpg?w=568&amp;h=4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33" y="1896037"/>
            <a:ext cx="2228791" cy="182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그림 2" descr="http://sociorocketnewsen.files.wordpress.com/2012/06/img_4390.jpg?w=580&amp;h=4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694" y="1841523"/>
            <a:ext cx="2155852" cy="176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그림 3" descr="http://sociorocketnewsen.files.wordpress.com/2012/06/img_4388.jpg?w=580&amp;h=4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49" y="4152100"/>
            <a:ext cx="2236498" cy="183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그림 4" descr="http://sociorocketnewsen.files.wordpress.com/2012/06/img_4393.jpg?w=580&amp;h=43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694" y="3984171"/>
            <a:ext cx="2315480" cy="188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1115568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389252" y="2780683"/>
            <a:ext cx="21624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Do you have money?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9208136" y="2780682"/>
            <a:ext cx="21624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The gentleman is gay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112226" y="5562139"/>
            <a:ext cx="21624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Let’s drink some alcohol together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9470570" y="5588059"/>
            <a:ext cx="216246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2 foxes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 smtClean="0"/>
              <a:t>In Japan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72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Western Gestures</a:t>
            </a:r>
            <a:endParaRPr lang="en-US" dirty="0"/>
          </a:p>
        </p:txBody>
      </p:sp>
      <p:pic>
        <p:nvPicPr>
          <p:cNvPr id="2052" name="그림 5" descr="http://hbacademy.org.uk/wp-content/uploads/2014/07/American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9" r="15424" b="11818"/>
          <a:stretch>
            <a:fillRect/>
          </a:stretch>
        </p:blipFill>
        <p:spPr bwMode="auto">
          <a:xfrm>
            <a:off x="180975" y="1822832"/>
            <a:ext cx="2480193" cy="218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그림 6" descr="http://cdn.playbuzz.com/cdn/1b7b93be-2a75-4ab6-b2e0-fd335c25b334/c195300a-ad07-4003-86cb-2576b7adc72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397" y="1794270"/>
            <a:ext cx="2641288" cy="198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그림 7" descr="http://web-images.chacha.com/images/Gallery/7724/hand-gestures-that-are-offensive-in-other-countries-195957801-may-5-2015-1-600x4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4195123"/>
            <a:ext cx="2146760" cy="161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그림 8" descr="http://www.doctornerdlove.com/wp-content/uploads/2012/07/iStock_000015535725XSmal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397" y="3984885"/>
            <a:ext cx="2005237" cy="223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294147" y="2563021"/>
            <a:ext cx="15716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/>
            </a:r>
            <a:b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</a:b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Call me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9864497" y="2645657"/>
            <a:ext cx="1571625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Sarcasm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508334" y="5004047"/>
            <a:ext cx="1571625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Wishing for good luck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9421585" y="5104313"/>
            <a:ext cx="1571625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Loser!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29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Gestures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6171" y="2136866"/>
            <a:ext cx="10058400" cy="650723"/>
          </a:xfrm>
        </p:spPr>
        <p:txBody>
          <a:bodyPr/>
          <a:lstStyle/>
          <a:p>
            <a:r>
              <a:rPr lang="en-CA" dirty="0" smtClean="0"/>
              <a:t>What are some common gestures in your culture?</a:t>
            </a:r>
            <a:endParaRPr lang="en-CA" dirty="0"/>
          </a:p>
        </p:txBody>
      </p:sp>
      <p:pic>
        <p:nvPicPr>
          <p:cNvPr id="6146" name="Picture 2" descr="http://cdn4.livelongandtravel.com/Hand-Gestur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88"/>
          <a:stretch/>
        </p:blipFill>
        <p:spPr bwMode="auto">
          <a:xfrm>
            <a:off x="112968" y="3187095"/>
            <a:ext cx="5852403" cy="298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cdn4.livelongandtravel.com/Hand-Gestur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88"/>
          <a:stretch/>
        </p:blipFill>
        <p:spPr bwMode="auto">
          <a:xfrm>
            <a:off x="6126480" y="3187095"/>
            <a:ext cx="5852403" cy="298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008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International Gestures Quiz</a:t>
            </a:r>
            <a:endParaRPr lang="ru-RU" b="1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AutoShape 2" descr="Hand gestures as a foreign language"/>
          <p:cNvSpPr>
            <a:spLocks noGrp="1" noChangeAspect="1" noChangeArrowheads="1"/>
          </p:cNvSpPr>
          <p:nvPr>
            <p:ph type="body"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and gestures as a foreign languag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483" y="2066874"/>
            <a:ext cx="9297882" cy="332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6599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What hand gestures mean in different countr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232" y="1943099"/>
            <a:ext cx="9829803" cy="3510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96973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Some cultures this mean ‘peace’ (Canada, USA, )</a:t>
            </a:r>
          </a:p>
          <a:p>
            <a:endParaRPr lang="en-CA" dirty="0" smtClean="0"/>
          </a:p>
          <a:p>
            <a:r>
              <a:rPr lang="en-CA" dirty="0" smtClean="0"/>
              <a:t>Some cultures this means ‘victory’ </a:t>
            </a:r>
          </a:p>
          <a:p>
            <a:endParaRPr lang="en-CA" dirty="0"/>
          </a:p>
          <a:p>
            <a:r>
              <a:rPr lang="en-CA" dirty="0" smtClean="0"/>
              <a:t>If you turn this around it is very offensive in Canada, US, South Africa, UK. </a:t>
            </a:r>
          </a:p>
          <a:p>
            <a:endParaRPr 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0450" y="3857414"/>
            <a:ext cx="1490460" cy="2444354"/>
          </a:xfrm>
          <a:prstGeom prst="rect">
            <a:avLst/>
          </a:prstGeom>
        </p:spPr>
      </p:pic>
      <p:pic>
        <p:nvPicPr>
          <p:cNvPr id="5124" name="Picture 4" descr="http://www.backstageol.com/wp-content/uploads/2015/10/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521" y="43061"/>
            <a:ext cx="2902130" cy="187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stephanieburnett.com/wp-content/uploads/2014/08/south-korea-peace-sign-v-sig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3613" y="2286560"/>
            <a:ext cx="1797297" cy="119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9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and gestures as a foreign language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360" y="1583870"/>
            <a:ext cx="10424162" cy="372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70189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868448" y="2001652"/>
            <a:ext cx="4248472" cy="372697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indent="-342900" defTabSz="914400">
              <a:spcBef>
                <a:spcPct val="20000"/>
              </a:spcBef>
              <a:defRPr/>
            </a:pPr>
            <a:r>
              <a:rPr lang="en-US" sz="2800" u="sng" dirty="0"/>
              <a:t>Thumbs-Up</a:t>
            </a:r>
          </a:p>
          <a:p>
            <a:pPr marL="342900" indent="-342900" defTabSz="914400">
              <a:spcBef>
                <a:spcPct val="20000"/>
              </a:spcBef>
              <a:defRPr/>
            </a:pPr>
            <a:endParaRPr lang="en-US" sz="800" u="sng" dirty="0"/>
          </a:p>
          <a:p>
            <a:pPr marL="342900" indent="-342900" defTabSz="914400">
              <a:spcBef>
                <a:spcPct val="20000"/>
              </a:spcBef>
              <a:defRPr/>
            </a:pPr>
            <a:r>
              <a:rPr lang="en-US" sz="2400" dirty="0"/>
              <a:t>Germany – “Number one”</a:t>
            </a:r>
          </a:p>
          <a:p>
            <a:pPr marL="342900" indent="-342900" defTabSz="914400">
              <a:spcBef>
                <a:spcPct val="20000"/>
              </a:spcBef>
              <a:defRPr/>
            </a:pPr>
            <a:r>
              <a:rPr lang="en-US" sz="2400" dirty="0"/>
              <a:t>China – Excellent</a:t>
            </a:r>
          </a:p>
          <a:p>
            <a:pPr marL="342900" indent="-342900" defTabSz="914400">
              <a:spcBef>
                <a:spcPct val="20000"/>
              </a:spcBef>
              <a:defRPr/>
            </a:pPr>
            <a:r>
              <a:rPr lang="en-US" sz="2400" dirty="0"/>
              <a:t>Japan – Boss or husband</a:t>
            </a:r>
          </a:p>
          <a:p>
            <a:pPr marL="342900" indent="-342900" defTabSz="914400">
              <a:spcBef>
                <a:spcPct val="20000"/>
              </a:spcBef>
              <a:defRPr/>
            </a:pPr>
            <a:r>
              <a:rPr lang="en-US" sz="2400" dirty="0" smtClean="0"/>
              <a:t>Canada, USA </a:t>
            </a:r>
            <a:r>
              <a:rPr lang="en-US" sz="2400" dirty="0"/>
              <a:t>– Sign of approval</a:t>
            </a:r>
          </a:p>
          <a:p>
            <a:pPr marL="342900" indent="-342900" defTabSz="914400">
              <a:spcBef>
                <a:spcPct val="20000"/>
              </a:spcBef>
              <a:defRPr/>
            </a:pPr>
            <a:r>
              <a:rPr lang="en-US" sz="2400" dirty="0" smtClean="0"/>
              <a:t>Greece </a:t>
            </a:r>
            <a:r>
              <a:rPr lang="en-US" sz="2400" dirty="0"/>
              <a:t>– “Up yours”</a:t>
            </a:r>
          </a:p>
          <a:p>
            <a:pPr marL="342900" indent="-342900" defTabSz="914400">
              <a:spcBef>
                <a:spcPct val="20000"/>
              </a:spcBef>
              <a:defRPr/>
            </a:pPr>
            <a:r>
              <a:rPr lang="en-US" sz="2400" dirty="0"/>
              <a:t>Middle East – </a:t>
            </a:r>
            <a:r>
              <a:rPr lang="en-US" sz="2400" dirty="0" smtClean="0"/>
              <a:t>F*** YOU! </a:t>
            </a:r>
            <a:endParaRPr lang="en-US" sz="2400" dirty="0"/>
          </a:p>
        </p:txBody>
      </p:sp>
      <p:pic>
        <p:nvPicPr>
          <p:cNvPr id="8" name="Picture 2" descr="http://photos-e.ak.fbcdn.net/hphotos-ak-snc1/hs166.snc1/6209_132658438377_567248377_3246374_1953929_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56623" t="3974"/>
          <a:stretch>
            <a:fillRect/>
          </a:stretch>
        </p:blipFill>
        <p:spPr bwMode="auto">
          <a:xfrm>
            <a:off x="6888088" y="1772817"/>
            <a:ext cx="2520280" cy="41846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8445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hat hand gestures mean in different countr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60" y="1649185"/>
            <a:ext cx="10835642" cy="386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28203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534276" y="2314364"/>
            <a:ext cx="3886200" cy="30861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indent="-342900" defTabSz="914400">
              <a:spcBef>
                <a:spcPct val="20000"/>
              </a:spcBef>
              <a:defRPr/>
            </a:pPr>
            <a:r>
              <a:rPr lang="en-US" sz="2800" u="sng" dirty="0"/>
              <a:t>A-OK Sign</a:t>
            </a:r>
          </a:p>
          <a:p>
            <a:pPr marL="342900" indent="-342900" defTabSz="914400">
              <a:spcBef>
                <a:spcPct val="20000"/>
              </a:spcBef>
              <a:defRPr/>
            </a:pPr>
            <a:endParaRPr lang="en-US" sz="800" dirty="0"/>
          </a:p>
          <a:p>
            <a:pPr marL="342900" indent="-342900" defTabSz="914400">
              <a:spcBef>
                <a:spcPct val="20000"/>
              </a:spcBef>
              <a:defRPr/>
            </a:pPr>
            <a:r>
              <a:rPr lang="en-US" sz="2400" dirty="0"/>
              <a:t>America, England – “A-OK”</a:t>
            </a:r>
          </a:p>
          <a:p>
            <a:pPr marL="342900" indent="-342900" defTabSz="914400">
              <a:spcBef>
                <a:spcPct val="20000"/>
              </a:spcBef>
              <a:defRPr/>
            </a:pPr>
            <a:r>
              <a:rPr lang="en-US" sz="2400" dirty="0"/>
              <a:t>Japan, China – Money</a:t>
            </a:r>
          </a:p>
          <a:p>
            <a:pPr marL="342900" indent="-342900" defTabSz="914400">
              <a:spcBef>
                <a:spcPct val="20000"/>
              </a:spcBef>
              <a:defRPr/>
            </a:pPr>
            <a:r>
              <a:rPr lang="en-US" sz="2400" dirty="0"/>
              <a:t>France – “You’re a zero”</a:t>
            </a:r>
          </a:p>
          <a:p>
            <a:pPr marL="342900" indent="-342900" defTabSz="914400">
              <a:spcBef>
                <a:spcPct val="20000"/>
              </a:spcBef>
              <a:defRPr/>
            </a:pPr>
            <a:r>
              <a:rPr lang="en-US" sz="2400" dirty="0"/>
              <a:t>Germany – “A**hole” or “</a:t>
            </a:r>
            <a:r>
              <a:rPr lang="en-US" sz="2400" dirty="0" smtClean="0"/>
              <a:t>Homosexual</a:t>
            </a:r>
            <a:endParaRPr lang="en-US" sz="2400" dirty="0"/>
          </a:p>
        </p:txBody>
      </p:sp>
      <p:pic>
        <p:nvPicPr>
          <p:cNvPr id="5" name="Picture 4" descr="F:\DCIM\100NIKON\DSCN1815.JPG"/>
          <p:cNvPicPr>
            <a:picLocks noChangeAspect="1" noChangeArrowheads="1"/>
          </p:cNvPicPr>
          <p:nvPr/>
        </p:nvPicPr>
        <p:blipFill>
          <a:blip r:embed="rId2" cstate="print"/>
          <a:srcRect t="15625"/>
          <a:stretch>
            <a:fillRect/>
          </a:stretch>
        </p:blipFill>
        <p:spPr bwMode="auto">
          <a:xfrm>
            <a:off x="1828800" y="2819400"/>
            <a:ext cx="3973956" cy="2514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3717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369</TotalTime>
  <Words>192</Words>
  <Application>Microsoft Office PowerPoint</Application>
  <PresentationFormat>와이드스크린</PresentationFormat>
  <Paragraphs>45</Paragraphs>
  <Slides>14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20" baseType="lpstr">
      <vt:lpstr>Malgun Gothic</vt:lpstr>
      <vt:lpstr>Arial</vt:lpstr>
      <vt:lpstr>Calibri</vt:lpstr>
      <vt:lpstr>Calibri Light</vt:lpstr>
      <vt:lpstr>Times New Roman</vt:lpstr>
      <vt:lpstr>Retrospect</vt:lpstr>
      <vt:lpstr>What do you mean?</vt:lpstr>
      <vt:lpstr>Gestures</vt:lpstr>
      <vt:lpstr>International Gestures Quiz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Asking for Clarification</vt:lpstr>
      <vt:lpstr>PowerPoint 프레젠테이션</vt:lpstr>
      <vt:lpstr>Guessing Game</vt:lpstr>
      <vt:lpstr>In Japan</vt:lpstr>
      <vt:lpstr>Western Gestures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 you mean?</dc:title>
  <dc:creator>Microsoft account</dc:creator>
  <cp:lastModifiedBy>user</cp:lastModifiedBy>
  <cp:revision>20</cp:revision>
  <dcterms:created xsi:type="dcterms:W3CDTF">2016-01-24T04:49:02Z</dcterms:created>
  <dcterms:modified xsi:type="dcterms:W3CDTF">2016-03-29T07:11:00Z</dcterms:modified>
</cp:coreProperties>
</file>