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44"/>
  </p:notesMasterIdLst>
  <p:sldIdLst>
    <p:sldId id="286" r:id="rId2"/>
    <p:sldId id="318" r:id="rId3"/>
    <p:sldId id="287" r:id="rId4"/>
    <p:sldId id="315" r:id="rId5"/>
    <p:sldId id="288" r:id="rId6"/>
    <p:sldId id="289" r:id="rId7"/>
    <p:sldId id="290" r:id="rId8"/>
    <p:sldId id="327" r:id="rId9"/>
    <p:sldId id="328" r:id="rId10"/>
    <p:sldId id="291" r:id="rId11"/>
    <p:sldId id="292" r:id="rId12"/>
    <p:sldId id="316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19" r:id="rId25"/>
    <p:sldId id="320" r:id="rId26"/>
    <p:sldId id="321" r:id="rId27"/>
    <p:sldId id="322" r:id="rId28"/>
    <p:sldId id="323" r:id="rId29"/>
    <p:sldId id="326" r:id="rId30"/>
    <p:sldId id="304" r:id="rId31"/>
    <p:sldId id="305" r:id="rId32"/>
    <p:sldId id="306" r:id="rId33"/>
    <p:sldId id="307" r:id="rId34"/>
    <p:sldId id="308" r:id="rId35"/>
    <p:sldId id="309" r:id="rId36"/>
    <p:sldId id="310" r:id="rId37"/>
    <p:sldId id="311" r:id="rId38"/>
    <p:sldId id="312" r:id="rId39"/>
    <p:sldId id="313" r:id="rId40"/>
    <p:sldId id="314" r:id="rId41"/>
    <p:sldId id="317" r:id="rId42"/>
    <p:sldId id="329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2664" y="-8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B2DAB-14DD-4502-A4FD-7225BC6B2347}" type="datetimeFigureOut">
              <a:rPr lang="en-CA" smtClean="0"/>
              <a:pPr/>
              <a:t>20/03/2015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A0512-FD61-4E74-B38F-20F4B3BB8DB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428798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E083BF-EB24-4E9B-BF2A-448AC003F844}" type="slidenum">
              <a:rPr lang="ru-RU">
                <a:solidFill>
                  <a:prstClr val="black"/>
                </a:solidFill>
              </a:rPr>
              <a:pPr/>
              <a:t>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/>
              <a:t>M. Kovyazina Comparative Culturology Lectures</a:t>
            </a:r>
            <a:r>
              <a:rPr lang="en-US"/>
              <a:t>, Tyumen State University, 2004</a:t>
            </a:r>
            <a:r>
              <a:rPr lang="ru-RU"/>
              <a:t>-2009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8FA4A4-5835-47E6-B91C-F522B87DA046}" type="datetimeFigureOut">
              <a:rPr lang="en-US" smtClean="0">
                <a:solidFill>
                  <a:srgbClr val="000000"/>
                </a:solidFill>
              </a:rPr>
              <a:pPr/>
              <a:t>3/20/2015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23D57-1324-49CA-81CB-778831FA388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8510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8FA4A4-5835-47E6-B91C-F522B87DA046}" type="datetimeFigureOut">
              <a:rPr lang="en-US" smtClean="0">
                <a:solidFill>
                  <a:srgbClr val="000000"/>
                </a:solidFill>
              </a:rPr>
              <a:pPr/>
              <a:t>3/20/2015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23D57-1324-49CA-81CB-778831FA388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2354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8FA4A4-5835-47E6-B91C-F522B87DA046}" type="datetimeFigureOut">
              <a:rPr lang="en-US" smtClean="0">
                <a:solidFill>
                  <a:srgbClr val="000000"/>
                </a:solidFill>
              </a:rPr>
              <a:pPr/>
              <a:t>3/20/2015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23D57-1324-49CA-81CB-778831FA388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1319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8FA4A4-5835-47E6-B91C-F522B87DA046}" type="datetimeFigureOut">
              <a:rPr lang="en-US" smtClean="0">
                <a:solidFill>
                  <a:srgbClr val="000000"/>
                </a:solidFill>
              </a:rPr>
              <a:pPr/>
              <a:t>3/20/2015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23D57-1324-49CA-81CB-778831FA388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6768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8FA4A4-5835-47E6-B91C-F522B87DA046}" type="datetimeFigureOut">
              <a:rPr lang="en-US" smtClean="0">
                <a:solidFill>
                  <a:srgbClr val="000000"/>
                </a:solidFill>
              </a:rPr>
              <a:pPr/>
              <a:t>3/20/2015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23D57-1324-49CA-81CB-778831FA388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7004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8FA4A4-5835-47E6-B91C-F522B87DA046}" type="datetimeFigureOut">
              <a:rPr lang="en-US" smtClean="0">
                <a:solidFill>
                  <a:srgbClr val="000000"/>
                </a:solidFill>
              </a:rPr>
              <a:pPr/>
              <a:t>3/20/2015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23D57-1324-49CA-81CB-778831FA388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8754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8FA4A4-5835-47E6-B91C-F522B87DA046}" type="datetimeFigureOut">
              <a:rPr lang="en-US" smtClean="0">
                <a:solidFill>
                  <a:srgbClr val="000000"/>
                </a:solidFill>
              </a:rPr>
              <a:pPr/>
              <a:t>3/20/2015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23D57-1324-49CA-81CB-778831FA388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235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8FA4A4-5835-47E6-B91C-F522B87DA046}" type="datetimeFigureOut">
              <a:rPr lang="en-US" smtClean="0">
                <a:solidFill>
                  <a:srgbClr val="000000"/>
                </a:solidFill>
              </a:rPr>
              <a:pPr/>
              <a:t>3/20/2015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23D57-1324-49CA-81CB-778831FA388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8808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8FA4A4-5835-47E6-B91C-F522B87DA046}" type="datetimeFigureOut">
              <a:rPr lang="en-US" smtClean="0">
                <a:solidFill>
                  <a:srgbClr val="000000"/>
                </a:solidFill>
              </a:rPr>
              <a:pPr/>
              <a:t>3/20/2015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23D57-1324-49CA-81CB-778831FA388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4793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8FA4A4-5835-47E6-B91C-F522B87DA046}" type="datetimeFigureOut">
              <a:rPr lang="en-US" smtClean="0">
                <a:solidFill>
                  <a:srgbClr val="000000"/>
                </a:solidFill>
              </a:rPr>
              <a:pPr/>
              <a:t>3/20/2015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23D57-1324-49CA-81CB-778831FA388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805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8FA4A4-5835-47E6-B91C-F522B87DA046}" type="datetimeFigureOut">
              <a:rPr lang="en-US" smtClean="0">
                <a:solidFill>
                  <a:srgbClr val="000000"/>
                </a:solidFill>
              </a:rPr>
              <a:pPr/>
              <a:t>3/20/2015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23D57-1324-49CA-81CB-778831FA388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1505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48FA4A4-5835-47E6-B91C-F522B87DA046}" type="datetimeFigureOut">
              <a:rPr lang="en-US" smtClean="0">
                <a:solidFill>
                  <a:srgbClr val="000000"/>
                </a:solidFill>
              </a:rPr>
              <a:pPr/>
              <a:t>3/20/2015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1723D57-1324-49CA-81CB-778831FA388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1282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7" Type="http://schemas.openxmlformats.org/officeDocument/2006/relationships/image" Target="../media/image45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39.gif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SBC%20'Eels'%20Ad.mp4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39.gif"/><Relationship Id="rId4" Type="http://schemas.openxmlformats.org/officeDocument/2006/relationships/image" Target="../media/image41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http://www.facebook.com/photo.php?pid=3140285&amp;id=567248377&amp;op=19&amp;view=global&amp;subj=567248377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7" Type="http://schemas.openxmlformats.org/officeDocument/2006/relationships/image" Target="../media/image69.gif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img.koreatimes.co.kr/upload/news/090416_p01_cul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077072" y="2136638"/>
            <a:ext cx="428625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letsticenglish.wikispaces.com/file/view/INTERCULTURAL.jpg/39902942/INTERCULTUR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84568" y="2060848"/>
            <a:ext cx="5191125" cy="580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jacqueslanciault.com/wp-content/globish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8167837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23528" y="107921"/>
            <a:ext cx="871296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FFFFFF">
                    <a:lumMod val="95000"/>
                  </a:srgbClr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Global Communications</a:t>
            </a:r>
            <a:endParaRPr lang="en-US" sz="4800" b="1" spc="50" dirty="0">
              <a:ln w="11430"/>
              <a:solidFill>
                <a:srgbClr val="CCEC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988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i.dailymail.co.uk/i/pix/2013/11/16/article-2508492-197529FD00000578-720_634x3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428" y="1470700"/>
            <a:ext cx="4536504" cy="231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3528" y="107921"/>
            <a:ext cx="87129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solidFill>
                  <a:srgbClr val="FFFFFF">
                    <a:lumMod val="95000"/>
                  </a:srgbClr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Personal Space</a:t>
            </a:r>
            <a:endParaRPr lang="en-US" sz="4000" b="1" spc="50" dirty="0">
              <a:ln w="11430"/>
              <a:solidFill>
                <a:srgbClr val="CCEC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8" name="Picture 4" descr="http://4.bp.blogspot.com/-kdTk6o7vsOQ/U6crD2BXyVI/AAAAAAAASro/e5dqOvfKj7c/s1600/turning+japanese+sleeping+train+2+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3857" b="23935"/>
          <a:stretch/>
        </p:blipFill>
        <p:spPr bwMode="auto">
          <a:xfrm>
            <a:off x="331428" y="3789040"/>
            <a:ext cx="4536504" cy="2719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dalybeast.com/wp-content/uploads/2009/06/johnandcoac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70700"/>
            <a:ext cx="3408313" cy="255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ehopekids.files.wordpress.com/2011/03/hopepersonalspace4pictur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149080"/>
            <a:ext cx="345638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5453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3528" y="107921"/>
            <a:ext cx="871296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rgbClr val="FFFFFF">
                    <a:lumMod val="95000"/>
                  </a:srgbClr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Physical Contact</a:t>
            </a:r>
            <a:endParaRPr lang="en-US" sz="4800" b="1" spc="50" dirty="0">
              <a:ln w="11430"/>
              <a:solidFill>
                <a:srgbClr val="CCEC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http://3.bp.blogspot.com/-uhlw33o3LQg/UKgxlKnP8PI/AAAAAAAABxM/I0NcCV6IyU8/s1600/jim+jil+bang+clean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3346649" cy="295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babylon-idiomas.com/blog/wp-content/uploads/2012/02/spanish-cheek-kissing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5679" y="4358475"/>
            <a:ext cx="449563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2.bp.blogspot.com/__jsj2lN6HgM/S9C5HM5nBgI/AAAAAAAAAFM/iVKyD_mt_LQ/s1600/men+holding+hand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746"/>
          <a:stretch/>
        </p:blipFill>
        <p:spPr bwMode="auto">
          <a:xfrm>
            <a:off x="4992110" y="1313456"/>
            <a:ext cx="2448272" cy="276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clutch.mtv.com/wp-content/uploads/clutch/2012/06/Soccer-Players-Emmit-Smit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00687"/>
            <a:ext cx="3456384" cy="236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1311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229600" cy="4525963"/>
          </a:xfrm>
        </p:spPr>
        <p:txBody>
          <a:bodyPr/>
          <a:lstStyle/>
          <a:p>
            <a:r>
              <a:rPr lang="en-US" dirty="0" smtClean="0"/>
              <a:t>Can you think of any other types of cultural taboos? Or important cultural points that a visitor should know about?</a:t>
            </a:r>
          </a:p>
          <a:p>
            <a:endParaRPr lang="en-US" dirty="0" smtClean="0"/>
          </a:p>
          <a:p>
            <a:r>
              <a:rPr lang="en-US" dirty="0" smtClean="0"/>
              <a:t>With your groups make a list of important cultural points. </a:t>
            </a:r>
          </a:p>
          <a:p>
            <a:endParaRPr lang="en-US" dirty="0" smtClean="0"/>
          </a:p>
          <a:p>
            <a:r>
              <a:rPr lang="en-US" dirty="0" smtClean="0"/>
              <a:t>Think about things like eating, greeting, dating.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3528" y="107921"/>
            <a:ext cx="871296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FFFFFF">
                    <a:lumMod val="95000"/>
                  </a:srgbClr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Cultural Taboos</a:t>
            </a:r>
            <a:endParaRPr lang="en-US" sz="4800" b="1" spc="50" dirty="0">
              <a:ln w="11430"/>
              <a:solidFill>
                <a:srgbClr val="CCEC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http://epicomm.ca/wp-content/uploads/2014/06/words-words-words-words-wor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1988840"/>
            <a:ext cx="11052721" cy="55161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epicomm.ca/wp-content/uploads/2014/06/words-words-words-words-wor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6268" y="1124744"/>
            <a:ext cx="7754612" cy="36457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23528" y="107921"/>
            <a:ext cx="871296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rgbClr val="FFFFFF">
                    <a:lumMod val="95000"/>
                  </a:srgbClr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Words</a:t>
            </a:r>
            <a:endParaRPr lang="en-US" sz="4800" b="1" spc="50" dirty="0">
              <a:ln w="11430"/>
              <a:solidFill>
                <a:srgbClr val="CCEC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264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9512" y="2254220"/>
            <a:ext cx="8712968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rgbClr val="0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What people say and what they mean may differ depending on who you are talking to. </a:t>
            </a:r>
            <a:endParaRPr lang="en-US" sz="4800" b="1" spc="50" dirty="0">
              <a:ln w="11430"/>
              <a:solidFill>
                <a:srgbClr val="CCEC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777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3390" y="2918870"/>
            <a:ext cx="4206296" cy="3344928"/>
            <a:chOff x="-66344" y="481645"/>
            <a:chExt cx="4206296" cy="3344928"/>
          </a:xfrm>
        </p:grpSpPr>
        <p:pic>
          <p:nvPicPr>
            <p:cNvPr id="6" name="Picture 12" descr="http://www.crwflags.com/fotw/images/k/kr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178" y="2348828"/>
              <a:ext cx="903195" cy="6021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oup 7"/>
            <p:cNvGrpSpPr/>
            <p:nvPr/>
          </p:nvGrpSpPr>
          <p:grpSpPr>
            <a:xfrm>
              <a:off x="-66344" y="481645"/>
              <a:ext cx="4206296" cy="3344928"/>
              <a:chOff x="-66344" y="481645"/>
              <a:chExt cx="4206296" cy="3344928"/>
            </a:xfrm>
          </p:grpSpPr>
          <p:pic>
            <p:nvPicPr>
              <p:cNvPr id="4" name="Picture 2" descr="http://icons.iconarchive.com/icons/aha-soft/people/256/user-icon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8935" y="2060848"/>
                <a:ext cx="1765725" cy="17657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Rounded Rectangular Callout 4"/>
              <p:cNvSpPr/>
              <p:nvPr/>
            </p:nvSpPr>
            <p:spPr>
              <a:xfrm>
                <a:off x="2380960" y="984525"/>
                <a:ext cx="1758992" cy="1357055"/>
              </a:xfrm>
              <a:prstGeom prst="wedgeRoundRectCallout">
                <a:avLst>
                  <a:gd name="adj1" fmla="val -67260"/>
                  <a:gd name="adj2" fmla="val 66036"/>
                  <a:gd name="adj3" fmla="val 16667"/>
                </a:avLst>
              </a:prstGeom>
              <a:solidFill>
                <a:srgbClr val="B1C8E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rgbClr val="000000">
                        <a:lumMod val="95000"/>
                        <a:lumOff val="5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Shut up!</a:t>
                </a:r>
              </a:p>
            </p:txBody>
          </p:sp>
          <p:sp>
            <p:nvSpPr>
              <p:cNvPr id="7" name="Cloud Callout 6"/>
              <p:cNvSpPr/>
              <p:nvPr/>
            </p:nvSpPr>
            <p:spPr>
              <a:xfrm>
                <a:off x="-66344" y="481645"/>
                <a:ext cx="1710558" cy="1512168"/>
              </a:xfrm>
              <a:prstGeom prst="cloudCallout">
                <a:avLst>
                  <a:gd name="adj1" fmla="val 45952"/>
                  <a:gd name="adj2" fmla="val 66531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3600" b="1" dirty="0">
                    <a:solidFill>
                      <a:srgbClr val="000000"/>
                    </a:solidFill>
                  </a:rPr>
                  <a:t>닥쳐</a:t>
                </a:r>
                <a:endParaRPr lang="en-US" sz="3600" b="1" dirty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3635896" y="1513711"/>
            <a:ext cx="5485653" cy="4644098"/>
            <a:chOff x="3859838" y="1588260"/>
            <a:chExt cx="5485653" cy="4644098"/>
          </a:xfrm>
        </p:grpSpPr>
        <p:pic>
          <p:nvPicPr>
            <p:cNvPr id="3074" name="Picture 2" descr="http://www.enchantedlearning.com/school/Canada/flagbig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7819" y="5146773"/>
              <a:ext cx="690652" cy="405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2" name="Group 11"/>
            <p:cNvGrpSpPr/>
            <p:nvPr/>
          </p:nvGrpSpPr>
          <p:grpSpPr>
            <a:xfrm>
              <a:off x="3859838" y="1588260"/>
              <a:ext cx="5485653" cy="4644098"/>
              <a:chOff x="-1345701" y="-780101"/>
              <a:chExt cx="5485653" cy="4644098"/>
            </a:xfrm>
          </p:grpSpPr>
          <p:pic>
            <p:nvPicPr>
              <p:cNvPr id="13" name="Picture 2" descr="http://icons.iconarchive.com/icons/aha-soft/people/256/user-icon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3828" y="2098272"/>
                <a:ext cx="1765725" cy="17657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Rounded Rectangular Callout 13"/>
              <p:cNvSpPr/>
              <p:nvPr/>
            </p:nvSpPr>
            <p:spPr>
              <a:xfrm>
                <a:off x="2380960" y="984525"/>
                <a:ext cx="1758992" cy="1357055"/>
              </a:xfrm>
              <a:prstGeom prst="wedgeRoundRectCallout">
                <a:avLst>
                  <a:gd name="adj1" fmla="val -67260"/>
                  <a:gd name="adj2" fmla="val 66036"/>
                  <a:gd name="adj3" fmla="val 16667"/>
                </a:avLst>
              </a:prstGeom>
              <a:solidFill>
                <a:srgbClr val="B1C8E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rgbClr val="000000">
                        <a:lumMod val="95000"/>
                        <a:lumOff val="5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Shut up!</a:t>
                </a:r>
              </a:p>
            </p:txBody>
          </p:sp>
          <p:sp>
            <p:nvSpPr>
              <p:cNvPr id="15" name="Cloud Callout 14"/>
              <p:cNvSpPr/>
              <p:nvPr/>
            </p:nvSpPr>
            <p:spPr>
              <a:xfrm>
                <a:off x="-1345701" y="-780101"/>
                <a:ext cx="4248472" cy="2059305"/>
              </a:xfrm>
              <a:prstGeom prst="cloudCallout">
                <a:avLst>
                  <a:gd name="adj1" fmla="val 21378"/>
                  <a:gd name="adj2" fmla="val 9923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>
                  <a:buFont typeface="+mj-lt"/>
                  <a:buAutoNum type="arabicPeriod"/>
                </a:pPr>
                <a:endParaRPr lang="en-US" sz="2000" b="1" dirty="0">
                  <a:solidFill>
                    <a:srgbClr val="000000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b="1" dirty="0">
                    <a:solidFill>
                      <a:srgbClr val="000000"/>
                    </a:solidFill>
                  </a:rPr>
                  <a:t>Wow!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b="1" dirty="0">
                    <a:solidFill>
                      <a:srgbClr val="000000"/>
                    </a:solidFill>
                  </a:rPr>
                  <a:t>Be quiet!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b="1" dirty="0">
                    <a:solidFill>
                      <a:srgbClr val="000000"/>
                    </a:solidFill>
                  </a:rPr>
                  <a:t>Your kidding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b="1" dirty="0">
                    <a:solidFill>
                      <a:srgbClr val="000000"/>
                    </a:solidFill>
                  </a:rPr>
                  <a:t>Shut your mouth!</a:t>
                </a:r>
              </a:p>
              <a:p>
                <a:pPr algn="ctr"/>
                <a:endParaRPr lang="en-US" sz="3600" b="1" dirty="0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9423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7504" y="2852936"/>
            <a:ext cx="871296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rgbClr val="0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What people understand may differ depending on who you are talking to. </a:t>
            </a:r>
            <a:endParaRPr lang="en-US" sz="4800" b="1" spc="50" dirty="0">
              <a:ln w="11430"/>
              <a:solidFill>
                <a:srgbClr val="CCEC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246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268792" y="2499143"/>
            <a:ext cx="8839712" cy="3382352"/>
            <a:chOff x="268792" y="2499143"/>
            <a:chExt cx="8839712" cy="3382352"/>
          </a:xfrm>
        </p:grpSpPr>
        <p:grpSp>
          <p:nvGrpSpPr>
            <p:cNvPr id="16" name="Group 15"/>
            <p:cNvGrpSpPr/>
            <p:nvPr/>
          </p:nvGrpSpPr>
          <p:grpSpPr>
            <a:xfrm>
              <a:off x="268792" y="2879642"/>
              <a:ext cx="2621004" cy="2905167"/>
              <a:chOff x="-3187592" y="2236932"/>
              <a:chExt cx="2621004" cy="2905167"/>
            </a:xfrm>
          </p:grpSpPr>
          <p:pic>
            <p:nvPicPr>
              <p:cNvPr id="5" name="Picture 12" descr="http://www.crwflags.com/fotw/images/k/kr.gif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556792" y="3749100"/>
                <a:ext cx="903195" cy="6021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6" name="Group 5"/>
              <p:cNvGrpSpPr/>
              <p:nvPr/>
            </p:nvGrpSpPr>
            <p:grpSpPr>
              <a:xfrm>
                <a:off x="-3187592" y="2236932"/>
                <a:ext cx="2621004" cy="2905167"/>
                <a:chOff x="-66344" y="921406"/>
                <a:chExt cx="2621004" cy="2905167"/>
              </a:xfrm>
            </p:grpSpPr>
            <p:pic>
              <p:nvPicPr>
                <p:cNvPr id="7" name="Picture 2" descr="http://icons.iconarchive.com/icons/aha-soft/people/256/user-icon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8935" y="2060848"/>
                  <a:ext cx="1765725" cy="176572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9" name="Cloud Callout 8"/>
                <p:cNvSpPr/>
                <p:nvPr/>
              </p:nvSpPr>
              <p:spPr>
                <a:xfrm>
                  <a:off x="-66344" y="921406"/>
                  <a:ext cx="1710558" cy="1512168"/>
                </a:xfrm>
                <a:prstGeom prst="cloudCallout">
                  <a:avLst>
                    <a:gd name="adj1" fmla="val 51298"/>
                    <a:gd name="adj2" fmla="val 4637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3600" b="1" dirty="0">
                      <a:solidFill>
                        <a:srgbClr val="000000"/>
                      </a:solidFill>
                    </a:rPr>
                    <a:t>닥쳐</a:t>
                  </a:r>
                  <a:r>
                    <a:rPr lang="en-US" altLang="ko-KR" sz="3600" b="1" dirty="0">
                      <a:solidFill>
                        <a:srgbClr val="000000"/>
                      </a:solidFill>
                    </a:rPr>
                    <a:t>?</a:t>
                  </a:r>
                  <a:endParaRPr lang="en-US" sz="3600" b="1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10" name="Group 9"/>
            <p:cNvGrpSpPr/>
            <p:nvPr/>
          </p:nvGrpSpPr>
          <p:grpSpPr>
            <a:xfrm>
              <a:off x="4532488" y="2499143"/>
              <a:ext cx="4576016" cy="3382352"/>
              <a:chOff x="4769475" y="2850006"/>
              <a:chExt cx="4576016" cy="3382352"/>
            </a:xfrm>
          </p:grpSpPr>
          <p:pic>
            <p:nvPicPr>
              <p:cNvPr id="11" name="Picture 2" descr="http://www.enchantedlearning.com/school/Canada/flagbig.GI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7819" y="5146773"/>
                <a:ext cx="690652" cy="4054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2" name="Group 11"/>
              <p:cNvGrpSpPr/>
              <p:nvPr/>
            </p:nvGrpSpPr>
            <p:grpSpPr>
              <a:xfrm>
                <a:off x="4769475" y="2850006"/>
                <a:ext cx="4576016" cy="3382352"/>
                <a:chOff x="-436064" y="481645"/>
                <a:chExt cx="4576016" cy="3382352"/>
              </a:xfrm>
            </p:grpSpPr>
            <p:pic>
              <p:nvPicPr>
                <p:cNvPr id="13" name="Picture 2" descr="http://icons.iconarchive.com/icons/aha-soft/people/256/user-icon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53828" y="2098272"/>
                  <a:ext cx="1765725" cy="176572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4" name="Rounded Rectangular Callout 13"/>
                <p:cNvSpPr/>
                <p:nvPr/>
              </p:nvSpPr>
              <p:spPr>
                <a:xfrm>
                  <a:off x="2380960" y="984525"/>
                  <a:ext cx="1758992" cy="1357055"/>
                </a:xfrm>
                <a:prstGeom prst="wedgeRoundRectCallout">
                  <a:avLst>
                    <a:gd name="adj1" fmla="val -67260"/>
                    <a:gd name="adj2" fmla="val 66036"/>
                    <a:gd name="adj3" fmla="val 16667"/>
                  </a:avLst>
                </a:prstGeom>
                <a:solidFill>
                  <a:srgbClr val="B1C8ED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Shut up!</a:t>
                  </a:r>
                </a:p>
              </p:txBody>
            </p:sp>
            <p:sp>
              <p:nvSpPr>
                <p:cNvPr id="15" name="Cloud Callout 14"/>
                <p:cNvSpPr/>
                <p:nvPr/>
              </p:nvSpPr>
              <p:spPr>
                <a:xfrm>
                  <a:off x="-436064" y="481645"/>
                  <a:ext cx="2376264" cy="1512168"/>
                </a:xfrm>
                <a:prstGeom prst="cloudCallout">
                  <a:avLst>
                    <a:gd name="adj1" fmla="val 45952"/>
                    <a:gd name="adj2" fmla="val 66531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b="1" dirty="0">
                      <a:solidFill>
                        <a:srgbClr val="000000"/>
                      </a:solidFill>
                    </a:rPr>
                    <a:t>Wow!</a:t>
                  </a:r>
                </a:p>
              </p:txBody>
            </p:sp>
          </p:grpSp>
        </p:grpSp>
        <p:sp>
          <p:nvSpPr>
            <p:cNvPr id="17" name="Rounded Rectangular Callout 16"/>
            <p:cNvSpPr/>
            <p:nvPr/>
          </p:nvSpPr>
          <p:spPr>
            <a:xfrm>
              <a:off x="2668992" y="2957198"/>
              <a:ext cx="1758992" cy="1357055"/>
            </a:xfrm>
            <a:prstGeom prst="wedgeRoundRectCallout">
              <a:avLst>
                <a:gd name="adj1" fmla="val -67260"/>
                <a:gd name="adj2" fmla="val 66036"/>
                <a:gd name="adj3" fmla="val 16667"/>
              </a:avLst>
            </a:prstGeom>
            <a:solidFill>
              <a:srgbClr val="B1C8E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000000">
                      <a:lumMod val="95000"/>
                      <a:lumOff val="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 am getting married!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02245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9512" y="2704852"/>
            <a:ext cx="871296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rgbClr val="0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Cultures and languages that are more similar will tend to have similar meanings.  </a:t>
            </a:r>
            <a:endParaRPr lang="en-US" sz="4800" b="1" spc="50" dirty="0">
              <a:ln w="11430"/>
              <a:solidFill>
                <a:srgbClr val="CCEC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800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6" name="Picture 4" descr="https://encrypted-tbn2.gstatic.com/images?q=tbn:ANd9GcSWz2sgBWL43ZUDqbzlrVeP3t_uM1qGkNEC7bjCJveSlkpsp3N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9200" y="3444142"/>
            <a:ext cx="1905273" cy="190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http://upload.wikimedia.org/wikipedia/commons/0/09/Flag_of_South_Korea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AutoShape 8" descr="http://upload.wikimedia.org/wikipedia/commons/0/09/Flag_of_South_Korea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AutoShape 10" descr="http://upload.wikimedia.org/wikipedia/commons/0/09/Flag_of_South_Korea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3086" name="Picture 14" descr="http://www.enchantedlearning.com/asia/china/flag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3784" y="4065563"/>
            <a:ext cx="715667" cy="46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icons.iconarchive.com/icons/aha-soft/people/256/user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1660" y="3218090"/>
            <a:ext cx="2053914" cy="205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http://www.crwflags.com/fotw/images/k/kr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5804" y="4025164"/>
            <a:ext cx="757770" cy="50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loud Callout 16"/>
          <p:cNvSpPr/>
          <p:nvPr/>
        </p:nvSpPr>
        <p:spPr>
          <a:xfrm>
            <a:off x="7721" y="868821"/>
            <a:ext cx="2731643" cy="1911729"/>
          </a:xfrm>
          <a:prstGeom prst="cloudCallout">
            <a:avLst>
              <a:gd name="adj1" fmla="val 21001"/>
              <a:gd name="adj2" fmla="val 9163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b="1" dirty="0">
                <a:solidFill>
                  <a:srgbClr val="000000"/>
                </a:solidFill>
              </a:rPr>
              <a:t>닥쳐</a:t>
            </a:r>
            <a:endParaRPr lang="en-US" sz="3600" b="1" dirty="0">
              <a:solidFill>
                <a:srgbClr val="000000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5292080" y="2132856"/>
            <a:ext cx="1758992" cy="1357055"/>
          </a:xfrm>
          <a:prstGeom prst="wedgeRoundRectCallout">
            <a:avLst>
              <a:gd name="adj1" fmla="val 63567"/>
              <a:gd name="adj2" fmla="val 72774"/>
              <a:gd name="adj3" fmla="val 16667"/>
            </a:avLst>
          </a:prstGeom>
          <a:solidFill>
            <a:srgbClr val="B1C8E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Crazy!</a:t>
            </a:r>
          </a:p>
        </p:txBody>
      </p:sp>
      <p:sp>
        <p:nvSpPr>
          <p:cNvPr id="19" name="Cloud Callout 18"/>
          <p:cNvSpPr/>
          <p:nvPr/>
        </p:nvSpPr>
        <p:spPr>
          <a:xfrm>
            <a:off x="5887003" y="379087"/>
            <a:ext cx="3093405" cy="1727365"/>
          </a:xfrm>
          <a:prstGeom prst="cloudCallout">
            <a:avLst>
              <a:gd name="adj1" fmla="val 10263"/>
              <a:gd name="adj2" fmla="val 13570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</a:rPr>
              <a:t>Wow!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3045574" y="2132856"/>
            <a:ext cx="1758992" cy="1357055"/>
          </a:xfrm>
          <a:prstGeom prst="wedgeRoundRectCallout">
            <a:avLst>
              <a:gd name="adj1" fmla="val -79390"/>
              <a:gd name="adj2" fmla="val 68282"/>
              <a:gd name="adj3" fmla="val 16667"/>
            </a:avLst>
          </a:prstGeom>
          <a:solidFill>
            <a:srgbClr val="B1C8E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was your date?</a:t>
            </a:r>
          </a:p>
        </p:txBody>
      </p:sp>
      <p:pic>
        <p:nvPicPr>
          <p:cNvPr id="4098" name="Picture 2" descr="http://www.girl-jitsu.com/wp-content/uploads/2013/01/INSIDE-PIC-Psycho-Gir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4767" y="412506"/>
            <a:ext cx="2457875" cy="17647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www.girl-jitsu.com/wp-content/uploads/2013/01/INSIDE-PIC-Psycho-Gir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60" y="868821"/>
            <a:ext cx="2705504" cy="19425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0642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8130" name="Picture 2" descr="http://image.slidesharecdn.com/asiapacificpres-140609225219-phpapp01/95/intercultural-management-cases-for-asia-pacific-6-638.jpg?cb=1402380331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 t="13361" b="6472"/>
          <a:stretch>
            <a:fillRect/>
          </a:stretch>
        </p:blipFill>
        <p:spPr bwMode="auto">
          <a:xfrm>
            <a:off x="1905000" y="1905000"/>
            <a:ext cx="6076950" cy="3657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31032" y="381000"/>
            <a:ext cx="871296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FFFFFF">
                    <a:lumMod val="95000"/>
                  </a:srgbClr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Global Communications</a:t>
            </a:r>
            <a:endParaRPr lang="en-US" sz="4800" b="1" spc="50" dirty="0">
              <a:ln w="11430"/>
              <a:solidFill>
                <a:srgbClr val="CCEC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 descr="https://encrypted-tbn2.gstatic.com/images?q=tbn:ANd9GcSWz2sgBWL43ZUDqbzlrVeP3t_uM1qGkNEC7bjCJveSlkpsp3N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080854"/>
            <a:ext cx="1905273" cy="190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cons.iconarchive.com/icons/aha-soft/people/256/user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1660" y="3218090"/>
            <a:ext cx="2053914" cy="205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Callout 5"/>
          <p:cNvSpPr/>
          <p:nvPr/>
        </p:nvSpPr>
        <p:spPr>
          <a:xfrm>
            <a:off x="7721" y="868821"/>
            <a:ext cx="2731643" cy="1911729"/>
          </a:xfrm>
          <a:prstGeom prst="cloudCallout">
            <a:avLst>
              <a:gd name="adj1" fmla="val 21001"/>
              <a:gd name="adj2" fmla="val 9163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b="1" dirty="0">
                <a:solidFill>
                  <a:srgbClr val="000000"/>
                </a:solidFill>
              </a:rPr>
              <a:t>닥쳐</a:t>
            </a:r>
            <a:endParaRPr lang="en-US" sz="3600" b="1" dirty="0">
              <a:solidFill>
                <a:srgbClr val="000000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5292080" y="2132856"/>
            <a:ext cx="1758992" cy="1357055"/>
          </a:xfrm>
          <a:prstGeom prst="wedgeRoundRectCallout">
            <a:avLst>
              <a:gd name="adj1" fmla="val 63567"/>
              <a:gd name="adj2" fmla="val 72774"/>
              <a:gd name="adj3" fmla="val 16667"/>
            </a:avLst>
          </a:prstGeom>
          <a:solidFill>
            <a:srgbClr val="B1C8E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Crazy!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6171576" y="129153"/>
            <a:ext cx="3093405" cy="2003703"/>
          </a:xfrm>
          <a:prstGeom prst="cloudCallout">
            <a:avLst>
              <a:gd name="adj1" fmla="val 1395"/>
              <a:gd name="adj2" fmla="val 11358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Many things happened…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3045574" y="2132856"/>
            <a:ext cx="1758992" cy="1357055"/>
          </a:xfrm>
          <a:prstGeom prst="wedgeRoundRectCallout">
            <a:avLst>
              <a:gd name="adj1" fmla="val -79390"/>
              <a:gd name="adj2" fmla="val 68282"/>
              <a:gd name="adj3" fmla="val 16667"/>
            </a:avLst>
          </a:prstGeom>
          <a:solidFill>
            <a:srgbClr val="B1C8E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was your date?</a:t>
            </a:r>
          </a:p>
        </p:txBody>
      </p:sp>
      <p:pic>
        <p:nvPicPr>
          <p:cNvPr id="10" name="Picture 2" descr="http://www.enchantedlearning.com/school/Canada/flagbig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5624" y="3839603"/>
            <a:ext cx="690652" cy="40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http://www.crwflags.com/fotw/images/k/kr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5804" y="4025164"/>
            <a:ext cx="757770" cy="50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girl-jitsu.com/wp-content/uploads/2013/01/INSIDE-PIC-Psycho-Gir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60" y="868821"/>
            <a:ext cx="2705504" cy="19425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4342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107921"/>
            <a:ext cx="87129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solidFill>
                  <a:srgbClr val="FFFFFF">
                    <a:lumMod val="95000"/>
                  </a:srgbClr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Individual Differences</a:t>
            </a:r>
            <a:endParaRPr lang="en-US" sz="4000" b="1" spc="50" dirty="0">
              <a:ln w="11430"/>
              <a:solidFill>
                <a:srgbClr val="CCEC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모서리가 둥근 직사각형 7"/>
          <p:cNvSpPr/>
          <p:nvPr/>
        </p:nvSpPr>
        <p:spPr>
          <a:xfrm>
            <a:off x="188366" y="5408185"/>
            <a:ext cx="1871662" cy="576262"/>
          </a:xfrm>
          <a:prstGeom prst="roundRect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 dirty="0" smtClean="0">
                <a:solidFill>
                  <a:srgbClr val="FFFFFF"/>
                </a:solidFill>
                <a:latin typeface="Book Antiqua" pitchFamily="18" charset="0"/>
                <a:ea typeface="굴림" charset="-127"/>
              </a:rPr>
              <a:t>Intonation</a:t>
            </a:r>
            <a:endParaRPr lang="ko-KR" altLang="en-US" dirty="0" smtClean="0">
              <a:solidFill>
                <a:srgbClr val="FFFFFF"/>
              </a:solidFill>
              <a:latin typeface="Book Antiqua" pitchFamily="18" charset="0"/>
              <a:ea typeface="굴림" charset="-127"/>
            </a:endParaRPr>
          </a:p>
        </p:txBody>
      </p:sp>
      <p:sp>
        <p:nvSpPr>
          <p:cNvPr id="7" name="모서리가 둥근 직사각형 8"/>
          <p:cNvSpPr/>
          <p:nvPr/>
        </p:nvSpPr>
        <p:spPr>
          <a:xfrm>
            <a:off x="169863" y="3601057"/>
            <a:ext cx="1873250" cy="576262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 dirty="0" smtClean="0">
                <a:solidFill>
                  <a:srgbClr val="FFFFFF"/>
                </a:solidFill>
                <a:latin typeface="Book Antiqua" pitchFamily="18" charset="0"/>
                <a:ea typeface="굴림" charset="-127"/>
              </a:rPr>
              <a:t>Pronunciation</a:t>
            </a:r>
            <a:endParaRPr lang="ko-KR" altLang="en-US" dirty="0" smtClean="0">
              <a:solidFill>
                <a:srgbClr val="FFFFFF"/>
              </a:solidFill>
              <a:latin typeface="Book Antiqua" pitchFamily="18" charset="0"/>
              <a:ea typeface="굴림" charset="-127"/>
            </a:endParaRPr>
          </a:p>
        </p:txBody>
      </p:sp>
      <p:sp>
        <p:nvSpPr>
          <p:cNvPr id="12" name="모서리가 둥근 직사각형 14"/>
          <p:cNvSpPr/>
          <p:nvPr/>
        </p:nvSpPr>
        <p:spPr>
          <a:xfrm>
            <a:off x="7093874" y="3575200"/>
            <a:ext cx="1873250" cy="576262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 dirty="0" smtClean="0">
                <a:solidFill>
                  <a:srgbClr val="FFFFFF"/>
                </a:solidFill>
                <a:latin typeface="Book Antiqua" pitchFamily="18" charset="0"/>
                <a:ea typeface="굴림" charset="-127"/>
              </a:rPr>
              <a:t>Directness</a:t>
            </a:r>
            <a:endParaRPr lang="ko-KR" altLang="en-US" dirty="0" smtClean="0">
              <a:solidFill>
                <a:srgbClr val="FFFFFF"/>
              </a:solidFill>
              <a:latin typeface="Book Antiqua" pitchFamily="18" charset="0"/>
              <a:ea typeface="굴림" charset="-127"/>
            </a:endParaRPr>
          </a:p>
        </p:txBody>
      </p:sp>
      <p:sp>
        <p:nvSpPr>
          <p:cNvPr id="13" name="모서리가 둥근 직사각형 15"/>
          <p:cNvSpPr/>
          <p:nvPr/>
        </p:nvSpPr>
        <p:spPr>
          <a:xfrm>
            <a:off x="7092287" y="1720880"/>
            <a:ext cx="1873250" cy="576263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 dirty="0" smtClean="0">
                <a:solidFill>
                  <a:srgbClr val="FFFFFF"/>
                </a:solidFill>
                <a:latin typeface="Book Antiqua" pitchFamily="18" charset="0"/>
                <a:ea typeface="굴림" charset="-127"/>
              </a:rPr>
              <a:t>Grammar</a:t>
            </a:r>
            <a:endParaRPr lang="ko-KR" altLang="en-US" dirty="0" smtClean="0">
              <a:solidFill>
                <a:srgbClr val="FFFFFF"/>
              </a:solidFill>
              <a:latin typeface="Book Antiqua" pitchFamily="18" charset="0"/>
              <a:ea typeface="굴림" charset="-127"/>
            </a:endParaRPr>
          </a:p>
        </p:txBody>
      </p:sp>
      <p:sp>
        <p:nvSpPr>
          <p:cNvPr id="14" name="모서리가 둥근 직사각형 16"/>
          <p:cNvSpPr/>
          <p:nvPr/>
        </p:nvSpPr>
        <p:spPr>
          <a:xfrm>
            <a:off x="7093874" y="5408185"/>
            <a:ext cx="1871663" cy="576263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 dirty="0" smtClean="0">
                <a:solidFill>
                  <a:srgbClr val="FFFFFF"/>
                </a:solidFill>
                <a:latin typeface="Book Antiqua" pitchFamily="18" charset="0"/>
                <a:ea typeface="굴림" charset="-127"/>
              </a:rPr>
              <a:t>Word choice</a:t>
            </a:r>
            <a:endParaRPr lang="ko-KR" altLang="en-US" dirty="0" smtClean="0">
              <a:solidFill>
                <a:srgbClr val="FFFFFF"/>
              </a:solidFill>
              <a:latin typeface="Book Antiqua" pitchFamily="18" charset="0"/>
              <a:ea typeface="굴림" charset="-127"/>
            </a:endParaRPr>
          </a:p>
        </p:txBody>
      </p:sp>
      <p:sp>
        <p:nvSpPr>
          <p:cNvPr id="15" name="모서리가 둥근 직사각형 17"/>
          <p:cNvSpPr/>
          <p:nvPr/>
        </p:nvSpPr>
        <p:spPr>
          <a:xfrm>
            <a:off x="3744181" y="3575200"/>
            <a:ext cx="1871662" cy="576263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 dirty="0" smtClean="0">
                <a:solidFill>
                  <a:srgbClr val="000000"/>
                </a:solidFill>
                <a:latin typeface="Book Antiqua" pitchFamily="18" charset="0"/>
                <a:ea typeface="굴림" charset="-127"/>
              </a:rPr>
              <a:t>Meaning</a:t>
            </a:r>
            <a:endParaRPr lang="ko-KR" altLang="en-US" dirty="0" smtClean="0">
              <a:solidFill>
                <a:srgbClr val="000000"/>
              </a:solidFill>
              <a:latin typeface="Book Antiqua" pitchFamily="18" charset="0"/>
              <a:ea typeface="굴림" charset="-127"/>
            </a:endParaRPr>
          </a:p>
        </p:txBody>
      </p:sp>
      <p:sp>
        <p:nvSpPr>
          <p:cNvPr id="18" name="모서리가 둥근 직사각형 20"/>
          <p:cNvSpPr/>
          <p:nvPr/>
        </p:nvSpPr>
        <p:spPr>
          <a:xfrm>
            <a:off x="154193" y="1720880"/>
            <a:ext cx="1873250" cy="574675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 dirty="0" smtClean="0">
                <a:solidFill>
                  <a:srgbClr val="000000"/>
                </a:solidFill>
                <a:latin typeface="Book Antiqua" pitchFamily="18" charset="0"/>
                <a:ea typeface="굴림" charset="-127"/>
              </a:rPr>
              <a:t>Speed</a:t>
            </a:r>
            <a:endParaRPr lang="ko-KR" altLang="en-US" dirty="0" smtClean="0">
              <a:solidFill>
                <a:srgbClr val="000000"/>
              </a:solidFill>
              <a:latin typeface="Book Antiqua" pitchFamily="18" charset="0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152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8604448" y="548680"/>
            <a:ext cx="8280400" cy="5517232"/>
          </a:xfrm>
        </p:spPr>
        <p:txBody>
          <a:bodyPr>
            <a:normAutofit/>
          </a:bodyPr>
          <a:lstStyle/>
          <a:p>
            <a:pPr marL="539750" indent="-539750">
              <a:buNone/>
            </a:pPr>
            <a:endParaRPr lang="en-CA" sz="3600" dirty="0" smtClean="0"/>
          </a:p>
          <a:p>
            <a:pPr marL="0" indent="0">
              <a:buNone/>
            </a:pPr>
            <a:endParaRPr lang="en-US" sz="3600" dirty="0" smtClean="0"/>
          </a:p>
          <a:p>
            <a:pPr marL="539750" indent="-539750">
              <a:buNone/>
            </a:pPr>
            <a:endParaRPr lang="en-US" sz="3600" dirty="0" smtClean="0"/>
          </a:p>
          <a:p>
            <a:pPr marL="539750" indent="-539750">
              <a:buNone/>
            </a:pPr>
            <a:endParaRPr lang="en-CA" sz="3600" dirty="0" smtClean="0"/>
          </a:p>
          <a:p>
            <a:pPr marL="539750" indent="-539750">
              <a:buFont typeface="Wingdings" pitchFamily="2" charset="2"/>
              <a:buChar char="q"/>
            </a:pPr>
            <a:endParaRPr lang="en-CA" sz="3600" dirty="0" smtClean="0"/>
          </a:p>
          <a:p>
            <a:pPr marL="539750" indent="-539750">
              <a:buNone/>
            </a:pPr>
            <a:endParaRPr lang="en-US" sz="3600" dirty="0"/>
          </a:p>
          <a:p>
            <a:pPr marL="539750" indent="-539750">
              <a:buFont typeface="Wingdings" pitchFamily="2" charset="2"/>
              <a:buChar char="q"/>
            </a:pPr>
            <a:endParaRPr lang="en-CA" sz="3600" dirty="0" smtClean="0"/>
          </a:p>
          <a:p>
            <a:pPr marL="539750" indent="-539750">
              <a:buNone/>
            </a:pPr>
            <a:endParaRPr lang="en-US" sz="3600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8653562"/>
              </p:ext>
            </p:extLst>
          </p:nvPr>
        </p:nvGraphicFramePr>
        <p:xfrm>
          <a:off x="-36512" y="891252"/>
          <a:ext cx="9289032" cy="5634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4516"/>
                <a:gridCol w="4644516"/>
              </a:tblGrid>
              <a:tr h="383186">
                <a:tc>
                  <a:txBody>
                    <a:bodyPr/>
                    <a:lstStyle/>
                    <a:p>
                      <a:r>
                        <a:rPr lang="en-US" sz="2400" i="1" u="sng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SPEAKING</a:t>
                      </a:r>
                      <a:endParaRPr lang="en-US" sz="2400" i="1" u="sng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42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1" u="sng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LISTENING</a:t>
                      </a:r>
                      <a:endParaRPr lang="en-US" sz="2400" i="1" u="sng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42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6969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Keep it short and simple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42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1" dirty="0" smtClean="0"/>
                        <a:t>Ask for clarity (Don’t jump to your own conclusions)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42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746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Be as direct in your words as possible</a:t>
                      </a:r>
                    </a:p>
                    <a:p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42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Ask</a:t>
                      </a:r>
                      <a:r>
                        <a:rPr lang="en-US" b="1" baseline="0" dirty="0" smtClean="0"/>
                        <a:t> people to repeat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42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6546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1" dirty="0" smtClean="0"/>
                        <a:t>Don’t use idioms, slang or abstract language</a:t>
                      </a:r>
                      <a:endParaRPr lang="en-US" sz="1800" b="1" dirty="0" smtClean="0"/>
                    </a:p>
                    <a:p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42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Ask “ What</a:t>
                      </a:r>
                      <a:r>
                        <a:rPr lang="en-US" b="1" baseline="0" dirty="0" smtClean="0"/>
                        <a:t> do you mean?”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42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892350"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en-US" sz="1800" b="1" dirty="0" smtClean="0"/>
                        <a:t>Show and demonstrate by using examples ,illustrations, gestures etc. </a:t>
                      </a:r>
                      <a:endParaRPr lang="ru-RU" sz="18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42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Ask them</a:t>
                      </a:r>
                      <a:r>
                        <a:rPr lang="en-US" b="1" baseline="0" dirty="0" smtClean="0"/>
                        <a:t> to slow down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42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6649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1" dirty="0" smtClean="0"/>
                        <a:t>Watch</a:t>
                      </a:r>
                      <a:r>
                        <a:rPr lang="en-CA" sz="1800" b="1" baseline="0" dirty="0" smtClean="0"/>
                        <a:t> their </a:t>
                      </a:r>
                      <a:r>
                        <a:rPr lang="en-CA" sz="1800" b="1" dirty="0" smtClean="0"/>
                        <a:t> face and body language </a:t>
                      </a:r>
                    </a:p>
                    <a:p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42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Don’t pretend</a:t>
                      </a:r>
                      <a:r>
                        <a:rPr lang="en-US" b="1" baseline="0" dirty="0" smtClean="0"/>
                        <a:t> you understand if you don’t.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42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7031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1" dirty="0" smtClean="0"/>
                        <a:t>Pause a lot and check if they understand </a:t>
                      </a:r>
                      <a:endParaRPr lang="en-US" sz="18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42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42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6649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Repeat and rephrase when necessary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42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endParaRPr lang="en-CA" sz="36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42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23528" y="107921"/>
            <a:ext cx="87129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solidFill>
                  <a:srgbClr val="FFFFFF">
                    <a:lumMod val="95000"/>
                  </a:srgbClr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How to avoid misunderstandings</a:t>
            </a:r>
            <a:endParaRPr lang="en-US" sz="4000" b="1" spc="50" dirty="0">
              <a:ln w="11430"/>
              <a:solidFill>
                <a:srgbClr val="CCEC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815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9512" y="116632"/>
            <a:ext cx="871296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rgbClr val="FFFFFF">
                    <a:lumMod val="95000"/>
                  </a:srgbClr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Quiz Time</a:t>
            </a:r>
            <a:endParaRPr lang="en-US" sz="4800" b="1" spc="50" dirty="0">
              <a:ln w="11430"/>
              <a:solidFill>
                <a:srgbClr val="CCEC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42" name="Picture 2" descr="http://gvncollege.org/site/wp-content/uploads/2014/02/quiz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9800" y="1628800"/>
            <a:ext cx="4667468" cy="463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3887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Rectangle 3"/>
          <p:cNvSpPr>
            <a:spLocks noGrp="1" noChangeArrowheads="1"/>
          </p:cNvSpPr>
          <p:nvPr>
            <p:ph idx="1"/>
          </p:nvPr>
        </p:nvSpPr>
        <p:spPr>
          <a:xfrm>
            <a:off x="643492" y="3717032"/>
            <a:ext cx="8229600" cy="125273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Font typeface="Wingdings" pitchFamily="2" charset="2"/>
              <a:buNone/>
            </a:pPr>
            <a:endParaRPr lang="en-US" dirty="0"/>
          </a:p>
          <a:p>
            <a:pPr marL="0" indent="0" algn="ctr">
              <a:buFont typeface="Wingdings" pitchFamily="2" charset="2"/>
              <a:buNone/>
            </a:pPr>
            <a:r>
              <a:rPr lang="en-US" dirty="0"/>
              <a:t>Look at the pictures showing gestures and guess their </a:t>
            </a:r>
            <a:r>
              <a:rPr lang="en-US" dirty="0" smtClean="0"/>
              <a:t>meaning</a:t>
            </a:r>
            <a:endParaRPr lang="ru-RU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6858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 smtClean="0"/>
              <a:t>International Gestures Quiz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217765268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9950" y="1125538"/>
            <a:ext cx="428148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1195127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Some cultures this mean ‘YES’ (Canada, USA, )</a:t>
            </a:r>
          </a:p>
          <a:p>
            <a:endParaRPr lang="en-CA" dirty="0" smtClean="0"/>
          </a:p>
          <a:p>
            <a:r>
              <a:rPr lang="en-CA" dirty="0" smtClean="0"/>
              <a:t>Some cultures this means ‘NO’ (Greece, Bulgaria)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3019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1052513"/>
            <a:ext cx="3762375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1123124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9552" y="1628800"/>
            <a:ext cx="4248472" cy="43924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Thumbs-Up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8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Germany – “Number one”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China – Excellent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Japan – Boss or husband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America – Sign of approval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Australia- Sign of approval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Greece – “Up yours”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Middle East – Obscene gesture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http://photos-e.ak.fbcdn.net/hphotos-ak-snc1/hs166.snc1/6209_132658438377_567248377_3246374_1953929_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56623" t="3974"/>
          <a:stretch>
            <a:fillRect/>
          </a:stretch>
        </p:blipFill>
        <p:spPr bwMode="auto">
          <a:xfrm>
            <a:off x="5364088" y="1772816"/>
            <a:ext cx="2520280" cy="41846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90983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9512" y="116632"/>
            <a:ext cx="871296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rgbClr val="FFFFFF">
                    <a:lumMod val="95000"/>
                  </a:srgbClr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Quiz </a:t>
            </a:r>
            <a:r>
              <a:rPr lang="en-US" sz="4800" b="1" dirty="0" smtClean="0">
                <a:ln w="11430"/>
                <a:solidFill>
                  <a:srgbClr val="FFFFFF">
                    <a:lumMod val="95000"/>
                  </a:srgbClr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Part 2</a:t>
            </a:r>
            <a:endParaRPr lang="en-US" sz="4800" b="1" spc="50" dirty="0">
              <a:ln w="11430"/>
              <a:solidFill>
                <a:srgbClr val="CCEC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42" name="Picture 2" descr="http://gvncollege.org/site/wp-content/uploads/2014/02/quiz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9800" y="1628800"/>
            <a:ext cx="4667468" cy="463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3887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143000"/>
          </a:xfrm>
        </p:spPr>
        <p:txBody>
          <a:bodyPr/>
          <a:lstStyle/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Picture 10" descr="http://i.telegraph.co.uk/multimedia/archive/02543/Bill-Gates-korea_254348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3364015" cy="257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553200" y="2209800"/>
            <a:ext cx="2590800" cy="3630040"/>
            <a:chOff x="40451" y="1916832"/>
            <a:chExt cx="4315525" cy="4654960"/>
          </a:xfrm>
        </p:grpSpPr>
        <p:pic>
          <p:nvPicPr>
            <p:cNvPr id="5122" name="Picture 2" descr="http://yxa2666.files.wordpress.com/2011/05/shutterstock_43156969_crop380w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5136" y="3212976"/>
              <a:ext cx="2950840" cy="3358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ounded Rectangular Callout 1"/>
            <p:cNvSpPr/>
            <p:nvPr/>
          </p:nvSpPr>
          <p:spPr>
            <a:xfrm>
              <a:off x="40451" y="2855605"/>
              <a:ext cx="1800200" cy="1157466"/>
            </a:xfrm>
            <a:prstGeom prst="wedgeRoundRectCallout">
              <a:avLst>
                <a:gd name="adj1" fmla="val 80144"/>
                <a:gd name="adj2" fmla="val 45555"/>
                <a:gd name="adj3" fmla="val 16667"/>
              </a:avLst>
            </a:prstGeom>
            <a:solidFill>
              <a:srgbClr val="3366FF">
                <a:alpha val="65000"/>
              </a:srgbClr>
            </a:solidFill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I’m going to the EXO concert tomorrow!</a:t>
              </a:r>
            </a:p>
          </p:txBody>
        </p:sp>
        <p:sp>
          <p:nvSpPr>
            <p:cNvPr id="9" name="Rounded Rectangular Callout 8"/>
            <p:cNvSpPr/>
            <p:nvPr/>
          </p:nvSpPr>
          <p:spPr>
            <a:xfrm>
              <a:off x="1843774" y="1916832"/>
              <a:ext cx="1792122" cy="1030482"/>
            </a:xfrm>
            <a:prstGeom prst="wedgeRoundRectCallout">
              <a:avLst>
                <a:gd name="adj1" fmla="val 35067"/>
                <a:gd name="adj2" fmla="val 124607"/>
                <a:gd name="adj3" fmla="val 16667"/>
              </a:avLst>
            </a:prstGeom>
            <a:solidFill>
              <a:srgbClr val="00B0F0">
                <a:alpha val="39000"/>
              </a:srgb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Shut up!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323528" y="107921"/>
            <a:ext cx="871296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FFFFFF">
                    <a:lumMod val="95000"/>
                  </a:srgbClr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is happening in these pictures?</a:t>
            </a:r>
            <a:endParaRPr lang="en-US" sz="4000" b="1" spc="50" dirty="0">
              <a:ln w="11430"/>
              <a:solidFill>
                <a:srgbClr val="CCEC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" name="Picture 2" descr="http://lowres.cartoonstock.com/sport-american_football-football_player-soccer-soccer_players-culture_clashes-rten209_low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304800" y="4038600"/>
            <a:ext cx="3429000" cy="23177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dathinguyen1.efoliomn.com/Uploads/comic03_float.gif"/>
          <p:cNvPicPr>
            <a:picLocks noChangeAspect="1" noChangeArrowheads="1"/>
          </p:cNvPicPr>
          <p:nvPr/>
        </p:nvPicPr>
        <p:blipFill>
          <a:blip r:embed="rId5" cstate="print"/>
          <a:srcRect b="4423"/>
          <a:stretch>
            <a:fillRect/>
          </a:stretch>
        </p:blipFill>
        <p:spPr bwMode="auto">
          <a:xfrm>
            <a:off x="3810000" y="1905000"/>
            <a:ext cx="2667000" cy="32449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65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3080" y="-76200"/>
            <a:ext cx="8105464" cy="1143000"/>
          </a:xfrm>
        </p:spPr>
        <p:txBody>
          <a:bodyPr/>
          <a:lstStyle/>
          <a:p>
            <a:pPr algn="l"/>
            <a:r>
              <a:rPr lang="en-US" sz="2800" b="1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3 countries have the most people who use English as a primary language?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eriod"/>
            </a:pPr>
            <a:r>
              <a:rPr lang="en-US" sz="2800" dirty="0" smtClean="0"/>
              <a:t>USA, UK, Canada</a:t>
            </a:r>
          </a:p>
          <a:p>
            <a:pPr marL="0" indent="0">
              <a:buNone/>
            </a:pPr>
            <a:r>
              <a:rPr lang="en-US" sz="2800" dirty="0"/>
              <a:t/>
            </a:r>
            <a:br>
              <a:rPr lang="en-US" sz="2800" dirty="0"/>
            </a:br>
            <a:r>
              <a:rPr lang="en-US" sz="2800" i="1" dirty="0"/>
              <a:t>b. </a:t>
            </a:r>
            <a:r>
              <a:rPr lang="en-US" sz="2800" dirty="0" smtClean="0"/>
              <a:t>USA, India, UK</a:t>
            </a:r>
          </a:p>
          <a:p>
            <a:pPr marL="0" indent="0">
              <a:buNone/>
            </a:pPr>
            <a:r>
              <a:rPr lang="en-US" sz="2800" dirty="0"/>
              <a:t/>
            </a:r>
            <a:br>
              <a:rPr lang="en-US" sz="2800" dirty="0"/>
            </a:br>
            <a:r>
              <a:rPr lang="en-US" sz="2800" i="1" dirty="0"/>
              <a:t>c. </a:t>
            </a:r>
            <a:r>
              <a:rPr lang="en-US" sz="2800" dirty="0" smtClean="0"/>
              <a:t>USA, India, Pakistan</a:t>
            </a:r>
          </a:p>
          <a:p>
            <a:pPr marL="0" indent="0">
              <a:buNone/>
            </a:pPr>
            <a:r>
              <a:rPr lang="en-US" sz="2800" dirty="0"/>
              <a:t/>
            </a:r>
            <a:br>
              <a:rPr lang="en-US" sz="2800" dirty="0"/>
            </a:br>
            <a:r>
              <a:rPr lang="en-US" sz="2800" i="1" dirty="0"/>
              <a:t>d. </a:t>
            </a:r>
            <a:r>
              <a:rPr lang="en-US" sz="2800" dirty="0" smtClean="0"/>
              <a:t>USA, Australia, Canada</a:t>
            </a:r>
            <a:endParaRPr lang="en-US" sz="2800" dirty="0"/>
          </a:p>
        </p:txBody>
      </p:sp>
      <p:pic>
        <p:nvPicPr>
          <p:cNvPr id="2050" name="Picture 2" descr="http://mrbyvik.weebly.com/uploads/1/1/8/7/11874748/36202758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1340768" cy="134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45185561"/>
              </p:ext>
            </p:extLst>
          </p:nvPr>
        </p:nvGraphicFramePr>
        <p:xfrm>
          <a:off x="539552" y="1700808"/>
          <a:ext cx="8064896" cy="453650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32448"/>
                <a:gridCol w="4032448"/>
              </a:tblGrid>
              <a:tr h="907301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1. USA             291,524,091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6.Phillippines     43,994,000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7301">
                <a:tc>
                  <a:txBody>
                    <a:bodyPr/>
                    <a:lstStyle/>
                    <a:p>
                      <a:r>
                        <a:rPr lang="en-US" dirty="0" smtClean="0"/>
                        <a:t>2.India             125,344,736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7.Canada          25,246,220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7301">
                <a:tc>
                  <a:txBody>
                    <a:bodyPr/>
                    <a:lstStyle/>
                    <a:p>
                      <a:r>
                        <a:rPr lang="en-US" dirty="0" smtClean="0"/>
                        <a:t>3.Pakistan        88,690,000 </a:t>
                      </a:r>
                      <a:endParaRPr lang="en-US" baseline="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8.Australia         18,172,989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73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4.Nigeria          79,000,000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9.South</a:t>
                      </a:r>
                      <a:r>
                        <a:rPr lang="en-US" baseline="0" dirty="0" smtClean="0"/>
                        <a:t> Africa   19,424,417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73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5.UK                59,600,000</a:t>
                      </a:r>
                      <a:endParaRPr lang="en-US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10.Ireland            4,450,252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6937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sz="3600" b="1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Which of these people are native speakers of English?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http://thumbs.dreamstime.com/z/multicultural-children-different-countries-world-3539007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680"/>
          <a:stretch/>
        </p:blipFill>
        <p:spPr bwMode="auto">
          <a:xfrm>
            <a:off x="1187624" y="1700808"/>
            <a:ext cx="6758381" cy="448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6163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sz="3600" b="1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 Thailand…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3934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i="1" dirty="0" smtClean="0"/>
              <a:t>a</a:t>
            </a:r>
            <a:r>
              <a:rPr lang="en-US" sz="2400" i="1" dirty="0"/>
              <a:t>. </a:t>
            </a:r>
            <a:r>
              <a:rPr lang="en-US" sz="2400" dirty="0"/>
              <a:t>it is common to see men walking along holding</a:t>
            </a:r>
          </a:p>
          <a:p>
            <a:pPr marL="0" indent="0">
              <a:buNone/>
            </a:pPr>
            <a:r>
              <a:rPr lang="en-US" sz="2400" dirty="0"/>
              <a:t>hands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i="1" dirty="0"/>
              <a:t>b. </a:t>
            </a:r>
            <a:r>
              <a:rPr lang="en-US" sz="2400" dirty="0"/>
              <a:t>it is common to see a man and a woman holding</a:t>
            </a:r>
          </a:p>
          <a:p>
            <a:pPr marL="0" indent="0">
              <a:buNone/>
            </a:pPr>
            <a:r>
              <a:rPr lang="en-US" sz="2400" dirty="0"/>
              <a:t>hands in public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i="1" dirty="0" smtClean="0"/>
              <a:t>c</a:t>
            </a:r>
            <a:r>
              <a:rPr lang="en-US" sz="2400" i="1" dirty="0"/>
              <a:t>. </a:t>
            </a:r>
            <a:r>
              <a:rPr lang="en-US" sz="2400" dirty="0"/>
              <a:t>it is rude for men and women to walk together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i="1" dirty="0"/>
              <a:t>d. </a:t>
            </a:r>
            <a:r>
              <a:rPr lang="en-US" sz="2400" dirty="0"/>
              <a:t>men and women traditionally kiss each other </a:t>
            </a:r>
            <a:r>
              <a:rPr lang="en-US" sz="2400" dirty="0" smtClean="0"/>
              <a:t>on meeting </a:t>
            </a:r>
            <a:r>
              <a:rPr lang="en-US" sz="2400" dirty="0"/>
              <a:t>in the street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1026" name="Picture 2" descr="http://www.mapsofworld.com/images/world-countries-flags/thailand-flag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1" y="58577"/>
            <a:ext cx="827258" cy="56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evel 6"/>
          <p:cNvSpPr/>
          <p:nvPr/>
        </p:nvSpPr>
        <p:spPr>
          <a:xfrm>
            <a:off x="885607" y="3958952"/>
            <a:ext cx="7333585" cy="2736304"/>
          </a:xfrm>
          <a:prstGeom prst="beve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000000"/>
              </a:solidFill>
            </a:endParaRPr>
          </a:p>
          <a:p>
            <a:pPr algn="ctr"/>
            <a:r>
              <a:rPr lang="en-US" sz="3200" dirty="0">
                <a:solidFill>
                  <a:srgbClr val="000000"/>
                </a:solidFill>
              </a:rPr>
              <a:t>Public displays of affection between men and women, however, are unacceptable.</a:t>
            </a:r>
          </a:p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Bevel 8"/>
          <p:cNvSpPr/>
          <p:nvPr/>
        </p:nvSpPr>
        <p:spPr>
          <a:xfrm>
            <a:off x="853626" y="1196752"/>
            <a:ext cx="7333585" cy="2736304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>
              <a:solidFill>
                <a:srgbClr val="000000"/>
              </a:solidFill>
            </a:endParaRPr>
          </a:p>
          <a:p>
            <a:pPr algn="ctr"/>
            <a:r>
              <a:rPr lang="en-US" sz="3200" i="1" dirty="0">
                <a:solidFill>
                  <a:srgbClr val="000000"/>
                </a:solidFill>
              </a:rPr>
              <a:t>a. </a:t>
            </a:r>
            <a:r>
              <a:rPr lang="en-US" sz="3200" dirty="0">
                <a:solidFill>
                  <a:srgbClr val="000000"/>
                </a:solidFill>
              </a:rPr>
              <a:t>Men holding hands is considered a sign of friendship.</a:t>
            </a:r>
          </a:p>
        </p:txBody>
      </p:sp>
    </p:spTree>
    <p:extLst>
      <p:ext uri="{BB962C8B-B14F-4D97-AF65-F5344CB8AC3E}">
        <p14:creationId xmlns:p14="http://schemas.microsoft.com/office/powerpoint/2010/main" xmlns="" val="159870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44624"/>
            <a:ext cx="8100392" cy="1143000"/>
          </a:xfrm>
        </p:spPr>
        <p:txBody>
          <a:bodyPr/>
          <a:lstStyle/>
          <a:p>
            <a:r>
              <a:rPr lang="en-US" sz="3600" b="1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does the color yellow mean in China? Ex. yellow book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i="1" dirty="0" smtClean="0"/>
              <a:t>a</a:t>
            </a:r>
            <a:r>
              <a:rPr lang="en-US" sz="2800" i="1" dirty="0"/>
              <a:t>. </a:t>
            </a:r>
            <a:r>
              <a:rPr lang="en-US" sz="2800" dirty="0" smtClean="0"/>
              <a:t>Good luck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i="1" dirty="0"/>
              <a:t>b. </a:t>
            </a:r>
            <a:r>
              <a:rPr lang="en-US" sz="2800" dirty="0" smtClean="0"/>
              <a:t>Bad Luck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i="1" dirty="0" smtClean="0"/>
              <a:t>c</a:t>
            </a:r>
            <a:r>
              <a:rPr lang="en-US" sz="2800" i="1" dirty="0"/>
              <a:t>. </a:t>
            </a:r>
            <a:r>
              <a:rPr lang="en-US" sz="2800" dirty="0" smtClean="0"/>
              <a:t>Adult Content (18+)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i="1" dirty="0"/>
              <a:t>d. </a:t>
            </a:r>
            <a:r>
              <a:rPr lang="en-US" sz="2800" dirty="0" smtClean="0"/>
              <a:t>Happiness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9" name="Bevel 8"/>
          <p:cNvSpPr/>
          <p:nvPr/>
        </p:nvSpPr>
        <p:spPr>
          <a:xfrm>
            <a:off x="765175" y="2060848"/>
            <a:ext cx="7333585" cy="2736304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>
              <a:solidFill>
                <a:srgbClr val="000000"/>
              </a:solidFill>
            </a:endParaRPr>
          </a:p>
          <a:p>
            <a:pPr algn="ctr"/>
            <a:r>
              <a:rPr lang="en-US" sz="3200" i="1" dirty="0">
                <a:solidFill>
                  <a:srgbClr val="000000"/>
                </a:solidFill>
              </a:rPr>
              <a:t>C. </a:t>
            </a:r>
            <a:r>
              <a:rPr lang="en-US" sz="3200" dirty="0">
                <a:solidFill>
                  <a:srgbClr val="000000"/>
                </a:solidFill>
              </a:rPr>
              <a:t>The word yellow often refers to adult content in China .</a:t>
            </a:r>
          </a:p>
        </p:txBody>
      </p:sp>
      <p:sp>
        <p:nvSpPr>
          <p:cNvPr id="4" name="AutoShape 2" descr="http://upload.wikimedia.org/wikipedia/commons/f/fa/Flag_of_the_People's_Republic_of_China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AutoShape 4" descr="http://upload.wikimedia.org/wikipedia/commons/f/fa/Flag_of_the_People's_Republic_of_China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AutoShape 6" descr="http://upload.wikimedia.org/wikipedia/commons/f/fa/Flag_of_the_People's_Republic_of_China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2056" name="Picture 8" descr="http://www.onlinestores.com/flagdetective/images/download/china-h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1033"/>
            <a:ext cx="939388" cy="62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6088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-27384"/>
            <a:ext cx="8537513" cy="1143000"/>
          </a:xfrm>
        </p:spPr>
        <p:txBody>
          <a:bodyPr/>
          <a:lstStyle/>
          <a:p>
            <a:pPr algn="l"/>
            <a:r>
              <a:rPr lang="en-US" sz="3600" b="1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When a taxi driver shakes his head from side to side, it probably means..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i="1" dirty="0" smtClean="0"/>
              <a:t>a. </a:t>
            </a:r>
            <a:r>
              <a:rPr lang="en-US" sz="2800" dirty="0" smtClean="0"/>
              <a:t>he </a:t>
            </a:r>
            <a:r>
              <a:rPr lang="en-US" sz="2800" dirty="0"/>
              <a:t>thinks your price is too high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r>
              <a:rPr lang="en-US" sz="2800" dirty="0"/>
              <a:t/>
            </a:r>
            <a:br>
              <a:rPr lang="en-US" sz="2800" dirty="0"/>
            </a:br>
            <a:r>
              <a:rPr lang="en-US" sz="2800" i="1" dirty="0"/>
              <a:t>b. </a:t>
            </a:r>
            <a:r>
              <a:rPr lang="en-US" sz="2800" dirty="0"/>
              <a:t>he isn’t going in your direction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r>
              <a:rPr lang="en-US" sz="2800" dirty="0"/>
              <a:t/>
            </a:r>
            <a:br>
              <a:rPr lang="en-US" sz="2800" dirty="0"/>
            </a:br>
            <a:r>
              <a:rPr lang="en-US" sz="2800" i="1" dirty="0"/>
              <a:t>c. </a:t>
            </a:r>
            <a:r>
              <a:rPr lang="en-US" sz="2800" dirty="0"/>
              <a:t>he will take you where you want to go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r>
              <a:rPr lang="en-US" sz="2800" dirty="0"/>
              <a:t/>
            </a:r>
            <a:br>
              <a:rPr lang="en-US" sz="2800" dirty="0"/>
            </a:br>
            <a:r>
              <a:rPr lang="en-US" sz="2800" i="1" dirty="0"/>
              <a:t>d. </a:t>
            </a:r>
            <a:r>
              <a:rPr lang="en-US" sz="2800" dirty="0"/>
              <a:t>he doesn’t understand what you’re asking.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7" name="Bevel 6"/>
          <p:cNvSpPr/>
          <p:nvPr/>
        </p:nvSpPr>
        <p:spPr>
          <a:xfrm>
            <a:off x="830401" y="4121696"/>
            <a:ext cx="7333585" cy="2736304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0000"/>
                </a:solidFill>
              </a:rPr>
              <a:t>It can also express general agreement with what you’re saying or suggest that an individual is interested in what you have to say. </a:t>
            </a:r>
          </a:p>
        </p:txBody>
      </p:sp>
      <p:sp>
        <p:nvSpPr>
          <p:cNvPr id="9" name="Bevel 8"/>
          <p:cNvSpPr/>
          <p:nvPr/>
        </p:nvSpPr>
        <p:spPr>
          <a:xfrm>
            <a:off x="857874" y="1268760"/>
            <a:ext cx="7333585" cy="2736304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i="1" dirty="0">
                <a:solidFill>
                  <a:srgbClr val="000000"/>
                </a:solidFill>
              </a:rPr>
              <a:t>c.</a:t>
            </a:r>
            <a:r>
              <a:rPr lang="en-US" sz="3200" dirty="0">
                <a:solidFill>
                  <a:srgbClr val="000000"/>
                </a:solidFill>
              </a:rPr>
              <a:t> This is the  Indian way of saying “yes.”</a:t>
            </a:r>
          </a:p>
        </p:txBody>
      </p:sp>
      <p:pic>
        <p:nvPicPr>
          <p:cNvPr id="3074" name="Picture 2" descr="http://upload.wikimedia.org/wikipedia/en/thumb/4/41/Flag_of_India.svg/225px-Flag_of_India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94799" cy="62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1934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-99392"/>
            <a:ext cx="8105464" cy="1143000"/>
          </a:xfrm>
        </p:spPr>
        <p:txBody>
          <a:bodyPr/>
          <a:lstStyle/>
          <a:p>
            <a:pPr algn="l"/>
            <a:r>
              <a:rPr lang="en-US" sz="3600" b="1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Which is NOT banned in Singapore?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i="1" dirty="0" smtClean="0"/>
              <a:t>a</a:t>
            </a:r>
            <a:r>
              <a:rPr lang="en-US" sz="2800" dirty="0" smtClean="0"/>
              <a:t>. Spitting </a:t>
            </a:r>
          </a:p>
          <a:p>
            <a:pPr marL="0" indent="0">
              <a:buNone/>
            </a:pPr>
            <a:r>
              <a:rPr lang="en-US" sz="2800" dirty="0"/>
              <a:t/>
            </a:r>
            <a:br>
              <a:rPr lang="en-US" sz="2800" dirty="0"/>
            </a:br>
            <a:r>
              <a:rPr lang="en-US" sz="2800" i="1" dirty="0"/>
              <a:t>b. </a:t>
            </a:r>
            <a:r>
              <a:rPr lang="en-US" sz="2800" dirty="0" smtClean="0"/>
              <a:t>Littering</a:t>
            </a:r>
          </a:p>
          <a:p>
            <a:pPr marL="0" indent="0">
              <a:buNone/>
            </a:pPr>
            <a:r>
              <a:rPr lang="en-US" sz="2800" dirty="0"/>
              <a:t/>
            </a:r>
            <a:br>
              <a:rPr lang="en-US" sz="2800" dirty="0"/>
            </a:br>
            <a:r>
              <a:rPr lang="en-US" sz="2800" i="1" dirty="0"/>
              <a:t>c. </a:t>
            </a:r>
            <a:r>
              <a:rPr lang="en-US" sz="2800" dirty="0" smtClean="0"/>
              <a:t>Gum</a:t>
            </a:r>
          </a:p>
          <a:p>
            <a:pPr marL="0" indent="0">
              <a:buNone/>
            </a:pPr>
            <a:r>
              <a:rPr lang="en-US" sz="2800" dirty="0"/>
              <a:t/>
            </a:r>
            <a:br>
              <a:rPr lang="en-US" sz="2800" dirty="0"/>
            </a:br>
            <a:r>
              <a:rPr lang="en-US" sz="2800" i="1" dirty="0"/>
              <a:t>d. </a:t>
            </a:r>
            <a:r>
              <a:rPr lang="en-US" sz="2800" dirty="0" smtClean="0"/>
              <a:t>Lighters</a:t>
            </a:r>
            <a:endParaRPr lang="en-US" sz="2800" dirty="0"/>
          </a:p>
        </p:txBody>
      </p:sp>
      <p:sp>
        <p:nvSpPr>
          <p:cNvPr id="9" name="Bevel 8"/>
          <p:cNvSpPr/>
          <p:nvPr/>
        </p:nvSpPr>
        <p:spPr>
          <a:xfrm>
            <a:off x="1043608" y="2132856"/>
            <a:ext cx="7333585" cy="2736304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i="1" dirty="0">
                <a:solidFill>
                  <a:srgbClr val="000000"/>
                </a:solidFill>
              </a:rPr>
              <a:t>D.</a:t>
            </a:r>
            <a:r>
              <a:rPr lang="en-US" sz="3200" dirty="0">
                <a:solidFill>
                  <a:srgbClr val="000000"/>
                </a:solidFill>
              </a:rPr>
              <a:t> Lighters are not banned in Singapore unless they look like a weapon. </a:t>
            </a:r>
          </a:p>
        </p:txBody>
      </p:sp>
      <p:pic>
        <p:nvPicPr>
          <p:cNvPr id="4098" name="Picture 2" descr="http://www.worldatlas.com/webimage/flags/countrys/zzzflags/sglarg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852"/>
            <a:ext cx="899592" cy="69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3950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-27384"/>
            <a:ext cx="6707088" cy="1143000"/>
          </a:xfrm>
        </p:spPr>
        <p:txBody>
          <a:bodyPr/>
          <a:lstStyle/>
          <a:p>
            <a:r>
              <a:rPr lang="en-US" sz="3600" b="1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 Canada, a potluck party is..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/>
            </a:r>
            <a:br>
              <a:rPr lang="en-US" sz="2800" dirty="0"/>
            </a:br>
            <a:r>
              <a:rPr lang="en-US" sz="2800" i="1" dirty="0"/>
              <a:t>a </a:t>
            </a:r>
            <a:r>
              <a:rPr lang="en-US" sz="2800" i="1" dirty="0" smtClean="0"/>
              <a:t>.</a:t>
            </a:r>
            <a:r>
              <a:rPr lang="en-US" sz="2800" dirty="0"/>
              <a:t> a party where everyone sings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r>
              <a:rPr lang="en-US" sz="2800" dirty="0"/>
              <a:t/>
            </a:r>
            <a:br>
              <a:rPr lang="en-US" sz="2800" dirty="0"/>
            </a:br>
            <a:r>
              <a:rPr lang="en-US" sz="2800" i="1" dirty="0" smtClean="0"/>
              <a:t>b. </a:t>
            </a:r>
            <a:r>
              <a:rPr lang="en-US" sz="2800" dirty="0" smtClean="0"/>
              <a:t>a </a:t>
            </a:r>
            <a:r>
              <a:rPr lang="en-US" sz="2800" dirty="0"/>
              <a:t>party where everyone bangs on pots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r>
              <a:rPr lang="en-US" sz="2800" dirty="0"/>
              <a:t/>
            </a:r>
            <a:br>
              <a:rPr lang="en-US" sz="2800" dirty="0"/>
            </a:br>
            <a:r>
              <a:rPr lang="en-US" sz="2800" i="1" dirty="0"/>
              <a:t> </a:t>
            </a:r>
            <a:r>
              <a:rPr lang="en-US" sz="2800" i="1" dirty="0" smtClean="0"/>
              <a:t>c. </a:t>
            </a:r>
            <a:r>
              <a:rPr lang="en-US" sz="2800" dirty="0" smtClean="0"/>
              <a:t>a </a:t>
            </a:r>
            <a:r>
              <a:rPr lang="en-US" sz="2800" dirty="0"/>
              <a:t>party where everyone brings some food to share.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1028" name="Picture 4" descr="http://upload.wikimedia.org/wikipedia/en/thumb/c/cf/Flag_of_Canada.svg/1280px-Flag_of_Canada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6720"/>
            <a:ext cx="797866" cy="61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64405" y="1170923"/>
            <a:ext cx="8568952" cy="5400600"/>
            <a:chOff x="395536" y="1124744"/>
            <a:chExt cx="8568952" cy="5400600"/>
          </a:xfrm>
        </p:grpSpPr>
        <p:sp>
          <p:nvSpPr>
            <p:cNvPr id="9" name="Bevel 8"/>
            <p:cNvSpPr/>
            <p:nvPr/>
          </p:nvSpPr>
          <p:spPr>
            <a:xfrm>
              <a:off x="395536" y="1124744"/>
              <a:ext cx="8568952" cy="5400600"/>
            </a:xfrm>
            <a:prstGeom prst="bevel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i="1" dirty="0">
                  <a:solidFill>
                    <a:srgbClr val="000000"/>
                  </a:solidFill>
                </a:rPr>
                <a:t>C. </a:t>
              </a:r>
              <a:endParaRPr lang="en-US" sz="3200" dirty="0">
                <a:solidFill>
                  <a:srgbClr val="000000"/>
                </a:solidFill>
              </a:endParaRPr>
            </a:p>
          </p:txBody>
        </p:sp>
        <p:pic>
          <p:nvPicPr>
            <p:cNvPr id="1030" name="Picture 6" descr="http://cloudkid.com/content/uploads/2012/05/Potluck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18" y="1772816"/>
              <a:ext cx="6397995" cy="4370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63953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7506" y="98051"/>
            <a:ext cx="6161248" cy="1143000"/>
          </a:xfrm>
        </p:spPr>
        <p:txBody>
          <a:bodyPr/>
          <a:lstStyle/>
          <a:p>
            <a:pPr algn="l"/>
            <a:r>
              <a:rPr lang="en-US" sz="3600" b="1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Which is OK in Japan?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http://www.iromegane.com/wp-content/uploads/2011/04/utsushibash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9464" y="1496420"/>
            <a:ext cx="315992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3.bp.blogspot.com/_5NqsXH4BGZo/TM-uDtMJ7JI/AAAAAAAAAkI/2hdzz1AwsnI/s320/chopsticknono2-400x4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4668" y="1438526"/>
            <a:ext cx="2886848" cy="235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125beers.files.wordpress.com/2013/04/img_059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9464" y="4221088"/>
            <a:ext cx="307234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www.mapsnworld.com/japan/japan-flag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403"/>
          <a:stretch/>
        </p:blipFill>
        <p:spPr bwMode="auto">
          <a:xfrm>
            <a:off x="31160" y="99904"/>
            <a:ext cx="816533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peterjacobs.megurosystems.com/wp-content/uploads/yapb_cache/img_77651.99li9jjvnm0448g48wggk0g4g.db2w6a09d8g0cwko4os8cg0s4.th.jpeg"/>
          <p:cNvPicPr>
            <a:picLocks noChangeAspect="1" noChangeArrowheads="1"/>
          </p:cNvPicPr>
          <p:nvPr/>
        </p:nvPicPr>
        <p:blipFill>
          <a:blip r:embed="rId6"/>
          <a:srcRect l="11973" t="29133" r="9929" b="22737"/>
          <a:stretch>
            <a:fillRect/>
          </a:stretch>
        </p:blipFill>
        <p:spPr bwMode="auto">
          <a:xfrm>
            <a:off x="5181600" y="3962400"/>
            <a:ext cx="3052119" cy="289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3082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pload.wikimedia.org/wikipedia/commons/e/e7/Didgeridoo_(Imagicity_1070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973" r="6702"/>
          <a:stretch/>
        </p:blipFill>
        <p:spPr bwMode="auto">
          <a:xfrm>
            <a:off x="4067842" y="2537500"/>
            <a:ext cx="5076158" cy="430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3080" y="-99392"/>
            <a:ext cx="8105464" cy="1143000"/>
          </a:xfrm>
        </p:spPr>
        <p:txBody>
          <a:bodyPr/>
          <a:lstStyle/>
          <a:p>
            <a:pPr algn="l"/>
            <a:r>
              <a:rPr lang="en-US" sz="3600" b="1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country does this instrument come from?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i="1" dirty="0" smtClean="0"/>
              <a:t>a. </a:t>
            </a:r>
            <a:r>
              <a:rPr lang="en-US" sz="2800" dirty="0" smtClean="0"/>
              <a:t>Kenya</a:t>
            </a:r>
          </a:p>
          <a:p>
            <a:pPr marL="0" indent="0">
              <a:buNone/>
            </a:pPr>
            <a:r>
              <a:rPr lang="en-US" sz="2800" dirty="0"/>
              <a:t/>
            </a:r>
            <a:br>
              <a:rPr lang="en-US" sz="2800" dirty="0"/>
            </a:br>
            <a:r>
              <a:rPr lang="en-US" sz="2800" i="1" dirty="0"/>
              <a:t>b. </a:t>
            </a:r>
            <a:r>
              <a:rPr lang="en-US" sz="2800" dirty="0" smtClean="0"/>
              <a:t>New Zealand </a:t>
            </a:r>
          </a:p>
          <a:p>
            <a:pPr marL="0" indent="0">
              <a:buNone/>
            </a:pPr>
            <a:r>
              <a:rPr lang="en-US" sz="2800" dirty="0"/>
              <a:t/>
            </a:r>
            <a:br>
              <a:rPr lang="en-US" sz="2800" dirty="0"/>
            </a:br>
            <a:r>
              <a:rPr lang="en-US" sz="2800" i="1" dirty="0"/>
              <a:t>c. </a:t>
            </a:r>
            <a:r>
              <a:rPr lang="en-US" sz="2800" dirty="0" smtClean="0"/>
              <a:t>Nigeria</a:t>
            </a:r>
          </a:p>
          <a:p>
            <a:pPr marL="0" indent="0">
              <a:buNone/>
            </a:pPr>
            <a:r>
              <a:rPr lang="en-US" sz="2800" dirty="0"/>
              <a:t/>
            </a:r>
            <a:br>
              <a:rPr lang="en-US" sz="2800" dirty="0"/>
            </a:br>
            <a:r>
              <a:rPr lang="en-US" sz="2800" i="1" dirty="0"/>
              <a:t>d. </a:t>
            </a:r>
            <a:r>
              <a:rPr lang="en-US" sz="2800" dirty="0" smtClean="0"/>
              <a:t>Australia</a:t>
            </a:r>
            <a:endParaRPr lang="en-US" sz="2800" dirty="0"/>
          </a:p>
        </p:txBody>
      </p:sp>
      <p:sp>
        <p:nvSpPr>
          <p:cNvPr id="6" name="Bevel 5"/>
          <p:cNvSpPr/>
          <p:nvPr/>
        </p:nvSpPr>
        <p:spPr>
          <a:xfrm>
            <a:off x="1043608" y="1656521"/>
            <a:ext cx="7333585" cy="2736304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i="1" dirty="0">
                <a:solidFill>
                  <a:srgbClr val="000000"/>
                </a:solidFill>
              </a:rPr>
              <a:t>C.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>
                <a:solidFill>
                  <a:srgbClr val="000000"/>
                </a:solidFill>
              </a:rPr>
              <a:t>The didgeridoo was developed over 1500 years ago in Australia! </a:t>
            </a:r>
          </a:p>
        </p:txBody>
      </p:sp>
      <p:pic>
        <p:nvPicPr>
          <p:cNvPr id="2050" name="Picture 2" descr="http://mrbyvik.weebly.com/uploads/1/1/8/7/11874748/36202758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1340768" cy="134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5771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088" y="-18256"/>
            <a:ext cx="8105464" cy="1143000"/>
          </a:xfrm>
        </p:spPr>
        <p:txBody>
          <a:bodyPr/>
          <a:lstStyle/>
          <a:p>
            <a:pPr algn="l"/>
            <a:r>
              <a:rPr lang="en-US" sz="3600" b="1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Which country has the most lakes in the world?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i="1" dirty="0" smtClean="0"/>
              <a:t>a. </a:t>
            </a:r>
            <a:r>
              <a:rPr lang="en-US" sz="2800" dirty="0" smtClean="0"/>
              <a:t>USA</a:t>
            </a:r>
          </a:p>
          <a:p>
            <a:pPr marL="0" indent="0">
              <a:buNone/>
            </a:pPr>
            <a:r>
              <a:rPr lang="en-US" sz="2800" dirty="0"/>
              <a:t/>
            </a:r>
            <a:br>
              <a:rPr lang="en-US" sz="2800" dirty="0"/>
            </a:br>
            <a:r>
              <a:rPr lang="en-US" sz="2800" i="1" dirty="0"/>
              <a:t>b. </a:t>
            </a:r>
            <a:r>
              <a:rPr lang="en-US" sz="2800" dirty="0" smtClean="0"/>
              <a:t>Russia</a:t>
            </a:r>
          </a:p>
          <a:p>
            <a:pPr marL="0" indent="0">
              <a:buNone/>
            </a:pPr>
            <a:r>
              <a:rPr lang="en-US" sz="2800" dirty="0"/>
              <a:t/>
            </a:r>
            <a:br>
              <a:rPr lang="en-US" sz="2800" dirty="0"/>
            </a:br>
            <a:r>
              <a:rPr lang="en-US" sz="2800" i="1" dirty="0"/>
              <a:t>c. </a:t>
            </a:r>
            <a:r>
              <a:rPr lang="en-US" sz="2800" dirty="0" smtClean="0"/>
              <a:t>Canada</a:t>
            </a:r>
          </a:p>
          <a:p>
            <a:pPr marL="0" indent="0">
              <a:buNone/>
            </a:pPr>
            <a:r>
              <a:rPr lang="en-US" sz="2800" dirty="0"/>
              <a:t/>
            </a:r>
            <a:br>
              <a:rPr lang="en-US" sz="2800" dirty="0"/>
            </a:br>
            <a:r>
              <a:rPr lang="en-US" sz="2800" i="1" dirty="0"/>
              <a:t>d. </a:t>
            </a:r>
            <a:r>
              <a:rPr lang="en-US" sz="2800" dirty="0" smtClean="0"/>
              <a:t>China</a:t>
            </a:r>
            <a:endParaRPr lang="en-US" sz="2800" dirty="0"/>
          </a:p>
        </p:txBody>
      </p:sp>
      <p:sp>
        <p:nvSpPr>
          <p:cNvPr id="6" name="Bevel 5"/>
          <p:cNvSpPr/>
          <p:nvPr/>
        </p:nvSpPr>
        <p:spPr>
          <a:xfrm>
            <a:off x="827584" y="2276872"/>
            <a:ext cx="7333585" cy="2736304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i="1" dirty="0">
                <a:solidFill>
                  <a:srgbClr val="000000"/>
                </a:solidFill>
              </a:rPr>
              <a:t>C.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>
                <a:solidFill>
                  <a:srgbClr val="000000"/>
                </a:solidFill>
              </a:rPr>
              <a:t>With over 3 million lakes,60% of all the lakes in the world are found in Canada.</a:t>
            </a:r>
            <a:r>
              <a:rPr lang="en-US" sz="3200" i="1" dirty="0">
                <a:solidFill>
                  <a:srgbClr val="000000"/>
                </a:solidFill>
              </a:rPr>
              <a:t> </a:t>
            </a:r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2050" name="Picture 2" descr="http://mrbyvik.weebly.com/uploads/1/1/8/7/11874748/36202758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1340768" cy="134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8607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kern="1200" spc="50" dirty="0" smtClean="0">
                <a:ln w="11430"/>
                <a:solidFill>
                  <a:srgbClr val="FFFFFF">
                    <a:lumMod val="95000"/>
                  </a:srgbClr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</a:rPr>
              <a:t>Misunderstandings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Actions and Words</a:t>
            </a:r>
            <a:endParaRPr lang="en-US" dirty="0"/>
          </a:p>
        </p:txBody>
      </p:sp>
      <p:pic>
        <p:nvPicPr>
          <p:cNvPr id="1026" name="Picture 2" descr="http://blocs.xtec.cat/cmmontjuic/files/2011/03/action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2743200"/>
            <a:ext cx="3619500" cy="3467100"/>
          </a:xfrm>
          <a:prstGeom prst="rect">
            <a:avLst/>
          </a:prstGeom>
          <a:noFill/>
        </p:spPr>
      </p:pic>
      <p:pic>
        <p:nvPicPr>
          <p:cNvPr id="1028" name="Picture 4" descr="http://laughsandlove.com/wp-content/uploads/2015/01/Word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46600" y="2590800"/>
            <a:ext cx="4597400" cy="3448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15405"/>
            <a:ext cx="8229600" cy="4525963"/>
          </a:xfrm>
        </p:spPr>
        <p:txBody>
          <a:bodyPr/>
          <a:lstStyle/>
          <a:p>
            <a:r>
              <a:rPr lang="en-US" sz="2400" dirty="0" smtClean="0"/>
              <a:t>Native English varieties represent a minority </a:t>
            </a:r>
            <a:r>
              <a:rPr lang="en-US" sz="2400" dirty="0"/>
              <a:t>amongst the many ‘</a:t>
            </a:r>
            <a:r>
              <a:rPr lang="en-US" sz="2400" dirty="0" err="1"/>
              <a:t>Englishes</a:t>
            </a:r>
            <a:r>
              <a:rPr lang="en-US" sz="2400" dirty="0"/>
              <a:t>’ that are spoken around the world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The more you know about the world, the better you will be able to use English.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79512" y="116632"/>
            <a:ext cx="87129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solidFill>
                  <a:srgbClr val="FFFFFF">
                    <a:lumMod val="95000"/>
                  </a:srgbClr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Keep in Mind</a:t>
            </a:r>
            <a:endParaRPr lang="en-US" sz="4000" b="1" spc="50" dirty="0">
              <a:ln w="11430"/>
              <a:solidFill>
                <a:srgbClr val="CCEC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444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8686800" cy="5257800"/>
          </a:xfrm>
        </p:spPr>
        <p:txBody>
          <a:bodyPr/>
          <a:lstStyle/>
          <a:p>
            <a:r>
              <a:rPr lang="en-US" dirty="0" smtClean="0"/>
              <a:t>Each group will be assigned a country. </a:t>
            </a:r>
          </a:p>
          <a:p>
            <a:endParaRPr lang="en-US" sz="1800" dirty="0" smtClean="0"/>
          </a:p>
          <a:p>
            <a:r>
              <a:rPr lang="en-US" dirty="0" smtClean="0"/>
              <a:t>Designate roles for each person in your group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Facts and statistics (language, population etc.)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Food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Culture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Interesting places, people</a:t>
            </a:r>
          </a:p>
          <a:p>
            <a:endParaRPr lang="en-US" sz="1800" dirty="0" smtClean="0"/>
          </a:p>
          <a:p>
            <a:r>
              <a:rPr lang="en-US" dirty="0" smtClean="0"/>
              <a:t>Research and present </a:t>
            </a:r>
            <a:r>
              <a:rPr lang="en-US" smtClean="0"/>
              <a:t>the information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9512" y="116632"/>
            <a:ext cx="871296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FFFFFF">
                    <a:lumMod val="95000"/>
                  </a:srgbClr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Culture Project</a:t>
            </a:r>
            <a:endParaRPr lang="en-US" sz="4800" b="1" spc="50" dirty="0">
              <a:ln w="11430"/>
              <a:solidFill>
                <a:srgbClr val="CCEC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9512" y="116632"/>
            <a:ext cx="871296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FFFFFF">
                    <a:lumMod val="95000"/>
                  </a:srgbClr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Countries of Choice</a:t>
            </a:r>
            <a:endParaRPr lang="en-US" sz="4800" b="1" spc="50" dirty="0">
              <a:ln w="11430"/>
              <a:solidFill>
                <a:srgbClr val="CCEC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http://upload.wikimedia.org/wikipedia/en/thumb/9/9a/Flag_of_Spain.svg/1280px-Flag_of_Spain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76400"/>
            <a:ext cx="2435225" cy="1622849"/>
          </a:xfrm>
          <a:prstGeom prst="rect">
            <a:avLst/>
          </a:prstGeom>
          <a:noFill/>
        </p:spPr>
      </p:pic>
      <p:pic>
        <p:nvPicPr>
          <p:cNvPr id="1028" name="Picture 4" descr="http://ak2.picdn.net/shutterstock/videos/149194/preview/stock-footage-flag-of-switzerland-waving-in-the-wind-highly-detailed-fabric-texture-seamless-loop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1752600"/>
            <a:ext cx="2819400" cy="1592961"/>
          </a:xfrm>
          <a:prstGeom prst="rect">
            <a:avLst/>
          </a:prstGeom>
          <a:noFill/>
        </p:spPr>
      </p:pic>
      <p:sp>
        <p:nvSpPr>
          <p:cNvPr id="1030" name="AutoShape 6" descr="Image result for vietnam fl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Image result for vietnam fl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http://www.mapsofworld.com/images/world-countries-flags/vietnam-flag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4267200"/>
            <a:ext cx="2481172" cy="1685925"/>
          </a:xfrm>
          <a:prstGeom prst="rect">
            <a:avLst/>
          </a:prstGeom>
          <a:noFill/>
        </p:spPr>
      </p:pic>
      <p:pic>
        <p:nvPicPr>
          <p:cNvPr id="1036" name="Picture 12" descr="http://www.travelskyline.net/wallpapers/thailand_flag-1680x10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4267200"/>
            <a:ext cx="2633345" cy="1645841"/>
          </a:xfrm>
          <a:prstGeom prst="rect">
            <a:avLst/>
          </a:prstGeom>
          <a:noFill/>
        </p:spPr>
      </p:pic>
      <p:pic>
        <p:nvPicPr>
          <p:cNvPr id="1038" name="Picture 14" descr="http://www.nzhistory.net.nz/files/images/franc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05600" y="1828800"/>
            <a:ext cx="2288289" cy="1524000"/>
          </a:xfrm>
          <a:prstGeom prst="rect">
            <a:avLst/>
          </a:prstGeom>
          <a:noFill/>
        </p:spPr>
      </p:pic>
      <p:sp>
        <p:nvSpPr>
          <p:cNvPr id="1040" name="AutoShape 16" descr="http://upload.wikimedia.org/wikipedia/en/archive/f/f3/20120812153730!Flag_of_Russia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2" name="AutoShape 18" descr="http://upload.wikimedia.org/wikipedia/en/archive/f/f3/20120812153730!Flag_of_Russia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" name="AutoShape 20" descr="http://upload.wikimedia.org/wikipedia/en/archive/f/f3/20120812153730!Flag_of_Russia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6" name="AutoShape 22" descr="http://upload.wikimedia.org/wikipedia/en/archive/f/f3/20120812153730!Flag_of_Russia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8" name="Picture 24" descr="http://www.worldatlas.com/webimage/flags/countrys/zzzflags/rularge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00800" y="4191000"/>
            <a:ext cx="2362200" cy="1578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miami.mbs.ac.uk/Portals/0/Images/global.gestu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184101"/>
            <a:ext cx="1559868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encrypted-tbn1.gstatic.com/images?q=tbn:ANd9GcQ_dELN2G8mAH2l9xoRF5hTT96zpKncJeMOG2Qf4o5YMDFDpflUT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2109" y="4596742"/>
            <a:ext cx="1556147" cy="191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모서리가 둥근 직사각형 20"/>
          <p:cNvSpPr/>
          <p:nvPr/>
        </p:nvSpPr>
        <p:spPr>
          <a:xfrm>
            <a:off x="222576" y="4754817"/>
            <a:ext cx="1873250" cy="574675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 dirty="0" smtClean="0">
                <a:solidFill>
                  <a:srgbClr val="000000"/>
                </a:solidFill>
                <a:latin typeface="Book Antiqua" pitchFamily="18" charset="0"/>
                <a:ea typeface="굴림" charset="-127"/>
              </a:rPr>
              <a:t>Gestures</a:t>
            </a:r>
            <a:endParaRPr lang="ko-KR" altLang="en-US" dirty="0" smtClean="0">
              <a:solidFill>
                <a:srgbClr val="000000"/>
              </a:solidFill>
              <a:latin typeface="Book Antiqua" pitchFamily="18" charset="0"/>
              <a:ea typeface="굴림" charset="-127"/>
            </a:endParaRPr>
          </a:p>
        </p:txBody>
      </p:sp>
      <p:sp>
        <p:nvSpPr>
          <p:cNvPr id="11" name="모서리가 둥근 직사각형 16"/>
          <p:cNvSpPr/>
          <p:nvPr/>
        </p:nvSpPr>
        <p:spPr>
          <a:xfrm>
            <a:off x="4716561" y="2924745"/>
            <a:ext cx="1871663" cy="576263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 dirty="0" smtClean="0">
                <a:solidFill>
                  <a:srgbClr val="FFFFFF"/>
                </a:solidFill>
                <a:latin typeface="Book Antiqua" pitchFamily="18" charset="0"/>
                <a:ea typeface="굴림" charset="-127"/>
              </a:rPr>
              <a:t>Personal Space</a:t>
            </a:r>
            <a:endParaRPr lang="ko-KR" altLang="en-US" dirty="0" smtClean="0">
              <a:solidFill>
                <a:srgbClr val="FFFFFF"/>
              </a:solidFill>
              <a:latin typeface="Book Antiqua" pitchFamily="18" charset="0"/>
              <a:ea typeface="굴림" charset="-127"/>
            </a:endParaRPr>
          </a:p>
        </p:txBody>
      </p:sp>
      <p:sp>
        <p:nvSpPr>
          <p:cNvPr id="12" name="모서리가 둥근 직사각형 14"/>
          <p:cNvSpPr/>
          <p:nvPr/>
        </p:nvSpPr>
        <p:spPr>
          <a:xfrm>
            <a:off x="4716016" y="4698504"/>
            <a:ext cx="1873250" cy="576262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 dirty="0" smtClean="0">
                <a:solidFill>
                  <a:srgbClr val="FFFFFF"/>
                </a:solidFill>
                <a:latin typeface="Book Antiqua" pitchFamily="18" charset="0"/>
                <a:ea typeface="굴림" charset="-127"/>
              </a:rPr>
              <a:t>Physical contact</a:t>
            </a:r>
            <a:endParaRPr lang="ko-KR" altLang="en-US" dirty="0" smtClean="0">
              <a:solidFill>
                <a:srgbClr val="FFFFFF"/>
              </a:solidFill>
              <a:latin typeface="Book Antiqua" pitchFamily="18" charset="0"/>
              <a:ea typeface="굴림" charset="-127"/>
            </a:endParaRPr>
          </a:p>
        </p:txBody>
      </p:sp>
      <p:sp>
        <p:nvSpPr>
          <p:cNvPr id="13" name="모서리가 둥근 직사각형 15"/>
          <p:cNvSpPr/>
          <p:nvPr/>
        </p:nvSpPr>
        <p:spPr>
          <a:xfrm>
            <a:off x="222576" y="2833455"/>
            <a:ext cx="1873250" cy="576263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 b="1" dirty="0" smtClean="0">
                <a:solidFill>
                  <a:srgbClr val="FFFFFF"/>
                </a:solidFill>
                <a:latin typeface="Book Antiqua" pitchFamily="18" charset="0"/>
                <a:ea typeface="굴림" charset="-127"/>
              </a:rPr>
              <a:t>Eye Contact</a:t>
            </a:r>
            <a:endParaRPr lang="ko-KR" altLang="en-US" b="1" dirty="0" smtClean="0">
              <a:solidFill>
                <a:srgbClr val="FFFFFF"/>
              </a:solidFill>
              <a:latin typeface="Book Antiqua" pitchFamily="18" charset="0"/>
              <a:ea typeface="굴림" charset="-127"/>
            </a:endParaRPr>
          </a:p>
        </p:txBody>
      </p:sp>
      <p:pic>
        <p:nvPicPr>
          <p:cNvPr id="4098" name="Picture 2" descr="http://activerain.trulia.com/image_store/uploads/agents/shaken/files/eye%20contac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269" b="1"/>
          <a:stretch/>
        </p:blipFill>
        <p:spPr bwMode="auto">
          <a:xfrm>
            <a:off x="2350365" y="2731178"/>
            <a:ext cx="2049589" cy="94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3.bp.blogspot.com/_aVdq_F5WCxc/SZluVHzLLxI/AAAAAAAAADM/zls2WLGDEoM/s400/Body+Contact+and+Personal+Space+in+US.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349"/>
          <a:stretch/>
        </p:blipFill>
        <p:spPr bwMode="auto">
          <a:xfrm>
            <a:off x="6611863" y="1399682"/>
            <a:ext cx="2496641" cy="229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23528" y="107921"/>
            <a:ext cx="87129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FFFFFF">
                    <a:lumMod val="95000"/>
                  </a:srgbClr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Actions</a:t>
            </a:r>
            <a:endParaRPr lang="en-US" sz="4000" b="1" spc="50" dirty="0">
              <a:ln w="11430"/>
              <a:solidFill>
                <a:srgbClr val="CCEC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375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23528" y="44624"/>
            <a:ext cx="87129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solidFill>
                  <a:srgbClr val="FFFFFF">
                    <a:lumMod val="95000"/>
                  </a:srgbClr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Eye Contact</a:t>
            </a:r>
            <a:endParaRPr lang="en-US" sz="4000" b="1" spc="50" dirty="0">
              <a:ln w="11430"/>
              <a:solidFill>
                <a:srgbClr val="CCEC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 descr="https://encrypted-tbn0.gstatic.com/images?q=tbn:ANd9GcRR8RdIos34yGosZcdwyCzl8R1JeK9xks62x2DK3Dml3S_UhkZ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1063029"/>
            <a:ext cx="3476083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zenlawyerseattle.com/wp-content/uploads/2012/08/eye-contact2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2490" y="1171973"/>
            <a:ext cx="3960440" cy="264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8" descr="http://static.guim.co.uk/sys-images/Guardian/Pix/pictures/2013/5/2/1367494890137/Teacher-lecturing-boys-0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3082" name="Picture 10" descr="http://static.guim.co.uk/sys-images/Guardian/Pix/pictures/2013/5/2/1367494890137/Teacher-lecturing-boys-0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159373"/>
            <a:ext cx="43815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poohlosophy.files.wordpress.com/2010/04/ojigi202.jpg?w=5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9891" y="3838196"/>
            <a:ext cx="2527449" cy="268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019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23528" y="107921"/>
            <a:ext cx="87129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FFFFFF">
                    <a:lumMod val="95000"/>
                  </a:srgbClr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Actions/ Gestures</a:t>
            </a:r>
            <a:endParaRPr lang="en-US" sz="4000" b="1" spc="50" dirty="0">
              <a:ln w="11430"/>
              <a:solidFill>
                <a:srgbClr val="CCEC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http://www.wandco.com/wac/wp-content/uploads/chop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365" r="29618"/>
          <a:stretch/>
        </p:blipFill>
        <p:spPr bwMode="auto">
          <a:xfrm>
            <a:off x="-128795" y="4221088"/>
            <a:ext cx="2257063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phukettopteam.com/admin/resources/wai-w1024h7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69571" y="1412776"/>
            <a:ext cx="2066925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study-body-language.com/images/body-language-vs-word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1245"/>
          <a:stretch/>
        </p:blipFill>
        <p:spPr bwMode="auto">
          <a:xfrm>
            <a:off x="2128268" y="4437112"/>
            <a:ext cx="2572923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curtis9history.files.wordpress.com/2013/02/japanese-come-here-sig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676389"/>
            <a:ext cx="218122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calibermag.org/wp-content/uploads/2010/03/handsign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4596" y="4293096"/>
            <a:ext cx="3048000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study-body-language.com/images/touch-hea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221088"/>
            <a:ext cx="223224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travelandleisure.com/images/amexpub/0002/0545/drinking-pouring-200807-ss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51"/>
          <a:stretch/>
        </p:blipFill>
        <p:spPr bwMode="auto">
          <a:xfrm>
            <a:off x="0" y="1778734"/>
            <a:ext cx="2053935" cy="211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mellhendricks.files.wordpress.com/2013/02/dpp_39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088"/>
          <a:stretch/>
        </p:blipFill>
        <p:spPr bwMode="auto">
          <a:xfrm>
            <a:off x="2245565" y="1558076"/>
            <a:ext cx="1879187" cy="233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0602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1125538"/>
            <a:ext cx="4367212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9081206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48200" y="2057400"/>
            <a:ext cx="3886200" cy="302778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A-OK Sign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America, England – “Ok, Sure”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dirty="0" smtClean="0"/>
              <a:t>Korea, Japan, China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– Money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France – “You’re a zero, You’re a loser”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Germany – “A**hole” or “Homosexual</a:t>
            </a:r>
          </a:p>
        </p:txBody>
      </p:sp>
      <p:pic>
        <p:nvPicPr>
          <p:cNvPr id="5" name="Picture 4" descr="F:\DCIM\100NIKON\DSCN1815.JPG"/>
          <p:cNvPicPr>
            <a:picLocks noChangeAspect="1" noChangeArrowheads="1"/>
          </p:cNvPicPr>
          <p:nvPr/>
        </p:nvPicPr>
        <p:blipFill>
          <a:blip r:embed="rId2" cstate="print"/>
          <a:srcRect t="15625"/>
          <a:stretch>
            <a:fillRect/>
          </a:stretch>
        </p:blipFill>
        <p:spPr bwMode="auto">
          <a:xfrm>
            <a:off x="304800" y="2819400"/>
            <a:ext cx="3973956" cy="2514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01092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844</Words>
  <Application>Microsoft Office PowerPoint</Application>
  <PresentationFormat>On-screen Show (4:3)</PresentationFormat>
  <Paragraphs>186</Paragraphs>
  <Slides>42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Diseño predeterminado</vt:lpstr>
      <vt:lpstr>Slide 1</vt:lpstr>
      <vt:lpstr>Slide 2</vt:lpstr>
      <vt:lpstr>Slide 3</vt:lpstr>
      <vt:lpstr>Misunderstandings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What 3 countries have the most people who use English as a primary language?</vt:lpstr>
      <vt:lpstr>Which of these people are native speakers of English?</vt:lpstr>
      <vt:lpstr>In Thailand…</vt:lpstr>
      <vt:lpstr>What does the color yellow mean in China? Ex. yellow book</vt:lpstr>
      <vt:lpstr>When a taxi driver shakes his head from side to side, it probably means..</vt:lpstr>
      <vt:lpstr>Which is NOT banned in Singapore? </vt:lpstr>
      <vt:lpstr>In Canada, a potluck party is..</vt:lpstr>
      <vt:lpstr>Which is OK in Japan?</vt:lpstr>
      <vt:lpstr>What country does this instrument come from?</vt:lpstr>
      <vt:lpstr>Which country has the most lakes in the world?</vt:lpstr>
      <vt:lpstr>Slide 40</vt:lpstr>
      <vt:lpstr>Slide 41</vt:lpstr>
      <vt:lpstr>Slide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prof.gwhitehead</dc:creator>
  <cp:lastModifiedBy>user</cp:lastModifiedBy>
  <cp:revision>18</cp:revision>
  <dcterms:created xsi:type="dcterms:W3CDTF">2015-02-28T06:40:43Z</dcterms:created>
  <dcterms:modified xsi:type="dcterms:W3CDTF">2015-03-20T02:51:10Z</dcterms:modified>
</cp:coreProperties>
</file>