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53"/>
  </p:notesMasterIdLst>
  <p:sldIdLst>
    <p:sldId id="260" r:id="rId2"/>
    <p:sldId id="478" r:id="rId3"/>
    <p:sldId id="486" r:id="rId4"/>
    <p:sldId id="487" r:id="rId5"/>
    <p:sldId id="488" r:id="rId6"/>
    <p:sldId id="489" r:id="rId7"/>
    <p:sldId id="363" r:id="rId8"/>
    <p:sldId id="400" r:id="rId9"/>
    <p:sldId id="479" r:id="rId10"/>
    <p:sldId id="429" r:id="rId11"/>
    <p:sldId id="493" r:id="rId12"/>
    <p:sldId id="484" r:id="rId13"/>
    <p:sldId id="485" r:id="rId14"/>
    <p:sldId id="490" r:id="rId15"/>
    <p:sldId id="491" r:id="rId16"/>
    <p:sldId id="492" r:id="rId17"/>
    <p:sldId id="496" r:id="rId18"/>
    <p:sldId id="497" r:id="rId19"/>
    <p:sldId id="430" r:id="rId20"/>
    <p:sldId id="431" r:id="rId21"/>
    <p:sldId id="432" r:id="rId22"/>
    <p:sldId id="379" r:id="rId23"/>
    <p:sldId id="380" r:id="rId24"/>
    <p:sldId id="399" r:id="rId25"/>
    <p:sldId id="480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469" r:id="rId36"/>
    <p:sldId id="470" r:id="rId37"/>
    <p:sldId id="483" r:id="rId38"/>
    <p:sldId id="427" r:id="rId39"/>
    <p:sldId id="420" r:id="rId40"/>
    <p:sldId id="481" r:id="rId41"/>
    <p:sldId id="438" r:id="rId42"/>
    <p:sldId id="494" r:id="rId43"/>
    <p:sldId id="468" r:id="rId44"/>
    <p:sldId id="498" r:id="rId45"/>
    <p:sldId id="474" r:id="rId46"/>
    <p:sldId id="475" r:id="rId47"/>
    <p:sldId id="472" r:id="rId48"/>
    <p:sldId id="473" r:id="rId49"/>
    <p:sldId id="476" r:id="rId50"/>
    <p:sldId id="471" r:id="rId51"/>
    <p:sldId id="47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ED"/>
    <a:srgbClr val="3366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 varScale="1">
        <p:scale>
          <a:sx n="68" d="100"/>
          <a:sy n="68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438B-034F-4DB2-9103-6BAB08890A93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F673-8765-4327-B51C-6CB9ACD1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ialectsarchive.com/globalma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World%20Pronunciation/Speaker%206.mp3" TargetMode="External"/><Relationship Id="rId13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World%20Pronunciation/Speaker%205.mp3" TargetMode="External"/><Relationship Id="rId2" Type="http://schemas.openxmlformats.org/officeDocument/2006/relationships/hyperlink" Target="World%20Pronunciation/Speaker%201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orld%20Pronunciation/Speaker%202.mp3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hyperlink" Target="World%20Pronunciation/speaker%203.mp3" TargetMode="External"/><Relationship Id="rId4" Type="http://schemas.openxmlformats.org/officeDocument/2006/relationships/hyperlink" Target="World%20Pronunciation/Speaker%204.mp3" TargetMode="External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World%20Pronunciation/World%20Pronunciation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'8&#163;&#225;8&#166;+f&#242;&#163;%208&#255;&#252;8&#251;&#166;'8&#249;&#201;%20d&#238;&#199;f&#242;&#163;%20f&#242;&#163;O&#166;&#161;8&#165;+8&#165;&#255;%208&#166;&#172;O&#166;&#252;%20(1).mp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Jack%20C.%20Richards%20on%20English%20as%20an%20International%20Language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yWalker_2009-480p-ko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Patricia%20Ryan%20MInd%20your%20Lang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3312368" cy="324036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The World of English</a:t>
            </a:r>
            <a:endParaRPr lang="en-US" sz="6000" b="1" dirty="0">
              <a:ln w="11430"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37000">
                    <a:schemeClr val="accent1">
                      <a:shade val="67500"/>
                      <a:satMod val="115000"/>
                    </a:schemeClr>
                  </a:gs>
                  <a:gs pos="79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4">
                    <a:satMod val="175000"/>
                    <a:alpha val="33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by Prof. George Whitehead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FD7EE5E-D9FB-4C88-A29C-30FB1F083F0D}"/>
              </a:ext>
            </a:extLst>
          </p:cNvPr>
          <p:cNvGrpSpPr/>
          <p:nvPr/>
        </p:nvGrpSpPr>
        <p:grpSpPr>
          <a:xfrm>
            <a:off x="1066801" y="1016000"/>
            <a:ext cx="6324600" cy="6070600"/>
            <a:chOff x="2195513" y="534988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34988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54138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19313"/>
              <a:ext cx="2663825" cy="2663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716463" y="1111250"/>
              <a:ext cx="647700" cy="233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16563" y="2281238"/>
              <a:ext cx="1143000" cy="11699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276600" y="3603625"/>
              <a:ext cx="2159000" cy="13954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516563" y="3603625"/>
              <a:ext cx="1143000" cy="20431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635375" y="2982913"/>
              <a:ext cx="1728788" cy="517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48263" y="3603625"/>
              <a:ext cx="368300" cy="1539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516563" y="3127375"/>
              <a:ext cx="2368550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643438" y="2982913"/>
              <a:ext cx="1444625" cy="1008062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46513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Primary/ Secondary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83138"/>
              <a:ext cx="1379538" cy="719137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O0W8FvtEL._SX331_BO1,204,203,200_.jpg">
            <a:extLst>
              <a:ext uri="{FF2B5EF4-FFF2-40B4-BE49-F238E27FC236}">
                <a16:creationId xmlns="" xmlns:a16="http://schemas.microsoft.com/office/drawing/2014/main" id="{6488B375-7670-4130-9CAB-D12B969D7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r="7503" b="6753"/>
          <a:stretch/>
        </p:blipFill>
        <p:spPr bwMode="auto">
          <a:xfrm>
            <a:off x="2971800" y="1219200"/>
            <a:ext cx="3276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BC33B-95D6-49C5-8328-4DB5E321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Interests of the West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Image result for bene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3581400" cy="441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7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C92D7-249F-46DB-9133-355E6284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Scholastic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FA462D-41E0-4CDB-9048-366F2DE4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220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West has furthered its own best</a:t>
            </a:r>
            <a:r>
              <a:rPr lang="en-US" sz="2400" dirty="0"/>
              <a:t>  </a:t>
            </a:r>
            <a:r>
              <a:rPr lang="en-CA" sz="2400" dirty="0"/>
              <a:t>interests by promoting western knowledge and by belittling local knowledge about</a:t>
            </a:r>
            <a:r>
              <a:rPr lang="en-US" sz="2400" dirty="0"/>
              <a:t>  </a:t>
            </a:r>
            <a:r>
              <a:rPr lang="en-CA" sz="2400" dirty="0"/>
              <a:t>language learning, teaching, and teacher education. </a:t>
            </a:r>
          </a:p>
          <a:p>
            <a:pPr marL="0" indent="0">
              <a:buNone/>
            </a:pPr>
            <a:endParaRPr lang="en-CA" sz="2400" dirty="0"/>
          </a:p>
          <a:p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09600" y="4876800"/>
            <a:ext cx="348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i.e. CLT, TEE, Learner-centered </a:t>
            </a:r>
          </a:p>
        </p:txBody>
      </p:sp>
      <p:pic>
        <p:nvPicPr>
          <p:cNvPr id="29698" name="Picture 2" descr="Image result for best choice"/>
          <p:cNvPicPr>
            <a:picLocks noChangeAspect="1" noChangeArrowheads="1"/>
          </p:cNvPicPr>
          <p:nvPr/>
        </p:nvPicPr>
        <p:blipFill>
          <a:blip r:embed="rId2" cstate="print"/>
          <a:srcRect b="10499"/>
          <a:stretch>
            <a:fillRect/>
          </a:stretch>
        </p:blipFill>
        <p:spPr bwMode="auto">
          <a:xfrm>
            <a:off x="6324600" y="2514600"/>
            <a:ext cx="2229521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8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A16EA8-1C31-4D25-A63D-9E42DB9D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Linguistic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97A749-ACCA-495F-983E-22885A49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724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Knowledge </a:t>
            </a:r>
            <a:r>
              <a:rPr lang="en-CA" sz="2400" dirty="0"/>
              <a:t>and use of local language(s) were made irrelevant for</a:t>
            </a:r>
            <a:r>
              <a:rPr lang="en-US" sz="2400" dirty="0"/>
              <a:t>  </a:t>
            </a:r>
            <a:r>
              <a:rPr lang="en-CA" sz="2400" dirty="0"/>
              <a:t>purposes of learning and teaching English worldwide.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 TEE, English only zones, English names, Native speaking teachers</a:t>
            </a:r>
          </a:p>
          <a:p>
            <a:endParaRPr lang="en-US" dirty="0"/>
          </a:p>
        </p:txBody>
      </p:sp>
      <p:pic>
        <p:nvPicPr>
          <p:cNvPr id="4" name="Picture 2" descr="K:\Special Lectures\2. English as an International Language and Intercultural Communication\starbucks nametag.jpg">
            <a:extLst>
              <a:ext uri="{FF2B5EF4-FFF2-40B4-BE49-F238E27FC236}">
                <a16:creationId xmlns="" xmlns:a16="http://schemas.microsoft.com/office/drawing/2014/main" id="{DA4D0719-F337-436B-80F7-96034D51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743200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english 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229552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0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661E3-BA94-4D91-8A80-5C073B0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Cultural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1D7A-74B3-40A5-80B3-FBC03C2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51054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CA" sz="2400" dirty="0"/>
              <a:t>teaching of English language  has been associated with the teaching of western culture in</a:t>
            </a:r>
            <a:r>
              <a:rPr lang="en-US" sz="2400" dirty="0"/>
              <a:t>  </a:t>
            </a:r>
            <a:r>
              <a:rPr lang="en-CA" sz="2400" dirty="0"/>
              <a:t>order to develop cultural assimilative tendencies among L2 learners.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Westernization of learners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i.e. major focus on western culture, little focus on world cultures, little focus on being able to promote your own culture in English</a:t>
            </a:r>
            <a:endParaRPr lang="en-CA" sz="1800" dirty="0"/>
          </a:p>
        </p:txBody>
      </p:sp>
      <p:pic>
        <p:nvPicPr>
          <p:cNvPr id="5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5791200" y="1752600"/>
            <a:ext cx="2957689" cy="2209800"/>
          </a:xfrm>
          <a:prstGeom prst="rect">
            <a:avLst/>
          </a:prstGeom>
          <a:noFill/>
        </p:spPr>
      </p:pic>
      <p:pic>
        <p:nvPicPr>
          <p:cNvPr id="6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5791201" y="41148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6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18A6C-DC1D-4916-B897-B7B2FA78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Overall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25526-047D-4FF5-8EF7-48425F69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2438400"/>
            <a:ext cx="4805363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of this is </a:t>
            </a:r>
            <a:r>
              <a:rPr lang="en-CA" sz="2400" dirty="0"/>
              <a:t>linked to an economic dimension aimed at job and wealth creation</a:t>
            </a:r>
            <a:r>
              <a:rPr lang="en-US" sz="2400" dirty="0"/>
              <a:t>  </a:t>
            </a:r>
            <a:r>
              <a:rPr lang="en-CA" sz="2400" dirty="0"/>
              <a:t>benefitting the economy of English speaking countries through a worldwide ELT</a:t>
            </a:r>
            <a:r>
              <a:rPr lang="en-US" sz="2400" dirty="0"/>
              <a:t>  industry.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 Just because you can speak it, you can teach it!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B17F90-58BB-4C9C-A6E3-EA047096B8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09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New Paradigm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Image result for contextualized english teaching"/>
          <p:cNvPicPr>
            <a:picLocks noChangeAspect="1" noChangeArrowheads="1"/>
          </p:cNvPicPr>
          <p:nvPr/>
        </p:nvPicPr>
        <p:blipFill>
          <a:blip r:embed="rId2" cstate="print"/>
          <a:srcRect r="9718" b="76618"/>
          <a:stretch>
            <a:fillRect/>
          </a:stretch>
        </p:blipFill>
        <p:spPr bwMode="auto">
          <a:xfrm>
            <a:off x="609600" y="3048000"/>
            <a:ext cx="7870371" cy="153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2B11D-1ED5-4755-9B37-ABF1251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B670F-1966-494A-81D9-EA07CCD1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CA" sz="2400" dirty="0"/>
              <a:t>The linguistic and cultural sensitivities triggered by cultural globalization have</a:t>
            </a:r>
            <a:r>
              <a:rPr lang="en-US" sz="2400" dirty="0"/>
              <a:t>  </a:t>
            </a:r>
            <a:r>
              <a:rPr lang="en-CA" sz="2400" dirty="0"/>
              <a:t>prompted the English language teaching community to try to make a meaningful</a:t>
            </a:r>
            <a:r>
              <a:rPr lang="en-US" sz="2400" dirty="0"/>
              <a:t>  </a:t>
            </a:r>
            <a:r>
              <a:rPr lang="en-CA" sz="2400" dirty="0"/>
              <a:t>shift in policies and programs, and methods and materials governing English language</a:t>
            </a:r>
            <a:r>
              <a:rPr lang="en-US" sz="2400" dirty="0"/>
              <a:t>  </a:t>
            </a:r>
            <a:r>
              <a:rPr lang="en-CA" sz="2400" dirty="0"/>
              <a:t>teaching and teacher education.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0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BF9222-2AA8-4867-9FF3-CFFC6E9A246F}"/>
              </a:ext>
            </a:extLst>
          </p:cNvPr>
          <p:cNvGrpSpPr/>
          <p:nvPr/>
        </p:nvGrpSpPr>
        <p:grpSpPr>
          <a:xfrm>
            <a:off x="990600" y="1063625"/>
            <a:ext cx="6378575" cy="5832475"/>
            <a:chOff x="2195513" y="549275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49275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68425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33600"/>
              <a:ext cx="2663825" cy="26638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3438" y="2997200"/>
              <a:ext cx="1444625" cy="1008063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60800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95838"/>
              <a:ext cx="1379538" cy="720725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957638" y="1331913"/>
              <a:ext cx="792162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48263" y="1804988"/>
              <a:ext cx="179387" cy="11509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32138" y="4005263"/>
              <a:ext cx="151130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80063" y="4116388"/>
              <a:ext cx="565150" cy="10398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79838" y="2728913"/>
              <a:ext cx="863600" cy="5556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145213" y="2381250"/>
              <a:ext cx="1522412" cy="6953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5" idx="3"/>
            </p:cNvCxnSpPr>
            <p:nvPr/>
          </p:nvCxnSpPr>
          <p:spPr>
            <a:xfrm flipH="1" flipV="1">
              <a:off x="6088063" y="3500438"/>
              <a:ext cx="1004887" cy="142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313363" y="4116388"/>
              <a:ext cx="120650" cy="19764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500563" y="4116388"/>
              <a:ext cx="431800" cy="989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5724525" y="1268413"/>
              <a:ext cx="865188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589713" y="1871663"/>
              <a:ext cx="719137" cy="5762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773363" y="3860800"/>
              <a:ext cx="790575" cy="1444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2700338" y="3006725"/>
              <a:ext cx="1943100" cy="6381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676650" y="3860800"/>
              <a:ext cx="717550" cy="255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481638" y="1871663"/>
              <a:ext cx="314325" cy="7286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6589713" y="4868863"/>
              <a:ext cx="430212" cy="504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859338" y="1125538"/>
              <a:ext cx="73025" cy="7461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7092950" y="3138488"/>
              <a:ext cx="71755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 dirty="0"/>
              <a:t>English teachers and learners should know a lot about western culture.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more native like a person’s pronunciation is, the better their English is.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err="1"/>
              <a:t>Konglish</a:t>
            </a:r>
            <a:r>
              <a:rPr lang="en-CA" sz="1400" dirty="0"/>
              <a:t> (Korean English) is not real English and should be avoided.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A </a:t>
            </a:r>
            <a:r>
              <a:rPr lang="en-CA" sz="1400" b="1" dirty="0"/>
              <a:t>trained</a:t>
            </a:r>
            <a:r>
              <a:rPr lang="en-CA" sz="1400" dirty="0"/>
              <a:t> native English speaking instructor is better than a </a:t>
            </a:r>
            <a:r>
              <a:rPr lang="en-CA" sz="1400" b="1" dirty="0"/>
              <a:t>trained </a:t>
            </a:r>
            <a:r>
              <a:rPr lang="en-CA" sz="1400" dirty="0"/>
              <a:t>non-native instructor.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Language teachers should only expose students to only native English models.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It difficult to communicate if your grammar not good.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English learners should have an English name.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lvl="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Being like a native speaker should be the primary goal of English learners.</a:t>
            </a:r>
          </a:p>
          <a:p>
            <a:pPr marL="514350" lvl="0" indent="-514350">
              <a:buFontTx/>
              <a:buAutoNum type="arabicPeriod"/>
            </a:pPr>
            <a:endParaRPr lang="en-CA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5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3968" r="35318" b="70795"/>
          <a:stretch>
            <a:fillRect/>
          </a:stretch>
        </p:blipFill>
        <p:spPr bwMode="auto">
          <a:xfrm>
            <a:off x="4787900" y="5949950"/>
            <a:ext cx="414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979738" y="2728913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Finglish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3375" y="34972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Norweglish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488" y="4438650"/>
            <a:ext cx="1873250" cy="576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Porglish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1950" y="5441950"/>
            <a:ext cx="1871663" cy="5746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Greeklish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55850" y="5983288"/>
            <a:ext cx="1871663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9088" y="5226050"/>
            <a:ext cx="1873250" cy="5746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Spanglish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38938" y="33321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19925" y="203517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Turklish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175" y="1619250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Konglish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71888" y="386715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Dunglish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6725" y="5014913"/>
            <a:ext cx="1871663" cy="57626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Hinglish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88100" y="4154488"/>
            <a:ext cx="1873250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Czenglish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9863" y="213360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Chinglish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5330" y="260648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Varieties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0484" name="Picture 2" descr="M:\GIFLE\2 month program lesson content and ppts\2014\Course Content\2. English as an International Language and Intercultural Communication\v10n19a9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finedininglovers.cdn.crosscast-system.com/BlogPost/l_5022_WORLD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0" y="1916832"/>
            <a:ext cx="8065264" cy="4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2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is now an international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8958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AU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Currently</a:t>
            </a:r>
            <a:r>
              <a:rPr lang="en-AU" sz="2400">
                <a:solidFill>
                  <a:schemeClr val="tx1">
                    <a:lumMod val="85000"/>
                    <a:lumOff val="15000"/>
                  </a:schemeClr>
                </a:solidFill>
              </a:rPr>
              <a:t>, non-native speakers outnumber native speakers </a:t>
            </a:r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AU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5  to 1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hinese learning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5488"/>
            <a:ext cx="5232580" cy="392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75656" y="2366881"/>
            <a:ext cx="6192688" cy="3888432"/>
          </a:xfrm>
          <a:prstGeom prst="cloudCallout">
            <a:avLst>
              <a:gd name="adj1" fmla="val -51551"/>
              <a:gd name="adj2" fmla="val 43115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kern="0" dirty="0">
              <a:ln w="11430"/>
              <a:solidFill>
                <a:srgbClr val="33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Who are you and your students most likely to interact in English with?</a:t>
            </a:r>
            <a:endParaRPr lang="en-US" sz="2400" b="1" kern="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Speakers Today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229819"/>
          </a:xfrm>
        </p:spPr>
        <p:txBody>
          <a:bodyPr/>
          <a:lstStyle/>
          <a:p>
            <a:r>
              <a:rPr lang="en-US" sz="2400" dirty="0"/>
              <a:t>There are now speakers of English all around the world.</a:t>
            </a:r>
          </a:p>
          <a:p>
            <a:endParaRPr lang="en-US" sz="2400" dirty="0"/>
          </a:p>
          <a:p>
            <a:r>
              <a:rPr lang="en-US" sz="2400" dirty="0"/>
              <a:t>There are many fluent non-native speakers. </a:t>
            </a:r>
          </a:p>
          <a:p>
            <a:endParaRPr lang="en-US" sz="2400" dirty="0"/>
          </a:p>
          <a:p>
            <a:r>
              <a:rPr lang="en-US" sz="2400" dirty="0"/>
              <a:t>EFL learners use </a:t>
            </a:r>
            <a:r>
              <a:rPr lang="en-CA" sz="2400" dirty="0"/>
              <a:t>the English language mostly for purposes of communication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English should not necessarily affect ones national identity.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s://encrypted-tbn3.gstatic.com/images?q=tbn:ANd9GcR0Up58GPfYkaCd3xNUm8eghUfiVYU2XUzJ0L9ZP4f1HdT0kpMJ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7106" r="5908" b="7684"/>
          <a:stretch>
            <a:fillRect/>
          </a:stretch>
        </p:blipFill>
        <p:spPr bwMode="auto">
          <a:xfrm>
            <a:off x="2681288" y="1773238"/>
            <a:ext cx="44513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English sound like?</a:t>
            </a:r>
            <a:endParaRPr lang="fr-FR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1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Write down the score you would give these speakers of English from 1-10.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1 = very </a:t>
            </a:r>
            <a:r>
              <a:rPr lang="en-US" sz="2400" dirty="0" err="1" smtClean="0"/>
              <a:t>very</a:t>
            </a:r>
            <a:r>
              <a:rPr lang="en-US" sz="2400" dirty="0" smtClean="0"/>
              <a:t> bad</a:t>
            </a:r>
          </a:p>
          <a:p>
            <a:pPr marL="0" indent="0" algn="ctr">
              <a:buNone/>
            </a:pPr>
            <a:r>
              <a:rPr lang="en-US" sz="2400" dirty="0" smtClean="0"/>
              <a:t>10 = perfect!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3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2.bp.blogspot.com/-LkEq4Qw7Rbc/U36Fz6Od8OI/AAAAAAAAAN4/2UQK1PVAIiQ/s1600/Whos_Who_Mystery_Man_t500x50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7" y="1231860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learningsoftware.org/wp-content/uploads/2012/06/elearning-software-know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EED"/>
              </a:clrFrom>
              <a:clrTo>
                <a:srgbClr val="EC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7" y="3662089"/>
            <a:ext cx="1872208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riticalhitshow.com/wp-content/uploads/2013/08/female-id-unknown-md-clker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1565"/>
            <a:ext cx="186554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timesunion.com/movies/files/2013/05/mystery.jpg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3512" r="6135" b="3512"/>
          <a:stretch/>
        </p:blipFill>
        <p:spPr bwMode="auto">
          <a:xfrm>
            <a:off x="6461759" y="3662089"/>
            <a:ext cx="1816429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youmustbestoking.com/images/acts/2013-07-03/1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7" y="1255092"/>
            <a:ext cx="1944761" cy="1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freedomoutpost.com/wp-content/uploads/2013/08/mystery_man_crop_340x234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78" y="3871748"/>
            <a:ext cx="2875597" cy="19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colourfulheart.files.wordpress.com/2012/12/mystery-person-ful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95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etanthony.me/wp-content/uploads/2014/07/conversation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03393" cy="4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-99392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With your group come up with 6 English speaking Countries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aravipost.com/images/business/bmo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2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661E3-BA94-4D91-8A80-5C073B0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Cultural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1D7A-74B3-40A5-80B3-FBC03C2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51054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CA" sz="2400" dirty="0"/>
              <a:t>teaching of English language  has been associated with the teaching of western culture in</a:t>
            </a:r>
            <a:r>
              <a:rPr lang="en-US" sz="2400" dirty="0"/>
              <a:t>  </a:t>
            </a:r>
            <a:r>
              <a:rPr lang="en-CA" sz="2400" dirty="0"/>
              <a:t>order to develop cultural assimilative tendencies among L2 learners.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Westernization of learners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i.e. major focus on western culture, little focus on world cultures, little focus on being able to promote your own culture in English</a:t>
            </a:r>
            <a:endParaRPr lang="en-CA" sz="1800" dirty="0"/>
          </a:p>
        </p:txBody>
      </p:sp>
      <p:pic>
        <p:nvPicPr>
          <p:cNvPr id="5" name="Picture 2" descr="F:\GIFLE\Level 1\2013\Book Contents\Intercultural pics\20130715_143325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 l="10000" r="8333"/>
          <a:stretch>
            <a:fillRect/>
          </a:stretch>
        </p:blipFill>
        <p:spPr bwMode="auto">
          <a:xfrm>
            <a:off x="5791200" y="1752600"/>
            <a:ext cx="2957689" cy="2209800"/>
          </a:xfrm>
          <a:prstGeom prst="rect">
            <a:avLst/>
          </a:prstGeom>
          <a:noFill/>
        </p:spPr>
      </p:pic>
      <p:pic>
        <p:nvPicPr>
          <p:cNvPr id="6" name="Picture 2" descr="F:\GIFLE\Level 1\2013\Book Contents\Intercultural pics\20130715_143549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15000" r="23333"/>
          <a:stretch>
            <a:fillRect/>
          </a:stretch>
        </p:blipFill>
        <p:spPr bwMode="auto">
          <a:xfrm>
            <a:off x="5791201" y="4114800"/>
            <a:ext cx="3352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2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18A6C-DC1D-4916-B897-B7B2FA78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Overall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25526-047D-4FF5-8EF7-48425F69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2438400"/>
            <a:ext cx="4805363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of this is </a:t>
            </a:r>
            <a:r>
              <a:rPr lang="en-CA" sz="2400" dirty="0"/>
              <a:t>linked to an economic dimension aimed at job and wealth creation</a:t>
            </a:r>
            <a:r>
              <a:rPr lang="en-US" sz="2400" dirty="0"/>
              <a:t>  </a:t>
            </a:r>
            <a:r>
              <a:rPr lang="en-CA" sz="2400" dirty="0"/>
              <a:t>benefitting the economy of English speaking countries through a worldwide ELT</a:t>
            </a:r>
            <a:r>
              <a:rPr lang="en-US" sz="2400" dirty="0"/>
              <a:t>  industry. 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i.e. Just because you can speak it, you can teach it!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B17F90-58BB-4C9C-A6E3-EA047096B8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209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New Paradigm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Image result for contextualized english teaching"/>
          <p:cNvPicPr>
            <a:picLocks noChangeAspect="1" noChangeArrowheads="1"/>
          </p:cNvPicPr>
          <p:nvPr/>
        </p:nvPicPr>
        <p:blipFill>
          <a:blip r:embed="rId2" cstate="print"/>
          <a:srcRect r="9718" b="76618"/>
          <a:stretch>
            <a:fillRect/>
          </a:stretch>
        </p:blipFill>
        <p:spPr bwMode="auto">
          <a:xfrm>
            <a:off x="609600" y="3048000"/>
            <a:ext cx="7870371" cy="153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6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2B11D-1ED5-4755-9B37-ABF1251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FB670F-1966-494A-81D9-EA07CCD1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  <a:r>
              <a:rPr lang="en-CA" sz="2400" dirty="0"/>
              <a:t>The linguistic and cultural sensitivities triggered by cultural globalization have</a:t>
            </a:r>
            <a:r>
              <a:rPr lang="en-US" sz="2400" dirty="0"/>
              <a:t>  </a:t>
            </a:r>
            <a:r>
              <a:rPr lang="en-CA" sz="2400" dirty="0"/>
              <a:t>prompted the English language teaching community to try to make a meaningful</a:t>
            </a:r>
            <a:r>
              <a:rPr lang="en-US" sz="2400" dirty="0"/>
              <a:t>  </a:t>
            </a:r>
            <a:r>
              <a:rPr lang="en-CA" sz="2400" dirty="0"/>
              <a:t>shift in policies and programs, and methods and materials governing English language</a:t>
            </a:r>
            <a:r>
              <a:rPr lang="en-US" sz="2400" dirty="0"/>
              <a:t>  </a:t>
            </a:r>
            <a:r>
              <a:rPr lang="en-CA" sz="2400" dirty="0"/>
              <a:t>teaching and teacher education.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73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1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800600"/>
          </a:xfrm>
        </p:spPr>
        <p:txBody>
          <a:bodyPr/>
          <a:lstStyle/>
          <a:p>
            <a:r>
              <a:rPr lang="en-US"/>
              <a:t>With your group discuss your opinions about the order of importance of the skills below for English today. </a:t>
            </a:r>
            <a:endParaRPr lang="en-US" dirty="0"/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/>
              <a:t>A large vocabulary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Comprehensible output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Being familiar with different dialects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Understanding western culture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Idioms and slang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rea</a:t>
            </a:r>
            <a:r>
              <a:rPr lang="en-US" sz="4000" b="1" ker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lly important</a:t>
            </a:r>
            <a:r>
              <a:rPr lang="en-US" sz="4000" b="1" kern="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429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Comprehensible output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Being familiar with different dialects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A large vocabulary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Understanding western culture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Idioms and slang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</a:t>
            </a: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G’s List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</a:t>
            </a:r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C. Richards</a:t>
            </a:r>
            <a:endParaRPr lang="en-US" sz="4000" b="1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33750" t="21112" r="21249" b="32222"/>
          <a:stretch/>
        </p:blipFill>
        <p:spPr>
          <a:xfrm>
            <a:off x="1028700" y="1796256"/>
            <a:ext cx="7086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r>
              <a:rPr lang="en-US" sz="2400"/>
              <a:t>In countries like Korea, Korean language and culture needs to come first. (</a:t>
            </a:r>
            <a:r>
              <a:rPr lang="ko-KR" altLang="en-US" sz="2400"/>
              <a:t>한국에서는 한글과 한국문화가 우선이다</a:t>
            </a:r>
            <a:r>
              <a:rPr lang="en-US" altLang="ko-KR" sz="2400" dirty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/>
              <a:t>English should not take over Korean culture and identity. (</a:t>
            </a:r>
            <a:r>
              <a:rPr lang="ko-KR" altLang="en-US" sz="2400"/>
              <a:t>영어가 한국문화와 자기 정체성을 차지하지 않아야 한다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You can be brilliant in your own language. English does not = intelligence!  (</a:t>
            </a:r>
            <a:r>
              <a:rPr lang="ko-KR" altLang="en-US" sz="2400"/>
              <a:t>자기의 언어 가지고도 훌륭할 수 있다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English is an additional skill.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Key Points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0421"/>
            <a:ext cx="8229600" cy="4525963"/>
          </a:xfrm>
        </p:spPr>
        <p:txBody>
          <a:bodyPr/>
          <a:lstStyle/>
          <a:p>
            <a:r>
              <a:rPr lang="en-US" sz="2000"/>
              <a:t>There are many fluent English speakers, not all are native</a:t>
            </a:r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CA" sz="2000"/>
              <a:t>The most important thing is to be comprehensible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/>
              <a:t>Be proud to be a Korean English speaker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Native speakers can have troubles in international settings. </a:t>
            </a:r>
            <a:endParaRPr lang="en-US" sz="2000" dirty="0"/>
          </a:p>
          <a:p>
            <a:endParaRPr lang="en-US" sz="2000" dirty="0"/>
          </a:p>
          <a:p>
            <a:r>
              <a:rPr lang="en-US" altLang="en-US" sz="2000"/>
              <a:t>Native speakers should try to understand your English just as much as you try to understand theirs</a:t>
            </a:r>
            <a:r>
              <a:rPr lang="en-US" altLang="en-US" sz="2000" dirty="0"/>
              <a:t>.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Points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181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92" y="350100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Which one has the best </a:t>
            </a:r>
            <a:r>
              <a:rPr lang="en-US" sz="4800" b="1" dirty="0" err="1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Engilsh</a:t>
            </a:r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4800" b="1" cap="none" spc="50" dirty="0">
              <a:ln w="1143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412776"/>
            <a:ext cx="7372350" cy="4608512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/>
              <a:t>It is important to maintain cultural values and identity when learning English.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Foster the acceptance of different varieties of English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Expose learners to varieties of English that they will likely encounter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Introduce learners to the cultures they will be most likely to interact with.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Non-native speakers can be great role models for English learners. 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330" y="116632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classroom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5604" name="Picture 2" descr="http://ec.l.thumbs.canstockphoto.com/canstock6638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Fluency can be dangerous in International settings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4" name="Picture 2" descr="http://thefinanser.co.uk/.a/6a01053620481c970b017744b7e1eb970d-500w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52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53625" y="1535520"/>
            <a:ext cx="180975" cy="21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954C0-D9E2-482E-A838-23298D5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Mind Your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3A8616-5356-419E-A08B-FE8A8755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="" xmlns:a16="http://schemas.microsoft.com/office/drawing/2014/main" id="{69F336F0-3868-4F0A-8DA8-33CA6E07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31356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59842"/>
          </a:xfrm>
        </p:spPr>
        <p:txBody>
          <a:bodyPr/>
          <a:lstStyle/>
          <a:p>
            <a:r>
              <a:rPr lang="en-CA"/>
              <a:t>With your group discuss the answers and reasons to the questions from the beginning of class. </a:t>
            </a:r>
            <a:endParaRPr lang="en-CA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6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 dirty="0"/>
              <a:t>English teachers and learners should know a lot about western culture.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The more native like a person’s pronunciation is, the better their English is.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err="1"/>
              <a:t>Konglish</a:t>
            </a:r>
            <a:r>
              <a:rPr lang="en-CA" sz="1400" dirty="0"/>
              <a:t> (Korean English) is not real English and should be avoided.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A </a:t>
            </a:r>
            <a:r>
              <a:rPr lang="en-CA" sz="1400" b="1" dirty="0"/>
              <a:t>trained</a:t>
            </a:r>
            <a:r>
              <a:rPr lang="en-CA" sz="1400" dirty="0"/>
              <a:t> native English speaking instructor is better than a </a:t>
            </a:r>
            <a:r>
              <a:rPr lang="en-CA" sz="1400" b="1" dirty="0"/>
              <a:t>trained </a:t>
            </a:r>
            <a:r>
              <a:rPr lang="en-CA" sz="1400" dirty="0"/>
              <a:t>non-native instructor.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Language teachers should only expose students to only native English models.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Knowing a lot of idioms and slang is important in becoming fluent in English.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It difficult to communicate if your grammar not good.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English learners should have an English name.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lvl="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Being like a native speaker should be the primary goal of English learners.</a:t>
            </a:r>
          </a:p>
          <a:p>
            <a:pPr marL="514350" lvl="0" indent="-514350">
              <a:buFontTx/>
              <a:buAutoNum type="arabicPeriod"/>
            </a:pPr>
            <a:endParaRPr lang="en-CA" sz="1400" dirty="0">
              <a:solidFill>
                <a:srgbClr val="000000"/>
              </a:solidFill>
            </a:endParaRPr>
          </a:p>
          <a:p>
            <a:pPr marL="514350" lvl="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It is good for Korean learners to have an English name. </a:t>
            </a:r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3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Asking for directions in England"/>
          <p:cNvPicPr>
            <a:picLocks noChangeAspect="1" noChangeArrowheads="1"/>
          </p:cNvPicPr>
          <p:nvPr/>
        </p:nvPicPr>
        <p:blipFill>
          <a:blip r:embed="rId2" cstate="print"/>
          <a:srcRect b="45422"/>
          <a:stretch>
            <a:fillRect/>
          </a:stretch>
        </p:blipFill>
        <p:spPr bwMode="auto">
          <a:xfrm>
            <a:off x="-228600" y="0"/>
            <a:ext cx="9372600" cy="730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Asking for directions in England"/>
          <p:cNvPicPr>
            <a:picLocks noChangeAspect="1" noChangeArrowheads="1"/>
          </p:cNvPicPr>
          <p:nvPr/>
        </p:nvPicPr>
        <p:blipFill>
          <a:blip r:embed="rId2" cstate="print"/>
          <a:srcRect t="54578"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-55776" b="17724"/>
          <a:stretch>
            <a:fillRect/>
          </a:stretch>
        </p:blipFill>
        <p:spPr bwMode="auto">
          <a:xfrm>
            <a:off x="-228600" y="0"/>
            <a:ext cx="1463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97069" cy="3787627"/>
          </a:xfrm>
        </p:spPr>
        <p:txBody>
          <a:bodyPr/>
          <a:lstStyle/>
          <a:p>
            <a:pPr>
              <a:defRPr/>
            </a:pPr>
            <a:r>
              <a:rPr lang="en-AU" sz="2400"/>
              <a:t>English is more than just a test score, It is a life skill.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The primary goal of learning English should be to understand others and be understood (native and non-native).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Accuracy in grammar, pronunciation are not as important if they do not affect comprehensibility. 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 of English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061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3067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/>
              <a:t>What are your future goals as an English teacher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Write down at least 3 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/>
              <a:t>Try to be as specific as possible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/>
              <a:t>What are your goals as an English learner</a:t>
            </a:r>
            <a:r>
              <a:rPr lang="en-US" sz="2000" dirty="0"/>
              <a:t>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en-US" altLang="en-US" sz="4400" b="1" i="0" u="none" strike="noStrike" kern="0" cap="none" spc="0" normalizeH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English Goals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www.runnersgoal.com/wp-content/uploads/2013/11/goal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562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a native speaker look like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pandaspeak.com/assets/native_speakers-4e00ff4142f7d135f776cc9589cff0c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251" y="3212976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 STEREOTYPE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8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5105400"/>
          </a:xfrm>
        </p:spPr>
        <p:txBody>
          <a:bodyPr/>
          <a:lstStyle/>
          <a:p>
            <a:r>
              <a:rPr lang="en-US" sz="2000"/>
              <a:t>In this lesson was there any information that shocked you? If so, why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After learning about English today has your thinking changed about English? How so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Was there anything you disagreed with? If so, explain. 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What can you do to be a more successful user of English in today’s world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Wrap-up</a:t>
            </a:r>
          </a:p>
        </p:txBody>
      </p:sp>
      <p:pic>
        <p:nvPicPr>
          <p:cNvPr id="5" name="Picture 2" descr="http://sites.saschina.org/tsessoms/files/2013/12/refl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218168" cy="15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s-media-cache-ak0.pinimg.com/474x/5d/20/cd/5d20cd8c0f3d71921c1c5d3f1c2d8b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080658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Faces of English Today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-65088" y="881063"/>
            <a:ext cx="9455151" cy="6294437"/>
            <a:chOff x="-139097" y="836712"/>
            <a:chExt cx="9454819" cy="6293724"/>
          </a:xfrm>
        </p:grpSpPr>
        <p:pic>
          <p:nvPicPr>
            <p:cNvPr id="11268" name="Picture 17" descr="http://braingym101brainmovesclasses.com/wp-content/uploads/2011/12/iStock_000016963607Medium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2468563"/>
              <a:ext cx="4367213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socialtimes.com/files/2011/03/Time-Lapse-F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88" y="2132856"/>
              <a:ext cx="1709174" cy="1703589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30" name="Picture 6" descr="http://themescompany.com/wp-content/uploads/2012/02/3442168664_d1f4b7cc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586" y="3327726"/>
              <a:ext cx="2160240" cy="2019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http://www.bigpicture.in/wp-content/uploads/2011/03/PortraitPhotographsOfPeopleAroundTheWorld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257" y="3604726"/>
              <a:ext cx="2203556" cy="1465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 descr="http://www.vietnamwomen.net/sitebuildercontent/sitebuilderpictures/vietnamese-singl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9194" y="4512915"/>
              <a:ext cx="1735264" cy="2345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http://farm1.static.flickr.com/127/332691226_7e981ff6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886" y="5162091"/>
              <a:ext cx="1332148" cy="16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2" name="Picture 18" descr="http://deszinehub.in/images/Indian%20man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4275" y="4834828"/>
              <a:ext cx="1993644" cy="1981598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44" name="Picture 20" descr="http://farm4.static.flickr.com/3534/3244459381_febe98a19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39097" y="4670430"/>
              <a:ext cx="1928551" cy="2030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65" name="Picture 21" descr="http://realhistoryww.com/world_history/ancient/Images_Thailand/Thai_modern_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47" y="4870149"/>
              <a:ext cx="1401378" cy="2260287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https://encrypted-tbn3.gstatic.com/images?q=tbn:ANd9GcQNwpKYaXX1gWgTY-B3tV4n8pUhgTnAREFqHQrQDLiaVQRUST7D1Q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00" y="5089842"/>
              <a:ext cx="2514600" cy="181927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bigpicture.in/wp-content/uploads/2011/03/Portrait-Photographs-Of-People-Around-The-World-25-660x46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9702" y="836712"/>
              <a:ext cx="2273291" cy="1611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0" descr="http://c.tadst.com/gfx/600w/culture-year.jpg?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4268" y="864301"/>
              <a:ext cx="2238059" cy="1484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2" descr="http://www.relyonhorror.com/wp-content/uploads/2011/08/smiling-kid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2500" y="836712"/>
              <a:ext cx="2153988" cy="1439317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21" name="Picture 19" descr="http://www.gettingaroundinchina.com/gaic_photos/extra_pix/people/lui_yinghong3_copysvg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40" y="1005408"/>
              <a:ext cx="2079328" cy="155949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5" descr="http://24.media.tumblr.com/tumblr_m7j0rcIeDK1rpjv1mo1_500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19" y="1766720"/>
              <a:ext cx="2438303" cy="1901534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3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69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Today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teleunix.com/uploads/Global-Network_3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6301" cy="48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38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did this video make you feel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sunflowerstorytime.files.wordpress.com/2011/03/emotion-faces-picture-e142992548078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9568"/>
            <a:ext cx="599884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9505" y="1628801"/>
            <a:ext cx="5380992" cy="4176463"/>
            <a:chOff x="4860032" y="2222679"/>
            <a:chExt cx="3705200" cy="2925326"/>
          </a:xfrm>
        </p:grpSpPr>
        <p:pic>
          <p:nvPicPr>
            <p:cNvPr id="5" name="Picture 2" descr="https://encrypted-tbn0.gstatic.com/images?q=tbn:ANd9GcQb9t_hH0EioNN47z46IhfxbC3xc3tR5_s5FknW_CLsX9C4qmhO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22680"/>
              <a:ext cx="18002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www.uni-due.de/SVE/Resisting_Linguistic_Imperialis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222679"/>
              <a:ext cx="19050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5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2435</Template>
  <TotalTime>4955</TotalTime>
  <Words>987</Words>
  <Application>Microsoft Office PowerPoint</Application>
  <PresentationFormat>화면 슬라이드 쇼(4:3)</PresentationFormat>
  <Paragraphs>208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Diseño predeterminado</vt:lpstr>
      <vt:lpstr>The World of English</vt:lpstr>
      <vt:lpstr>PowerPoint 프레젠테이션</vt:lpstr>
      <vt:lpstr>PowerPoint 프레젠테이션</vt:lpstr>
      <vt:lpstr>PowerPoint 프레젠테이션</vt:lpstr>
      <vt:lpstr>What does a native speaker look like?</vt:lpstr>
      <vt:lpstr>PowerPoint 프레젠테이션</vt:lpstr>
      <vt:lpstr>English Today</vt:lpstr>
      <vt:lpstr>PowerPoint 프레젠테이션</vt:lpstr>
      <vt:lpstr>PowerPoint 프레젠테이션</vt:lpstr>
      <vt:lpstr>PowerPoint 프레젠테이션</vt:lpstr>
      <vt:lpstr>PowerPoint 프레젠테이션</vt:lpstr>
      <vt:lpstr>The Interests of the West</vt:lpstr>
      <vt:lpstr>Scholastic Dimension</vt:lpstr>
      <vt:lpstr>Linguistic Dimension</vt:lpstr>
      <vt:lpstr>Cultural Dimension</vt:lpstr>
      <vt:lpstr>Overall Benefits</vt:lpstr>
      <vt:lpstr>The New Paradigm</vt:lpstr>
      <vt:lpstr>What now?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English Speakers Today</vt:lpstr>
      <vt:lpstr>Current Facts</vt:lpstr>
      <vt:lpstr>PowerPoint 프레젠테이션</vt:lpstr>
      <vt:lpstr>Activity</vt:lpstr>
      <vt:lpstr>PowerPoint 프레젠테이션</vt:lpstr>
      <vt:lpstr>PowerPoint 프레젠테이션</vt:lpstr>
      <vt:lpstr>PowerPoint 프레젠테이션</vt:lpstr>
      <vt:lpstr>Cultural Dimension</vt:lpstr>
      <vt:lpstr>Overall Benefits</vt:lpstr>
      <vt:lpstr>The New Paradigm</vt:lpstr>
      <vt:lpstr>What now?</vt:lpstr>
      <vt:lpstr>PowerPoint 프레젠테이션</vt:lpstr>
      <vt:lpstr>PowerPoint 프레젠테이션</vt:lpstr>
      <vt:lpstr>Jack. C. Richards</vt:lpstr>
      <vt:lpstr>PowerPoint 프레젠테이션</vt:lpstr>
      <vt:lpstr>PowerPoint 프레젠테이션</vt:lpstr>
      <vt:lpstr>PowerPoint 프레젠테이션</vt:lpstr>
      <vt:lpstr>Fluency can be dangerous in International settings</vt:lpstr>
      <vt:lpstr>Mind Your Language</vt:lpstr>
      <vt:lpstr>Discussion</vt:lpstr>
      <vt:lpstr>PowerPoint 프레젠테이션</vt:lpstr>
      <vt:lpstr>PowerPoint 프레젠테이션</vt:lpstr>
      <vt:lpstr>PowerPoint 프레젠테이션</vt:lpstr>
      <vt:lpstr>PowerPoint 프레젠테이션</vt:lpstr>
      <vt:lpstr>Goals of English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</dc:title>
  <dc:creator>ClassRoom-1</dc:creator>
  <cp:lastModifiedBy>hufs</cp:lastModifiedBy>
  <cp:revision>283</cp:revision>
  <dcterms:created xsi:type="dcterms:W3CDTF">2012-07-04T02:03:48Z</dcterms:created>
  <dcterms:modified xsi:type="dcterms:W3CDTF">2018-09-13T10:15:13Z</dcterms:modified>
</cp:coreProperties>
</file>