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91" r:id="rId1"/>
  </p:sldMasterIdLst>
  <p:notesMasterIdLst>
    <p:notesMasterId r:id="rId49"/>
  </p:notesMasterIdLst>
  <p:sldIdLst>
    <p:sldId id="260" r:id="rId2"/>
    <p:sldId id="478" r:id="rId3"/>
    <p:sldId id="486" r:id="rId4"/>
    <p:sldId id="487" r:id="rId5"/>
    <p:sldId id="488" r:id="rId6"/>
    <p:sldId id="489" r:id="rId7"/>
    <p:sldId id="363" r:id="rId8"/>
    <p:sldId id="400" r:id="rId9"/>
    <p:sldId id="479" r:id="rId10"/>
    <p:sldId id="429" r:id="rId11"/>
    <p:sldId id="430" r:id="rId12"/>
    <p:sldId id="431" r:id="rId13"/>
    <p:sldId id="432" r:id="rId14"/>
    <p:sldId id="379" r:id="rId15"/>
    <p:sldId id="380" r:id="rId16"/>
    <p:sldId id="399" r:id="rId17"/>
    <p:sldId id="480" r:id="rId18"/>
    <p:sldId id="513" r:id="rId19"/>
    <p:sldId id="499" r:id="rId20"/>
    <p:sldId id="500" r:id="rId21"/>
    <p:sldId id="501" r:id="rId22"/>
    <p:sldId id="502" r:id="rId23"/>
    <p:sldId id="503" r:id="rId24"/>
    <p:sldId id="504" r:id="rId25"/>
    <p:sldId id="505" r:id="rId26"/>
    <p:sldId id="506" r:id="rId27"/>
    <p:sldId id="507" r:id="rId28"/>
    <p:sldId id="508" r:id="rId29"/>
    <p:sldId id="509" r:id="rId30"/>
    <p:sldId id="510" r:id="rId31"/>
    <p:sldId id="511" r:id="rId32"/>
    <p:sldId id="469" r:id="rId33"/>
    <p:sldId id="470" r:id="rId34"/>
    <p:sldId id="483" r:id="rId35"/>
    <p:sldId id="427" r:id="rId36"/>
    <p:sldId id="420" r:id="rId37"/>
    <p:sldId id="481" r:id="rId38"/>
    <p:sldId id="438" r:id="rId39"/>
    <p:sldId id="474" r:id="rId40"/>
    <p:sldId id="475" r:id="rId41"/>
    <p:sldId id="494" r:id="rId42"/>
    <p:sldId id="468" r:id="rId43"/>
    <p:sldId id="514" r:id="rId44"/>
    <p:sldId id="472" r:id="rId45"/>
    <p:sldId id="473" r:id="rId46"/>
    <p:sldId id="471" r:id="rId47"/>
    <p:sldId id="477" r:id="rId4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1C8ED"/>
    <a:srgbClr val="3366FF"/>
    <a:srgbClr val="0033CC"/>
    <a:srgbClr val="CCE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722" autoAdjust="0"/>
    <p:restoredTop sz="94660"/>
  </p:normalViewPr>
  <p:slideViewPr>
    <p:cSldViewPr>
      <p:cViewPr varScale="1">
        <p:scale>
          <a:sx n="75" d="100"/>
          <a:sy n="75" d="100"/>
        </p:scale>
        <p:origin x="906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CC3438B-034F-4DB2-9103-6BAB08890A93}" type="datetimeFigureOut">
              <a:rPr lang="en-US" smtClean="0"/>
              <a:pPr/>
              <a:t>3/4/2021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B51F673-8765-4327-B51C-6CB9ACD19BA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57138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48FA4A4-5835-47E6-B91C-F522B87DA046}" type="datetimeFigureOut">
              <a:rPr lang="en-US" smtClean="0"/>
              <a:pPr/>
              <a:t>3/4/2021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1723D57-1324-49CA-81CB-778831FA388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85172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48FA4A4-5835-47E6-B91C-F522B87DA046}" type="datetimeFigureOut">
              <a:rPr lang="en-US" smtClean="0"/>
              <a:pPr/>
              <a:t>3/4/2021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1723D57-1324-49CA-81CB-778831FA388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32163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48FA4A4-5835-47E6-B91C-F522B87DA046}" type="datetimeFigureOut">
              <a:rPr lang="en-US" smtClean="0"/>
              <a:pPr/>
              <a:t>3/4/2021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1723D57-1324-49CA-81CB-778831FA388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74187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48FA4A4-5835-47E6-B91C-F522B87DA046}" type="datetimeFigureOut">
              <a:rPr lang="en-US" smtClean="0"/>
              <a:pPr/>
              <a:t>3/4/2021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1723D57-1324-49CA-81CB-778831FA388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70687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48FA4A4-5835-47E6-B91C-F522B87DA046}" type="datetimeFigureOut">
              <a:rPr lang="en-US" smtClean="0"/>
              <a:pPr/>
              <a:t>3/4/2021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1723D57-1324-49CA-81CB-778831FA388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35218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48FA4A4-5835-47E6-B91C-F522B87DA046}" type="datetimeFigureOut">
              <a:rPr lang="en-US" smtClean="0"/>
              <a:pPr/>
              <a:t>3/4/2021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1723D57-1324-49CA-81CB-778831FA388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14795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48FA4A4-5835-47E6-B91C-F522B87DA046}" type="datetimeFigureOut">
              <a:rPr lang="en-US" smtClean="0"/>
              <a:pPr/>
              <a:t>3/4/2021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1723D57-1324-49CA-81CB-778831FA388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33785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48FA4A4-5835-47E6-B91C-F522B87DA046}" type="datetimeFigureOut">
              <a:rPr lang="en-US" smtClean="0"/>
              <a:pPr/>
              <a:t>3/4/2021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1723D57-1324-49CA-81CB-778831FA388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624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48FA4A4-5835-47E6-B91C-F522B87DA046}" type="datetimeFigureOut">
              <a:rPr lang="en-US" smtClean="0"/>
              <a:pPr/>
              <a:t>3/4/2021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1723D57-1324-49CA-81CB-778831FA388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31729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48FA4A4-5835-47E6-B91C-F522B87DA046}" type="datetimeFigureOut">
              <a:rPr lang="en-US" smtClean="0"/>
              <a:pPr/>
              <a:t>3/4/2021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1723D57-1324-49CA-81CB-778831FA388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90953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48FA4A4-5835-47E6-B91C-F522B87DA046}" type="datetimeFigureOut">
              <a:rPr lang="en-US" smtClean="0"/>
              <a:pPr/>
              <a:t>3/4/2021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1723D57-1324-49CA-81CB-778831FA388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79392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en-US"/>
              <a:t>Haga clic para cambiar el estilo de título	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en-US"/>
              <a:t>Haga clic para modificar el estilo de texto del patrón</a:t>
            </a:r>
          </a:p>
          <a:p>
            <a:pPr lvl="1"/>
            <a:r>
              <a:rPr lang="es-ES" altLang="en-US"/>
              <a:t>Segundo nivel</a:t>
            </a:r>
          </a:p>
          <a:p>
            <a:pPr lvl="2"/>
            <a:r>
              <a:rPr lang="es-ES" altLang="en-US"/>
              <a:t>Tercer nivel</a:t>
            </a:r>
          </a:p>
          <a:p>
            <a:pPr lvl="3"/>
            <a:r>
              <a:rPr lang="es-ES" altLang="en-US"/>
              <a:t>Cuarto nivel</a:t>
            </a:r>
          </a:p>
          <a:p>
            <a:pPr lvl="4"/>
            <a:r>
              <a:rPr lang="es-ES" altLang="en-US"/>
              <a:t>Quinto nivel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fld id="{748FA4A4-5835-47E6-B91C-F522B87DA046}" type="datetimeFigureOut">
              <a:rPr lang="en-US" smtClean="0"/>
              <a:pPr/>
              <a:t>3/4/2021</a:t>
            </a:fld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81723D57-1324-49CA-81CB-778831FA3882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2" r:id="rId1"/>
    <p:sldLayoutId id="2147483793" r:id="rId2"/>
    <p:sldLayoutId id="2147483794" r:id="rId3"/>
    <p:sldLayoutId id="2147483795" r:id="rId4"/>
    <p:sldLayoutId id="2147483796" r:id="rId5"/>
    <p:sldLayoutId id="2147483797" r:id="rId6"/>
    <p:sldLayoutId id="2147483798" r:id="rId7"/>
    <p:sldLayoutId id="2147483799" r:id="rId8"/>
    <p:sldLayoutId id="2147483800" r:id="rId9"/>
    <p:sldLayoutId id="2147483801" r:id="rId10"/>
    <p:sldLayoutId id="2147483802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hyperlink" Target="http://www.dialectsarchive.com/globalmap" TargetMode="Externa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hyperlink" Target="World%20Pronunciation/Speaker%206.mp3" TargetMode="External"/><Relationship Id="rId13" Type="http://schemas.openxmlformats.org/officeDocument/2006/relationships/image" Target="../media/image35.jpeg"/><Relationship Id="rId3" Type="http://schemas.openxmlformats.org/officeDocument/2006/relationships/image" Target="../media/image30.png"/><Relationship Id="rId7" Type="http://schemas.openxmlformats.org/officeDocument/2006/relationships/image" Target="../media/image32.png"/><Relationship Id="rId12" Type="http://schemas.openxmlformats.org/officeDocument/2006/relationships/hyperlink" Target="World%20Pronunciation/Speaker%205.mp3" TargetMode="External"/><Relationship Id="rId2" Type="http://schemas.openxmlformats.org/officeDocument/2006/relationships/hyperlink" Target="World%20Pronunciation/Speaker%201.mp3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World%20Pronunciation/Speaker%202.mp3" TargetMode="External"/><Relationship Id="rId11" Type="http://schemas.openxmlformats.org/officeDocument/2006/relationships/image" Target="../media/image34.jpeg"/><Relationship Id="rId5" Type="http://schemas.openxmlformats.org/officeDocument/2006/relationships/image" Target="../media/image31.jpeg"/><Relationship Id="rId10" Type="http://schemas.openxmlformats.org/officeDocument/2006/relationships/hyperlink" Target="World%20Pronunciation/speaker%203.mp3" TargetMode="External"/><Relationship Id="rId4" Type="http://schemas.openxmlformats.org/officeDocument/2006/relationships/hyperlink" Target="World%20Pronunciation/Speaker%204.mp3" TargetMode="External"/><Relationship Id="rId9" Type="http://schemas.openxmlformats.org/officeDocument/2006/relationships/image" Target="../media/image33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hyperlink" Target="World%20Pronunciation/World%20Pronunciation.avi" TargetMode="Externa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hyperlink" Target="'8&#163;&#225;8&#166;+f&#242;&#163;%208&#255;&#252;8&#251;&#166;'8&#249;&#201;%20d&#238;&#199;f&#242;&#163;%20f&#242;&#163;O&#166;&#161;8&#165;+8&#165;&#255;%208&#166;&#172;O&#166;&#252;%20(1).mp4" TargetMode="Externa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gif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hyperlink" Target="Jack%20C.%20Richards%20on%20English%20as%20an%20International%20Language.mp4" TargetMode="Externa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13" Type="http://schemas.openxmlformats.org/officeDocument/2006/relationships/image" Target="../media/image16.jpeg"/><Relationship Id="rId3" Type="http://schemas.openxmlformats.org/officeDocument/2006/relationships/image" Target="../media/image6.jpeg"/><Relationship Id="rId7" Type="http://schemas.openxmlformats.org/officeDocument/2006/relationships/image" Target="../media/image10.jpeg"/><Relationship Id="rId12" Type="http://schemas.openxmlformats.org/officeDocument/2006/relationships/image" Target="../media/image15.jpeg"/><Relationship Id="rId2" Type="http://schemas.openxmlformats.org/officeDocument/2006/relationships/image" Target="../media/image5.jpeg"/><Relationship Id="rId16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11" Type="http://schemas.openxmlformats.org/officeDocument/2006/relationships/image" Target="../media/image14.jpeg"/><Relationship Id="rId5" Type="http://schemas.openxmlformats.org/officeDocument/2006/relationships/image" Target="../media/image8.jpeg"/><Relationship Id="rId15" Type="http://schemas.openxmlformats.org/officeDocument/2006/relationships/image" Target="../media/image18.jpeg"/><Relationship Id="rId10" Type="http://schemas.openxmlformats.org/officeDocument/2006/relationships/image" Target="../media/image13.jpeg"/><Relationship Id="rId4" Type="http://schemas.openxmlformats.org/officeDocument/2006/relationships/image" Target="../media/image7.jpeg"/><Relationship Id="rId9" Type="http://schemas.openxmlformats.org/officeDocument/2006/relationships/image" Target="../media/image12.jpeg"/><Relationship Id="rId14" Type="http://schemas.openxmlformats.org/officeDocument/2006/relationships/image" Target="../media/image1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hyperlink" Target="JayWalker_2009-480p-ko.mp4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hyperlink" Target="Patricia%20Ryan%20MInd%20your%20Lang.avi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504" y="1484784"/>
            <a:ext cx="3312368" cy="3240360"/>
          </a:xfrm>
          <a:noFill/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>
            <a:scene3d>
              <a:camera prst="orthographicFront">
                <a:rot lat="0" lon="0" rev="0"/>
              </a:camera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l"/>
            <a:r>
              <a:rPr lang="en-US" sz="6000" b="1">
                <a:ln w="11430">
                  <a:noFill/>
                </a:ln>
                <a:solidFill>
                  <a:schemeClr val="bg1"/>
                </a:solidFill>
                <a:effectLst>
                  <a:glow rad="63500">
                    <a:schemeClr val="accent4">
                      <a:satMod val="175000"/>
                      <a:alpha val="33000"/>
                    </a:schemeClr>
                  </a:glow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Algerian" panose="04020705040A02060702" pitchFamily="82" charset="0"/>
              </a:rPr>
              <a:t>The World of English</a:t>
            </a:r>
            <a:endParaRPr lang="en-US" sz="6000" b="1" dirty="0">
              <a:ln w="11430">
                <a:noFill/>
              </a:ln>
              <a:gradFill>
                <a:gsLst>
                  <a:gs pos="0">
                    <a:schemeClr val="accent1">
                      <a:shade val="30000"/>
                      <a:satMod val="115000"/>
                    </a:schemeClr>
                  </a:gs>
                  <a:gs pos="37000">
                    <a:schemeClr val="accent1">
                      <a:shade val="67500"/>
                      <a:satMod val="115000"/>
                    </a:schemeClr>
                  </a:gs>
                  <a:gs pos="79000">
                    <a:schemeClr val="accent1">
                      <a:shade val="100000"/>
                      <a:satMod val="115000"/>
                    </a:schemeClr>
                  </a:gs>
                </a:gsLst>
                <a:lin ang="5400000" scaled="0"/>
              </a:gradFill>
              <a:effectLst>
                <a:glow rad="63500">
                  <a:schemeClr val="accent4">
                    <a:satMod val="175000"/>
                    <a:alpha val="33000"/>
                  </a:schemeClr>
                </a:glow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  <a:latin typeface="Algerian" panose="04020705040A02060702" pitchFamily="8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79512" y="6381328"/>
            <a:ext cx="34563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>
                <a:solidFill>
                  <a:schemeClr val="bg1"/>
                </a:solidFill>
              </a:rPr>
              <a:t>by Prof. George Whitehead</a:t>
            </a:r>
            <a:endParaRPr lang="en-US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CFD7EE5E-D9FB-4C88-A29C-30FB1F083F0D}"/>
              </a:ext>
            </a:extLst>
          </p:cNvPr>
          <p:cNvGrpSpPr/>
          <p:nvPr/>
        </p:nvGrpSpPr>
        <p:grpSpPr>
          <a:xfrm>
            <a:off x="1066801" y="1016000"/>
            <a:ext cx="6324600" cy="6070600"/>
            <a:chOff x="2195513" y="534988"/>
            <a:chExt cx="6378575" cy="5832475"/>
          </a:xfrm>
        </p:grpSpPr>
        <p:sp>
          <p:nvSpPr>
            <p:cNvPr id="4" name="Oval 3"/>
            <p:cNvSpPr/>
            <p:nvPr/>
          </p:nvSpPr>
          <p:spPr>
            <a:xfrm>
              <a:off x="2195513" y="534988"/>
              <a:ext cx="6264275" cy="5832475"/>
            </a:xfrm>
            <a:prstGeom prst="ellipse">
              <a:avLst/>
            </a:prstGeom>
            <a:solidFill>
              <a:srgbClr val="3366FF"/>
            </a:solidFill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5" name="Oval 4"/>
            <p:cNvSpPr/>
            <p:nvPr/>
          </p:nvSpPr>
          <p:spPr>
            <a:xfrm>
              <a:off x="3132138" y="1354138"/>
              <a:ext cx="4392612" cy="4292600"/>
            </a:xfrm>
            <a:prstGeom prst="ellipse">
              <a:avLst/>
            </a:prstGeom>
            <a:solidFill>
              <a:srgbClr val="33CCFF"/>
            </a:solidFill>
            <a:ln w="57150">
              <a:solidFill>
                <a:schemeClr val="tx1"/>
              </a:solidFill>
              <a:prstDash val="solid"/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6" name="Oval 5"/>
            <p:cNvSpPr/>
            <p:nvPr/>
          </p:nvSpPr>
          <p:spPr>
            <a:xfrm>
              <a:off x="3995738" y="2119313"/>
              <a:ext cx="2663825" cy="2663825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 w="57150">
              <a:solidFill>
                <a:schemeClr val="tx1"/>
              </a:solidFill>
              <a:prstDash val="solid"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cxnSp>
          <p:nvCxnSpPr>
            <p:cNvPr id="8" name="Straight Arrow Connector 7"/>
            <p:cNvCxnSpPr/>
            <p:nvPr/>
          </p:nvCxnSpPr>
          <p:spPr>
            <a:xfrm flipH="1" flipV="1">
              <a:off x="4716463" y="1111250"/>
              <a:ext cx="647700" cy="2339975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Arrow Connector 9"/>
            <p:cNvCxnSpPr/>
            <p:nvPr/>
          </p:nvCxnSpPr>
          <p:spPr>
            <a:xfrm flipV="1">
              <a:off x="5516563" y="2281238"/>
              <a:ext cx="1143000" cy="1169987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Arrow Connector 12"/>
            <p:cNvCxnSpPr/>
            <p:nvPr/>
          </p:nvCxnSpPr>
          <p:spPr>
            <a:xfrm flipH="1">
              <a:off x="3276600" y="3603625"/>
              <a:ext cx="2159000" cy="1395413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Arrow Connector 15"/>
            <p:cNvCxnSpPr/>
            <p:nvPr/>
          </p:nvCxnSpPr>
          <p:spPr>
            <a:xfrm>
              <a:off x="5516563" y="3603625"/>
              <a:ext cx="1143000" cy="2043113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Arrow Connector 17"/>
            <p:cNvCxnSpPr/>
            <p:nvPr/>
          </p:nvCxnSpPr>
          <p:spPr>
            <a:xfrm flipH="1" flipV="1">
              <a:off x="3635375" y="2982913"/>
              <a:ext cx="1728788" cy="517525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Arrow Connector 20"/>
            <p:cNvCxnSpPr/>
            <p:nvPr/>
          </p:nvCxnSpPr>
          <p:spPr>
            <a:xfrm flipH="1">
              <a:off x="5148263" y="3603625"/>
              <a:ext cx="368300" cy="1539875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Arrow Connector 22"/>
            <p:cNvCxnSpPr/>
            <p:nvPr/>
          </p:nvCxnSpPr>
          <p:spPr>
            <a:xfrm flipV="1">
              <a:off x="5516563" y="3127375"/>
              <a:ext cx="2368550" cy="47625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Rounded Rectangle 24"/>
            <p:cNvSpPr/>
            <p:nvPr/>
          </p:nvSpPr>
          <p:spPr>
            <a:xfrm>
              <a:off x="4643438" y="2982913"/>
              <a:ext cx="1444625" cy="1008062"/>
            </a:xfrm>
            <a:prstGeom prst="roundRect">
              <a:avLst/>
            </a:prstGeom>
            <a:solidFill>
              <a:srgbClr val="9933FF"/>
            </a:solidFill>
            <a:ln>
              <a:solidFill>
                <a:srgbClr val="6600C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English as a Native Language</a:t>
              </a:r>
            </a:p>
          </p:txBody>
        </p:sp>
        <p:sp>
          <p:nvSpPr>
            <p:cNvPr id="26" name="Rounded Rectangle 25"/>
            <p:cNvSpPr/>
            <p:nvPr/>
          </p:nvSpPr>
          <p:spPr>
            <a:xfrm>
              <a:off x="6145213" y="3846513"/>
              <a:ext cx="1379537" cy="720725"/>
            </a:xfrm>
            <a:prstGeom prst="roundRect">
              <a:avLst/>
            </a:prstGeom>
            <a:solidFill>
              <a:srgbClr val="00B050"/>
            </a:solidFill>
            <a:ln>
              <a:solidFill>
                <a:srgbClr val="008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Primary/ Secondary Language</a:t>
              </a:r>
              <a:endPara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28" name="Rounded Rectangle 27"/>
            <p:cNvSpPr/>
            <p:nvPr/>
          </p:nvSpPr>
          <p:spPr>
            <a:xfrm>
              <a:off x="7194550" y="4783138"/>
              <a:ext cx="1379538" cy="719137"/>
            </a:xfrm>
            <a:prstGeom prst="roundRect">
              <a:avLst/>
            </a:prstGeom>
            <a:solidFill>
              <a:srgbClr val="FF7C80"/>
            </a:solidFill>
            <a:ln>
              <a:solidFill>
                <a:srgbClr val="CC009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Foreign</a:t>
              </a:r>
            </a:p>
            <a:p>
              <a:pPr algn="ctr">
                <a:defRPr/>
              </a:pPr>
              <a:r>
                <a:rPr lang="en-US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Language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5261707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7DBF9222-2AA8-4867-9FF3-CFFC6E9A246F}"/>
              </a:ext>
            </a:extLst>
          </p:cNvPr>
          <p:cNvGrpSpPr/>
          <p:nvPr/>
        </p:nvGrpSpPr>
        <p:grpSpPr>
          <a:xfrm>
            <a:off x="990600" y="1063625"/>
            <a:ext cx="6378575" cy="5832475"/>
            <a:chOff x="2195513" y="549275"/>
            <a:chExt cx="6378575" cy="5832475"/>
          </a:xfrm>
        </p:grpSpPr>
        <p:sp>
          <p:nvSpPr>
            <p:cNvPr id="4" name="Oval 3"/>
            <p:cNvSpPr/>
            <p:nvPr/>
          </p:nvSpPr>
          <p:spPr>
            <a:xfrm>
              <a:off x="2195513" y="549275"/>
              <a:ext cx="6264275" cy="5832475"/>
            </a:xfrm>
            <a:prstGeom prst="ellipse">
              <a:avLst/>
            </a:prstGeom>
            <a:solidFill>
              <a:srgbClr val="3366FF"/>
            </a:solidFill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5" name="Oval 4"/>
            <p:cNvSpPr/>
            <p:nvPr/>
          </p:nvSpPr>
          <p:spPr>
            <a:xfrm>
              <a:off x="3132138" y="1368425"/>
              <a:ext cx="4392612" cy="4292600"/>
            </a:xfrm>
            <a:prstGeom prst="ellipse">
              <a:avLst/>
            </a:prstGeom>
            <a:solidFill>
              <a:srgbClr val="33CCFF"/>
            </a:solidFill>
            <a:ln w="57150">
              <a:solidFill>
                <a:schemeClr val="tx1"/>
              </a:solidFill>
              <a:prstDash val="dash"/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6" name="Oval 5"/>
            <p:cNvSpPr/>
            <p:nvPr/>
          </p:nvSpPr>
          <p:spPr>
            <a:xfrm>
              <a:off x="3995738" y="2133600"/>
              <a:ext cx="2663825" cy="2663825"/>
            </a:xfrm>
            <a:prstGeom prst="ellipse">
              <a:avLst/>
            </a:prstGeom>
            <a:solidFill>
              <a:schemeClr val="bg1"/>
            </a:solidFill>
            <a:ln w="57150">
              <a:solidFill>
                <a:schemeClr val="tx1"/>
              </a:solidFill>
              <a:prstDash val="dash"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5" name="Rounded Rectangle 24"/>
            <p:cNvSpPr/>
            <p:nvPr/>
          </p:nvSpPr>
          <p:spPr>
            <a:xfrm>
              <a:off x="4643438" y="2997200"/>
              <a:ext cx="1444625" cy="1008063"/>
            </a:xfrm>
            <a:prstGeom prst="roundRect">
              <a:avLst/>
            </a:prstGeom>
            <a:solidFill>
              <a:srgbClr val="9933FF"/>
            </a:solidFill>
            <a:ln>
              <a:solidFill>
                <a:srgbClr val="6600C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English as a Native Language</a:t>
              </a:r>
            </a:p>
          </p:txBody>
        </p:sp>
        <p:sp>
          <p:nvSpPr>
            <p:cNvPr id="26" name="Rounded Rectangle 25"/>
            <p:cNvSpPr/>
            <p:nvPr/>
          </p:nvSpPr>
          <p:spPr>
            <a:xfrm>
              <a:off x="6145213" y="3860800"/>
              <a:ext cx="1379537" cy="720725"/>
            </a:xfrm>
            <a:prstGeom prst="roundRect">
              <a:avLst/>
            </a:prstGeom>
            <a:solidFill>
              <a:srgbClr val="00B050"/>
            </a:solidFill>
            <a:ln>
              <a:solidFill>
                <a:srgbClr val="008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Second Language</a:t>
              </a:r>
              <a:endPara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28" name="Rounded Rectangle 27"/>
            <p:cNvSpPr/>
            <p:nvPr/>
          </p:nvSpPr>
          <p:spPr>
            <a:xfrm>
              <a:off x="7194550" y="4795838"/>
              <a:ext cx="1379538" cy="720725"/>
            </a:xfrm>
            <a:prstGeom prst="roundRect">
              <a:avLst/>
            </a:prstGeom>
            <a:solidFill>
              <a:srgbClr val="FF7C80"/>
            </a:solidFill>
            <a:ln>
              <a:solidFill>
                <a:srgbClr val="CC009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Foreign</a:t>
              </a:r>
            </a:p>
            <a:p>
              <a:pPr algn="ctr">
                <a:defRPr/>
              </a:pPr>
              <a:r>
                <a:rPr lang="en-US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Language</a:t>
              </a:r>
            </a:p>
          </p:txBody>
        </p:sp>
        <p:cxnSp>
          <p:nvCxnSpPr>
            <p:cNvPr id="3" name="Straight Arrow Connector 2"/>
            <p:cNvCxnSpPr/>
            <p:nvPr/>
          </p:nvCxnSpPr>
          <p:spPr>
            <a:xfrm>
              <a:off x="3957638" y="1331913"/>
              <a:ext cx="792162" cy="1655762"/>
            </a:xfrm>
            <a:prstGeom prst="straightConnector1">
              <a:avLst/>
            </a:prstGeom>
            <a:ln w="38100">
              <a:solidFill>
                <a:schemeClr val="tx1"/>
              </a:solidFill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Arrow Connector 19"/>
            <p:cNvCxnSpPr/>
            <p:nvPr/>
          </p:nvCxnSpPr>
          <p:spPr>
            <a:xfrm flipH="1">
              <a:off x="5148263" y="1804988"/>
              <a:ext cx="179387" cy="1150937"/>
            </a:xfrm>
            <a:prstGeom prst="straightConnector1">
              <a:avLst/>
            </a:prstGeom>
            <a:ln w="38100">
              <a:solidFill>
                <a:schemeClr val="tx1"/>
              </a:solidFill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Arrow Connector 23"/>
            <p:cNvCxnSpPr/>
            <p:nvPr/>
          </p:nvCxnSpPr>
          <p:spPr>
            <a:xfrm flipV="1">
              <a:off x="3132138" y="4005263"/>
              <a:ext cx="1511300" cy="863600"/>
            </a:xfrm>
            <a:prstGeom prst="straightConnector1">
              <a:avLst/>
            </a:prstGeom>
            <a:ln w="38100">
              <a:solidFill>
                <a:schemeClr val="tx1"/>
              </a:solidFill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Arrow Connector 26"/>
            <p:cNvCxnSpPr/>
            <p:nvPr/>
          </p:nvCxnSpPr>
          <p:spPr>
            <a:xfrm flipH="1" flipV="1">
              <a:off x="5580063" y="4116388"/>
              <a:ext cx="565150" cy="1039812"/>
            </a:xfrm>
            <a:prstGeom prst="straightConnector1">
              <a:avLst/>
            </a:prstGeom>
            <a:ln w="38100">
              <a:solidFill>
                <a:schemeClr val="tx1"/>
              </a:solidFill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Arrow Connector 30"/>
            <p:cNvCxnSpPr/>
            <p:nvPr/>
          </p:nvCxnSpPr>
          <p:spPr>
            <a:xfrm>
              <a:off x="3779838" y="2728913"/>
              <a:ext cx="863600" cy="555625"/>
            </a:xfrm>
            <a:prstGeom prst="straightConnector1">
              <a:avLst/>
            </a:prstGeom>
            <a:ln w="38100">
              <a:solidFill>
                <a:schemeClr val="tx1"/>
              </a:solidFill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Arrow Connector 33"/>
            <p:cNvCxnSpPr/>
            <p:nvPr/>
          </p:nvCxnSpPr>
          <p:spPr>
            <a:xfrm flipH="1">
              <a:off x="6145213" y="2381250"/>
              <a:ext cx="1522412" cy="695325"/>
            </a:xfrm>
            <a:prstGeom prst="straightConnector1">
              <a:avLst/>
            </a:prstGeom>
            <a:ln w="38100">
              <a:solidFill>
                <a:schemeClr val="tx1"/>
              </a:solidFill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Arrow Connector 36"/>
            <p:cNvCxnSpPr>
              <a:endCxn id="25" idx="3"/>
            </p:cNvCxnSpPr>
            <p:nvPr/>
          </p:nvCxnSpPr>
          <p:spPr>
            <a:xfrm flipH="1" flipV="1">
              <a:off x="6088063" y="3500438"/>
              <a:ext cx="1004887" cy="14287"/>
            </a:xfrm>
            <a:prstGeom prst="straightConnector1">
              <a:avLst/>
            </a:prstGeom>
            <a:ln w="38100">
              <a:solidFill>
                <a:schemeClr val="tx1"/>
              </a:solidFill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Arrow Connector 39"/>
            <p:cNvCxnSpPr/>
            <p:nvPr/>
          </p:nvCxnSpPr>
          <p:spPr>
            <a:xfrm flipH="1" flipV="1">
              <a:off x="5313363" y="4116388"/>
              <a:ext cx="120650" cy="1976437"/>
            </a:xfrm>
            <a:prstGeom prst="straightConnector1">
              <a:avLst/>
            </a:prstGeom>
            <a:ln w="38100">
              <a:solidFill>
                <a:schemeClr val="tx1"/>
              </a:solidFill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Arrow Connector 42"/>
            <p:cNvCxnSpPr/>
            <p:nvPr/>
          </p:nvCxnSpPr>
          <p:spPr>
            <a:xfrm flipV="1">
              <a:off x="4500563" y="4116388"/>
              <a:ext cx="431800" cy="989012"/>
            </a:xfrm>
            <a:prstGeom prst="straightConnector1">
              <a:avLst/>
            </a:prstGeom>
            <a:ln w="38100">
              <a:solidFill>
                <a:schemeClr val="tx1"/>
              </a:solidFill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Arrow Connector 48"/>
            <p:cNvCxnSpPr/>
            <p:nvPr/>
          </p:nvCxnSpPr>
          <p:spPr>
            <a:xfrm flipH="1">
              <a:off x="5724525" y="1268413"/>
              <a:ext cx="865188" cy="1655762"/>
            </a:xfrm>
            <a:prstGeom prst="straightConnector1">
              <a:avLst/>
            </a:prstGeom>
            <a:ln w="38100">
              <a:solidFill>
                <a:schemeClr val="tx1"/>
              </a:solidFill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Arrow Connector 51"/>
            <p:cNvCxnSpPr/>
            <p:nvPr/>
          </p:nvCxnSpPr>
          <p:spPr>
            <a:xfrm flipH="1">
              <a:off x="6589713" y="1871663"/>
              <a:ext cx="719137" cy="576262"/>
            </a:xfrm>
            <a:prstGeom prst="straightConnector1">
              <a:avLst/>
            </a:prstGeom>
            <a:ln w="38100">
              <a:solidFill>
                <a:schemeClr val="tx1"/>
              </a:solidFill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Arrow Connector 55"/>
            <p:cNvCxnSpPr/>
            <p:nvPr/>
          </p:nvCxnSpPr>
          <p:spPr>
            <a:xfrm flipH="1">
              <a:off x="2773363" y="3860800"/>
              <a:ext cx="790575" cy="144463"/>
            </a:xfrm>
            <a:prstGeom prst="straightConnector1">
              <a:avLst/>
            </a:prstGeom>
            <a:ln w="38100">
              <a:solidFill>
                <a:schemeClr val="tx1"/>
              </a:solidFill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Arrow Connector 61"/>
            <p:cNvCxnSpPr/>
            <p:nvPr/>
          </p:nvCxnSpPr>
          <p:spPr>
            <a:xfrm flipH="1" flipV="1">
              <a:off x="2700338" y="3006725"/>
              <a:ext cx="1943100" cy="638175"/>
            </a:xfrm>
            <a:prstGeom prst="straightConnector1">
              <a:avLst/>
            </a:prstGeom>
            <a:ln w="38100">
              <a:solidFill>
                <a:schemeClr val="tx1"/>
              </a:solidFill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Arrow Connector 64"/>
            <p:cNvCxnSpPr/>
            <p:nvPr/>
          </p:nvCxnSpPr>
          <p:spPr>
            <a:xfrm flipH="1">
              <a:off x="3676650" y="3860800"/>
              <a:ext cx="717550" cy="255588"/>
            </a:xfrm>
            <a:prstGeom prst="straightConnector1">
              <a:avLst/>
            </a:prstGeom>
            <a:ln w="38100">
              <a:solidFill>
                <a:schemeClr val="tx1"/>
              </a:solidFill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Arrow Connector 67"/>
            <p:cNvCxnSpPr/>
            <p:nvPr/>
          </p:nvCxnSpPr>
          <p:spPr>
            <a:xfrm flipH="1">
              <a:off x="5481638" y="1871663"/>
              <a:ext cx="314325" cy="728662"/>
            </a:xfrm>
            <a:prstGeom prst="straightConnector1">
              <a:avLst/>
            </a:prstGeom>
            <a:ln w="38100">
              <a:solidFill>
                <a:schemeClr val="tx1"/>
              </a:solidFill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Arrow Connector 71"/>
            <p:cNvCxnSpPr/>
            <p:nvPr/>
          </p:nvCxnSpPr>
          <p:spPr>
            <a:xfrm flipH="1" flipV="1">
              <a:off x="6589713" y="4868863"/>
              <a:ext cx="430212" cy="504825"/>
            </a:xfrm>
            <a:prstGeom prst="straightConnector1">
              <a:avLst/>
            </a:prstGeom>
            <a:ln w="38100">
              <a:solidFill>
                <a:schemeClr val="tx1"/>
              </a:solidFill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Straight Arrow Connector 75"/>
            <p:cNvCxnSpPr/>
            <p:nvPr/>
          </p:nvCxnSpPr>
          <p:spPr>
            <a:xfrm>
              <a:off x="4859338" y="1125538"/>
              <a:ext cx="73025" cy="746125"/>
            </a:xfrm>
            <a:prstGeom prst="straightConnector1">
              <a:avLst/>
            </a:prstGeom>
            <a:ln w="38100">
              <a:solidFill>
                <a:schemeClr val="tx1"/>
              </a:solidFill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Straight Arrow Connector 78"/>
            <p:cNvCxnSpPr/>
            <p:nvPr/>
          </p:nvCxnSpPr>
          <p:spPr>
            <a:xfrm flipH="1">
              <a:off x="7092950" y="3138488"/>
              <a:ext cx="717550" cy="152400"/>
            </a:xfrm>
            <a:prstGeom prst="straightConnector1">
              <a:avLst/>
            </a:prstGeom>
            <a:ln w="38100">
              <a:solidFill>
                <a:schemeClr val="tx1"/>
              </a:solidFill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61093413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970" t="13968" r="35318" b="70795"/>
          <a:stretch>
            <a:fillRect/>
          </a:stretch>
        </p:blipFill>
        <p:spPr bwMode="auto">
          <a:xfrm>
            <a:off x="4787900" y="5949950"/>
            <a:ext cx="4146550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모서리가 둥근 직사각형 7"/>
          <p:cNvSpPr/>
          <p:nvPr/>
        </p:nvSpPr>
        <p:spPr>
          <a:xfrm>
            <a:off x="2979738" y="2728913"/>
            <a:ext cx="1871662" cy="576262"/>
          </a:xfrm>
          <a:prstGeom prst="roundRect">
            <a:avLst/>
          </a:prstGeom>
          <a:solidFill>
            <a:srgbClr val="FF3399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defRPr/>
            </a:pPr>
            <a:r>
              <a:rPr lang="en-US" altLang="ko-KR">
                <a:solidFill>
                  <a:srgbClr val="FFFFFF"/>
                </a:solidFill>
                <a:latin typeface="Book Antiqua" pitchFamily="18" charset="0"/>
                <a:ea typeface="굴림" charset="-127"/>
              </a:rPr>
              <a:t>Finglish</a:t>
            </a:r>
            <a:endParaRPr lang="ko-KR" altLang="en-US">
              <a:solidFill>
                <a:srgbClr val="FFFFFF"/>
              </a:solidFill>
              <a:latin typeface="Book Antiqua" pitchFamily="18" charset="0"/>
              <a:ea typeface="굴림" charset="-127"/>
            </a:endParaRPr>
          </a:p>
        </p:txBody>
      </p:sp>
      <p:sp>
        <p:nvSpPr>
          <p:cNvPr id="9" name="모서리가 둥근 직사각형 8"/>
          <p:cNvSpPr/>
          <p:nvPr/>
        </p:nvSpPr>
        <p:spPr>
          <a:xfrm>
            <a:off x="333375" y="3497263"/>
            <a:ext cx="1873250" cy="576262"/>
          </a:xfrm>
          <a:prstGeom prst="roundRect">
            <a:avLst/>
          </a:prstGeom>
          <a:solidFill>
            <a:srgbClr val="7030A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defRPr/>
            </a:pPr>
            <a:r>
              <a:rPr lang="en-US" altLang="ko-KR">
                <a:solidFill>
                  <a:srgbClr val="FFFFFF"/>
                </a:solidFill>
                <a:latin typeface="Book Antiqua" pitchFamily="18" charset="0"/>
                <a:ea typeface="굴림" charset="-127"/>
              </a:rPr>
              <a:t>Norweglish</a:t>
            </a:r>
            <a:endParaRPr lang="ko-KR" altLang="en-US">
              <a:solidFill>
                <a:srgbClr val="FFFFFF"/>
              </a:solidFill>
              <a:latin typeface="Book Antiqua" pitchFamily="18" charset="0"/>
              <a:ea typeface="굴림" charset="-127"/>
            </a:endParaRPr>
          </a:p>
        </p:txBody>
      </p:sp>
      <p:sp>
        <p:nvSpPr>
          <p:cNvPr id="10" name="모서리가 둥근 직사각형 9"/>
          <p:cNvSpPr/>
          <p:nvPr/>
        </p:nvSpPr>
        <p:spPr>
          <a:xfrm>
            <a:off x="1106488" y="4438650"/>
            <a:ext cx="1873250" cy="576263"/>
          </a:xfrm>
          <a:prstGeom prst="roundRect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defRPr/>
            </a:pPr>
            <a:r>
              <a:rPr lang="en-US" altLang="ko-KR">
                <a:solidFill>
                  <a:srgbClr val="FFFFFF"/>
                </a:solidFill>
                <a:latin typeface="Book Antiqua" pitchFamily="18" charset="0"/>
                <a:ea typeface="굴림" charset="-127"/>
              </a:rPr>
              <a:t>Porglish</a:t>
            </a:r>
            <a:endParaRPr lang="ko-KR" altLang="en-US">
              <a:solidFill>
                <a:srgbClr val="FFFFFF"/>
              </a:solidFill>
              <a:latin typeface="Book Antiqua" pitchFamily="18" charset="0"/>
              <a:ea typeface="굴림" charset="-127"/>
            </a:endParaRPr>
          </a:p>
        </p:txBody>
      </p:sp>
      <p:sp>
        <p:nvSpPr>
          <p:cNvPr id="11" name="모서리가 둥근 직사각형 10"/>
          <p:cNvSpPr/>
          <p:nvPr/>
        </p:nvSpPr>
        <p:spPr>
          <a:xfrm>
            <a:off x="361950" y="5441950"/>
            <a:ext cx="1871663" cy="574675"/>
          </a:xfrm>
          <a:prstGeom prst="roundRect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defRPr/>
            </a:pPr>
            <a:r>
              <a:rPr lang="en-US" altLang="ko-KR">
                <a:solidFill>
                  <a:srgbClr val="FFFFFF"/>
                </a:solidFill>
                <a:latin typeface="Book Antiqua" pitchFamily="18" charset="0"/>
                <a:ea typeface="굴림" charset="-127"/>
              </a:rPr>
              <a:t>Greeklish</a:t>
            </a:r>
            <a:endParaRPr lang="ko-KR" altLang="en-US">
              <a:solidFill>
                <a:srgbClr val="FFFFFF"/>
              </a:solidFill>
              <a:latin typeface="Book Antiqua" pitchFamily="18" charset="0"/>
              <a:ea typeface="굴림" charset="-127"/>
            </a:endParaRPr>
          </a:p>
        </p:txBody>
      </p:sp>
      <p:sp>
        <p:nvSpPr>
          <p:cNvPr id="12" name="모서리가 둥근 직사각형 11"/>
          <p:cNvSpPr/>
          <p:nvPr/>
        </p:nvSpPr>
        <p:spPr>
          <a:xfrm>
            <a:off x="2355850" y="5983288"/>
            <a:ext cx="1871663" cy="576262"/>
          </a:xfrm>
          <a:prstGeom prst="roundRect">
            <a:avLst/>
          </a:prstGeom>
          <a:solidFill>
            <a:srgbClr val="FF3399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defRPr/>
            </a:pPr>
            <a:r>
              <a:rPr lang="en-US" altLang="ko-KR">
                <a:solidFill>
                  <a:srgbClr val="FFFFFF"/>
                </a:solidFill>
                <a:latin typeface="Book Antiqua" pitchFamily="18" charset="0"/>
                <a:ea typeface="굴림" charset="-127"/>
              </a:rPr>
              <a:t>Tinglish</a:t>
            </a:r>
            <a:endParaRPr lang="ko-KR" altLang="en-US">
              <a:solidFill>
                <a:srgbClr val="FFFFFF"/>
              </a:solidFill>
              <a:latin typeface="Book Antiqua" pitchFamily="18" charset="0"/>
              <a:ea typeface="굴림" charset="-127"/>
            </a:endParaRPr>
          </a:p>
        </p:txBody>
      </p:sp>
      <p:sp>
        <p:nvSpPr>
          <p:cNvPr id="13" name="모서리가 둥근 직사각형 12"/>
          <p:cNvSpPr/>
          <p:nvPr/>
        </p:nvSpPr>
        <p:spPr>
          <a:xfrm>
            <a:off x="2859088" y="5226050"/>
            <a:ext cx="1873250" cy="574675"/>
          </a:xfrm>
          <a:prstGeom prst="roundRect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defRPr/>
            </a:pPr>
            <a:r>
              <a:rPr lang="en-US" altLang="ko-KR">
                <a:solidFill>
                  <a:srgbClr val="FFFFFF"/>
                </a:solidFill>
                <a:latin typeface="Book Antiqua" pitchFamily="18" charset="0"/>
                <a:ea typeface="굴림" charset="-127"/>
              </a:rPr>
              <a:t>Spanglish</a:t>
            </a:r>
            <a:endParaRPr lang="ko-KR" altLang="en-US">
              <a:solidFill>
                <a:srgbClr val="FFFFFF"/>
              </a:solidFill>
              <a:latin typeface="Book Antiqua" pitchFamily="18" charset="0"/>
              <a:ea typeface="굴림" charset="-127"/>
            </a:endParaRPr>
          </a:p>
        </p:txBody>
      </p:sp>
      <p:sp>
        <p:nvSpPr>
          <p:cNvPr id="15" name="모서리가 둥근 직사각형 14"/>
          <p:cNvSpPr/>
          <p:nvPr/>
        </p:nvSpPr>
        <p:spPr>
          <a:xfrm>
            <a:off x="6738938" y="3332163"/>
            <a:ext cx="1873250" cy="576262"/>
          </a:xfrm>
          <a:prstGeom prst="roundRect">
            <a:avLst/>
          </a:prstGeom>
          <a:solidFill>
            <a:srgbClr val="7030A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defRPr/>
            </a:pPr>
            <a:r>
              <a:rPr lang="en-US" altLang="ko-KR">
                <a:solidFill>
                  <a:srgbClr val="FFFFFF"/>
                </a:solidFill>
                <a:latin typeface="Book Antiqua" pitchFamily="18" charset="0"/>
                <a:ea typeface="굴림" charset="-127"/>
              </a:rPr>
              <a:t>Poglish</a:t>
            </a:r>
            <a:endParaRPr lang="ko-KR" altLang="en-US">
              <a:solidFill>
                <a:srgbClr val="FFFFFF"/>
              </a:solidFill>
              <a:latin typeface="Book Antiqua" pitchFamily="18" charset="0"/>
              <a:ea typeface="굴림" charset="-127"/>
            </a:endParaRPr>
          </a:p>
        </p:txBody>
      </p:sp>
      <p:sp>
        <p:nvSpPr>
          <p:cNvPr id="16" name="모서리가 둥근 직사각형 15"/>
          <p:cNvSpPr/>
          <p:nvPr/>
        </p:nvSpPr>
        <p:spPr>
          <a:xfrm>
            <a:off x="7019925" y="2035175"/>
            <a:ext cx="1873250" cy="576263"/>
          </a:xfrm>
          <a:prstGeom prst="roundRect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defRPr/>
            </a:pPr>
            <a:r>
              <a:rPr lang="en-US" altLang="ko-KR">
                <a:solidFill>
                  <a:srgbClr val="FFFFFF"/>
                </a:solidFill>
                <a:latin typeface="Book Antiqua" pitchFamily="18" charset="0"/>
                <a:ea typeface="굴림" charset="-127"/>
              </a:rPr>
              <a:t>Turklish</a:t>
            </a:r>
            <a:endParaRPr lang="ko-KR" altLang="en-US">
              <a:solidFill>
                <a:srgbClr val="FFFFFF"/>
              </a:solidFill>
              <a:latin typeface="Book Antiqua" pitchFamily="18" charset="0"/>
              <a:ea typeface="굴림" charset="-127"/>
            </a:endParaRPr>
          </a:p>
        </p:txBody>
      </p:sp>
      <p:sp>
        <p:nvSpPr>
          <p:cNvPr id="17" name="모서리가 둥근 직사각형 16"/>
          <p:cNvSpPr/>
          <p:nvPr/>
        </p:nvSpPr>
        <p:spPr>
          <a:xfrm>
            <a:off x="4067175" y="1619250"/>
            <a:ext cx="1871663" cy="576263"/>
          </a:xfrm>
          <a:prstGeom prst="roundRect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defRPr/>
            </a:pPr>
            <a:r>
              <a:rPr lang="en-US" altLang="ko-KR">
                <a:solidFill>
                  <a:srgbClr val="FFFFFF"/>
                </a:solidFill>
                <a:latin typeface="Book Antiqua" pitchFamily="18" charset="0"/>
                <a:ea typeface="굴림" charset="-127"/>
              </a:rPr>
              <a:t>Konglish</a:t>
            </a:r>
            <a:endParaRPr lang="ko-KR" altLang="en-US">
              <a:solidFill>
                <a:srgbClr val="FFFFFF"/>
              </a:solidFill>
              <a:latin typeface="Book Antiqua" pitchFamily="18" charset="0"/>
              <a:ea typeface="굴림" charset="-127"/>
            </a:endParaRPr>
          </a:p>
        </p:txBody>
      </p:sp>
      <p:sp>
        <p:nvSpPr>
          <p:cNvPr id="18" name="모서리가 둥근 직사각형 17"/>
          <p:cNvSpPr/>
          <p:nvPr/>
        </p:nvSpPr>
        <p:spPr>
          <a:xfrm>
            <a:off x="3671888" y="3867150"/>
            <a:ext cx="1871662" cy="576263"/>
          </a:xfrm>
          <a:prstGeom prst="round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defRPr/>
            </a:pPr>
            <a:r>
              <a:rPr lang="en-US" altLang="ko-KR">
                <a:latin typeface="Book Antiqua" pitchFamily="18" charset="0"/>
                <a:ea typeface="굴림" charset="-127"/>
              </a:rPr>
              <a:t>Dunglish</a:t>
            </a:r>
            <a:endParaRPr lang="ko-KR" altLang="en-US">
              <a:latin typeface="Book Antiqua" pitchFamily="18" charset="0"/>
              <a:ea typeface="굴림" charset="-127"/>
            </a:endParaRPr>
          </a:p>
        </p:txBody>
      </p:sp>
      <p:sp>
        <p:nvSpPr>
          <p:cNvPr id="19" name="모서리가 둥근 직사각형 18"/>
          <p:cNvSpPr/>
          <p:nvPr/>
        </p:nvSpPr>
        <p:spPr>
          <a:xfrm>
            <a:off x="5546725" y="5014913"/>
            <a:ext cx="1871663" cy="576262"/>
          </a:xfrm>
          <a:prstGeom prst="roundRect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defRPr/>
            </a:pPr>
            <a:r>
              <a:rPr lang="en-US" altLang="ko-KR">
                <a:solidFill>
                  <a:srgbClr val="FFFFFF"/>
                </a:solidFill>
                <a:latin typeface="Book Antiqua" pitchFamily="18" charset="0"/>
                <a:ea typeface="굴림" charset="-127"/>
              </a:rPr>
              <a:t>Hinglish</a:t>
            </a:r>
            <a:endParaRPr lang="ko-KR" altLang="en-US">
              <a:solidFill>
                <a:srgbClr val="FFFFFF"/>
              </a:solidFill>
              <a:latin typeface="Book Antiqua" pitchFamily="18" charset="0"/>
              <a:ea typeface="굴림" charset="-127"/>
            </a:endParaRPr>
          </a:p>
        </p:txBody>
      </p:sp>
      <p:sp>
        <p:nvSpPr>
          <p:cNvPr id="20" name="모서리가 둥근 직사각형 19"/>
          <p:cNvSpPr/>
          <p:nvPr/>
        </p:nvSpPr>
        <p:spPr>
          <a:xfrm>
            <a:off x="6388100" y="4154488"/>
            <a:ext cx="1873250" cy="576262"/>
          </a:xfrm>
          <a:prstGeom prst="roundRect">
            <a:avLst/>
          </a:prstGeom>
          <a:solidFill>
            <a:srgbClr val="FF3399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defRPr/>
            </a:pPr>
            <a:r>
              <a:rPr lang="en-US" altLang="ko-KR">
                <a:solidFill>
                  <a:srgbClr val="FFFFFF"/>
                </a:solidFill>
                <a:latin typeface="Book Antiqua" pitchFamily="18" charset="0"/>
                <a:ea typeface="굴림" charset="-127"/>
              </a:rPr>
              <a:t>Czenglish</a:t>
            </a:r>
            <a:endParaRPr lang="ko-KR" altLang="en-US">
              <a:solidFill>
                <a:srgbClr val="FFFFFF"/>
              </a:solidFill>
              <a:latin typeface="Book Antiqua" pitchFamily="18" charset="0"/>
              <a:ea typeface="굴림" charset="-127"/>
            </a:endParaRPr>
          </a:p>
        </p:txBody>
      </p:sp>
      <p:sp>
        <p:nvSpPr>
          <p:cNvPr id="21" name="모서리가 둥근 직사각형 20"/>
          <p:cNvSpPr/>
          <p:nvPr/>
        </p:nvSpPr>
        <p:spPr>
          <a:xfrm>
            <a:off x="169863" y="2133600"/>
            <a:ext cx="1873250" cy="574675"/>
          </a:xfrm>
          <a:prstGeom prst="round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defRPr/>
            </a:pPr>
            <a:r>
              <a:rPr lang="en-US" altLang="ko-KR">
                <a:latin typeface="Book Antiqua" pitchFamily="18" charset="0"/>
                <a:ea typeface="굴림" charset="-127"/>
              </a:rPr>
              <a:t>Chinglish</a:t>
            </a:r>
            <a:endParaRPr lang="ko-KR" altLang="en-US">
              <a:latin typeface="Book Antiqua" pitchFamily="18" charset="0"/>
              <a:ea typeface="굴림" charset="-127"/>
            </a:endParaRPr>
          </a:p>
        </p:txBody>
      </p:sp>
      <p:sp>
        <p:nvSpPr>
          <p:cNvPr id="22" name="Text Box 6"/>
          <p:cNvSpPr txBox="1">
            <a:spLocks noChangeArrowheads="1"/>
          </p:cNvSpPr>
          <p:nvPr/>
        </p:nvSpPr>
        <p:spPr bwMode="auto">
          <a:xfrm>
            <a:off x="435330" y="260648"/>
            <a:ext cx="8241126" cy="769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defRPr/>
            </a:pPr>
            <a:r>
              <a:rPr lang="en-US" altLang="en-US" sz="4400" b="1">
                <a:ln w="11430"/>
                <a:solidFill>
                  <a:schemeClr val="bg1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Regional Varieties</a:t>
            </a:r>
            <a:endParaRPr lang="fr-FR" altLang="en-US" sz="44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6220387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/>
          <p:cNvSpPr>
            <a:spLocks noGrp="1"/>
          </p:cNvSpPr>
          <p:nvPr>
            <p:ph type="title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  <p:sp>
        <p:nvSpPr>
          <p:cNvPr id="20483" name="Content Placeholder 2"/>
          <p:cNvSpPr>
            <a:spLocks noGrp="1"/>
          </p:cNvSpPr>
          <p:nvPr>
            <p:ph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  <p:pic>
        <p:nvPicPr>
          <p:cNvPr id="20484" name="Picture 2" descr="M:\GIFLE\2 month program lesson content and ppts\2014\Course Content\2. English as an International Language and Intercultural Communication\v10n19a9f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52413" y="-92075"/>
            <a:ext cx="9396413" cy="695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0244707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2" name="Picture 2" descr="http://finedininglovers.cdn.crosscast-system.com/BlogPost/l_5022_WORLD-MAP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380" y="1916832"/>
            <a:ext cx="8065264" cy="44510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0" y="3820"/>
            <a:ext cx="91440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b="1">
                <a:ln w="11430"/>
                <a:solidFill>
                  <a:schemeClr val="bg1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English is now an international language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1528930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2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288" y="1557338"/>
            <a:ext cx="8424862" cy="4895850"/>
          </a:xfrm>
          <a:solidFill>
            <a:srgbClr val="FFFFFF">
              <a:alpha val="50196"/>
            </a:srgbClr>
          </a:solidFill>
        </p:spPr>
        <p:txBody>
          <a:bodyPr>
            <a:normAutofit/>
          </a:bodyPr>
          <a:lstStyle/>
          <a:p>
            <a:pPr algn="ctr">
              <a:buFontTx/>
              <a:buNone/>
              <a:defRPr/>
            </a:pPr>
            <a:r>
              <a:rPr lang="en-AU" sz="2400" err="1">
                <a:solidFill>
                  <a:schemeClr val="tx1">
                    <a:lumMod val="85000"/>
                    <a:lumOff val="15000"/>
                  </a:schemeClr>
                </a:solidFill>
              </a:rPr>
              <a:t>Currently</a:t>
            </a:r>
            <a:r>
              <a:rPr lang="en-AU" sz="2400">
                <a:solidFill>
                  <a:schemeClr val="tx1">
                    <a:lumMod val="85000"/>
                    <a:lumOff val="15000"/>
                  </a:schemeClr>
                </a:solidFill>
              </a:rPr>
              <a:t>, non-native speakers outnumber native speakers </a:t>
            </a:r>
            <a:endParaRPr lang="en-AU" sz="24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algn="ctr">
              <a:buFontTx/>
              <a:buNone/>
              <a:defRPr/>
            </a:pPr>
            <a:r>
              <a:rPr lang="en-AU" sz="2000" b="1">
                <a:solidFill>
                  <a:schemeClr val="tx1">
                    <a:lumMod val="85000"/>
                    <a:lumOff val="15000"/>
                  </a:schemeClr>
                </a:solidFill>
              </a:rPr>
              <a:t>5  to 1</a:t>
            </a:r>
            <a:endParaRPr lang="en-AU" sz="2000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algn="ctr">
              <a:buFontTx/>
              <a:buNone/>
              <a:defRPr/>
            </a:pPr>
            <a:endParaRPr lang="en-AU" sz="2000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algn="ctr">
              <a:buFontTx/>
              <a:buNone/>
              <a:defRPr/>
            </a:pPr>
            <a:endParaRPr lang="en-AU" sz="2000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algn="ctr">
              <a:buFontTx/>
              <a:buNone/>
              <a:defRPr/>
            </a:pPr>
            <a:endParaRPr lang="en-AU" sz="2000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algn="ctr">
              <a:buFontTx/>
              <a:buNone/>
              <a:defRPr/>
            </a:pPr>
            <a:endParaRPr lang="en-AU" sz="2000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algn="ctr">
              <a:buFontTx/>
              <a:buNone/>
              <a:defRPr/>
            </a:pPr>
            <a:endParaRPr lang="en-AU" sz="2000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algn="ctr">
              <a:buFontTx/>
              <a:buNone/>
              <a:defRPr/>
            </a:pPr>
            <a:endParaRPr lang="en-AU" sz="2000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algn="ctr">
              <a:buFontTx/>
              <a:buNone/>
              <a:defRPr/>
            </a:pPr>
            <a:endParaRPr lang="en-AU" sz="2000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algn="ctr">
              <a:buFontTx/>
              <a:buNone/>
              <a:defRPr/>
            </a:pPr>
            <a:endParaRPr lang="en-AU" sz="2000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pic>
        <p:nvPicPr>
          <p:cNvPr id="4" name="Picture 3" descr="Chinese learning English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051720" y="2475488"/>
            <a:ext cx="5232580" cy="392443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Text Box 6"/>
          <p:cNvSpPr txBox="1">
            <a:spLocks noChangeArrowheads="1"/>
          </p:cNvSpPr>
          <p:nvPr/>
        </p:nvSpPr>
        <p:spPr bwMode="auto">
          <a:xfrm>
            <a:off x="435330" y="44624"/>
            <a:ext cx="8241126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defRPr/>
            </a:pPr>
            <a:r>
              <a:rPr lang="en-US" altLang="en-US" sz="4000" b="1">
                <a:ln w="11430"/>
                <a:solidFill>
                  <a:schemeClr val="bg1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Current Facts</a:t>
            </a:r>
            <a:endParaRPr lang="fr-FR" altLang="en-US" sz="40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+mj-lt"/>
            </a:endParaRPr>
          </a:p>
        </p:txBody>
      </p:sp>
      <p:sp>
        <p:nvSpPr>
          <p:cNvPr id="5" name="Cloud Callout 4"/>
          <p:cNvSpPr/>
          <p:nvPr/>
        </p:nvSpPr>
        <p:spPr>
          <a:xfrm>
            <a:off x="1475656" y="2366881"/>
            <a:ext cx="6192688" cy="3888432"/>
          </a:xfrm>
          <a:prstGeom prst="cloudCallout">
            <a:avLst>
              <a:gd name="adj1" fmla="val -51551"/>
              <a:gd name="adj2" fmla="val 43115"/>
            </a:avLst>
          </a:prstGeom>
          <a:ln>
            <a:solidFill>
              <a:schemeClr val="tx1"/>
            </a:solidFill>
          </a:ln>
          <a:effectLst>
            <a:innerShdw blurRad="114300">
              <a:prstClr val="black"/>
            </a:innerShdw>
          </a:effectLst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2800" b="1" kern="0" dirty="0">
              <a:ln w="11430"/>
              <a:solidFill>
                <a:srgbClr val="3366FF"/>
              </a:soli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pPr algn="ctr">
              <a:defRPr/>
            </a:pPr>
            <a:r>
              <a:rPr lang="en-US" sz="2400" b="1" kern="0" dirty="0">
                <a:ln w="11430"/>
                <a:solidFill>
                  <a:schemeClr val="tx1">
                    <a:lumMod val="95000"/>
                    <a:lumOff val="5000"/>
                  </a:schemeClr>
                </a:solidFill>
                <a:effectLst/>
              </a:rPr>
              <a:t>Who are you and your students most likely to interact in English with?</a:t>
            </a:r>
            <a:endParaRPr lang="en-US" sz="2400" b="1" kern="0" spc="50" dirty="0">
              <a:ln w="11430"/>
              <a:solidFill>
                <a:schemeClr val="tx1">
                  <a:lumMod val="95000"/>
                  <a:lumOff val="5000"/>
                </a:schemeClr>
              </a:solidFill>
              <a:effectLst/>
            </a:endParaRPr>
          </a:p>
          <a:p>
            <a:pPr algn="ctr"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32512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552" y="13905"/>
            <a:ext cx="8229600" cy="1143000"/>
          </a:xfrm>
        </p:spPr>
        <p:txBody>
          <a:bodyPr/>
          <a:lstStyle/>
          <a:p>
            <a:r>
              <a:rPr lang="en-US" sz="4000" b="1">
                <a:ln w="11430"/>
                <a:solidFill>
                  <a:schemeClr val="bg1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English Speakers Today</a:t>
            </a:r>
            <a:endParaRPr lang="en-US" sz="4000" dirty="0"/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1556792"/>
            <a:ext cx="5184576" cy="51845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3744903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99392"/>
            <a:ext cx="8229600" cy="1143000"/>
          </a:xfrm>
        </p:spPr>
        <p:txBody>
          <a:bodyPr/>
          <a:lstStyle/>
          <a:p>
            <a:r>
              <a:rPr lang="en-US" sz="4000" b="1">
                <a:ln w="11430"/>
                <a:solidFill>
                  <a:schemeClr val="bg1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Current Facts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503437"/>
            <a:ext cx="8229600" cy="3229819"/>
          </a:xfrm>
        </p:spPr>
        <p:txBody>
          <a:bodyPr/>
          <a:lstStyle/>
          <a:p>
            <a:r>
              <a:rPr lang="en-US" sz="2400" dirty="0"/>
              <a:t>There are now speakers of English all around the world.</a:t>
            </a:r>
          </a:p>
          <a:p>
            <a:endParaRPr lang="en-US" sz="2400" dirty="0"/>
          </a:p>
          <a:p>
            <a:r>
              <a:rPr lang="en-US" sz="2400" dirty="0"/>
              <a:t>There are many fluent non-native speakers. </a:t>
            </a:r>
          </a:p>
          <a:p>
            <a:endParaRPr lang="en-US" sz="2400" dirty="0"/>
          </a:p>
          <a:p>
            <a:r>
              <a:rPr lang="en-US" sz="2400" dirty="0"/>
              <a:t>EFL learners use </a:t>
            </a:r>
            <a:r>
              <a:rPr lang="en-CA" sz="2400" dirty="0"/>
              <a:t>the English language mostly for purposes of communication</a:t>
            </a:r>
            <a:r>
              <a:rPr lang="en-US" sz="2400" dirty="0"/>
              <a:t>.</a:t>
            </a:r>
          </a:p>
          <a:p>
            <a:endParaRPr lang="en-US" sz="2400" dirty="0"/>
          </a:p>
          <a:p>
            <a:r>
              <a:rPr lang="en-US" sz="2400" dirty="0"/>
              <a:t>English should not necessarily affect ones national identity.</a:t>
            </a:r>
          </a:p>
          <a:p>
            <a:endParaRPr lang="en-US" sz="2400" dirty="0"/>
          </a:p>
          <a:p>
            <a:endParaRPr lang="en-US" sz="2400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733832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D60F8D-A217-46B3-A5FA-189B0AD38E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Reflective task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DAA5D81-1D3F-42EA-9FCD-3A32DB81F4F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/>
              <a:t>Think about today’s lesson</a:t>
            </a:r>
          </a:p>
          <a:p>
            <a:endParaRPr lang="en-CA" dirty="0"/>
          </a:p>
          <a:p>
            <a:r>
              <a:rPr lang="en-CA" dirty="0"/>
              <a:t>What were some key things you learned?</a:t>
            </a:r>
          </a:p>
          <a:p>
            <a:endParaRPr lang="en-CA" dirty="0"/>
          </a:p>
          <a:p>
            <a:r>
              <a:rPr lang="en-CA" dirty="0"/>
              <a:t>How can you apply what you learned to your future in this field?</a:t>
            </a:r>
          </a:p>
        </p:txBody>
      </p:sp>
    </p:spTree>
    <p:extLst>
      <p:ext uri="{BB962C8B-B14F-4D97-AF65-F5344CB8AC3E}">
        <p14:creationId xmlns:p14="http://schemas.microsoft.com/office/powerpoint/2010/main" val="293366307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4" descr="https://encrypted-tbn3.gstatic.com/images?q=tbn:ANd9GcR0Up58GPfYkaCd3xNUm8eghUfiVYU2XUzJ0L9ZP4f1HdT0kpMJ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43" t="7106" r="5908" b="7684"/>
          <a:stretch>
            <a:fillRect/>
          </a:stretch>
        </p:blipFill>
        <p:spPr bwMode="auto">
          <a:xfrm>
            <a:off x="2681288" y="1773238"/>
            <a:ext cx="4451350" cy="4418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 Box 6"/>
          <p:cNvSpPr txBox="1">
            <a:spLocks noChangeArrowheads="1"/>
          </p:cNvSpPr>
          <p:nvPr/>
        </p:nvSpPr>
        <p:spPr bwMode="auto">
          <a:xfrm>
            <a:off x="0" y="260648"/>
            <a:ext cx="9144000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defRPr/>
            </a:pPr>
            <a:r>
              <a:rPr lang="en-US" sz="4000" b="1" dirty="0">
                <a:ln w="11430"/>
                <a:solidFill>
                  <a:schemeClr val="bg1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What does English sound like?</a:t>
            </a:r>
            <a:endParaRPr lang="fr-FR" altLang="en-US" sz="40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67713084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1271860"/>
            <a:ext cx="7704856" cy="5541516"/>
          </a:xfrm>
        </p:spPr>
        <p:txBody>
          <a:bodyPr>
            <a:noAutofit/>
          </a:bodyPr>
          <a:lstStyle/>
          <a:p>
            <a:pPr marL="514350" indent="-514350">
              <a:buAutoNum type="arabicPeriod"/>
            </a:pPr>
            <a:r>
              <a:rPr lang="en-CA" sz="1400" dirty="0"/>
              <a:t>English teachers and learners should know a lot about western culture and manners.</a:t>
            </a:r>
          </a:p>
          <a:p>
            <a:pPr marL="514350" indent="-514350">
              <a:buAutoNum type="arabicPeriod"/>
            </a:pPr>
            <a:endParaRPr lang="en-CA" sz="1400" dirty="0"/>
          </a:p>
          <a:p>
            <a:pPr marL="514350" indent="-514350">
              <a:buAutoNum type="arabicPeriod"/>
            </a:pPr>
            <a:r>
              <a:rPr lang="en-CA" sz="1400" dirty="0"/>
              <a:t>The more nativelike a person’s pronunciation is, the better their English is.</a:t>
            </a:r>
          </a:p>
          <a:p>
            <a:pPr marL="514350" indent="-514350">
              <a:buAutoNum type="arabicPeriod"/>
            </a:pPr>
            <a:endParaRPr lang="en-CA" sz="1400" dirty="0"/>
          </a:p>
          <a:p>
            <a:pPr marL="514350" indent="-514350">
              <a:buFontTx/>
              <a:buAutoNum type="arabicPeriod"/>
            </a:pPr>
            <a:r>
              <a:rPr lang="en-CA" sz="1400" dirty="0">
                <a:solidFill>
                  <a:srgbClr val="000000"/>
                </a:solidFill>
              </a:rPr>
              <a:t>Being like a native speaker should be the primary goal of English learners in South Korea.</a:t>
            </a:r>
            <a:endParaRPr lang="en-CA" sz="1400" dirty="0"/>
          </a:p>
          <a:p>
            <a:pPr marL="514350" indent="-514350">
              <a:buAutoNum type="arabicPeriod"/>
            </a:pPr>
            <a:endParaRPr lang="en-CA" sz="1400" dirty="0"/>
          </a:p>
          <a:p>
            <a:pPr marL="514350" indent="-514350">
              <a:buAutoNum type="arabicPeriod"/>
            </a:pPr>
            <a:r>
              <a:rPr lang="en-CA" sz="1400" dirty="0"/>
              <a:t>The use of </a:t>
            </a:r>
            <a:r>
              <a:rPr lang="en-CA" sz="1400" dirty="0" err="1"/>
              <a:t>Konglish</a:t>
            </a:r>
            <a:r>
              <a:rPr lang="en-CA" sz="1400" dirty="0"/>
              <a:t> by Korean English speakers should be avoided in South Korea.</a:t>
            </a:r>
          </a:p>
          <a:p>
            <a:pPr marL="514350" indent="-514350">
              <a:buAutoNum type="arabicPeriod"/>
            </a:pPr>
            <a:endParaRPr lang="en-CA" sz="1400" dirty="0"/>
          </a:p>
          <a:p>
            <a:pPr marL="514350" indent="-514350">
              <a:buAutoNum type="arabicPeriod"/>
            </a:pPr>
            <a:r>
              <a:rPr lang="en-CA" sz="1400" dirty="0"/>
              <a:t>Generally speaking, an English teacher with English as their L1 is better than an English teacher with English as their L2.</a:t>
            </a:r>
          </a:p>
          <a:p>
            <a:pPr marL="514350" indent="-514350">
              <a:buAutoNum type="arabicPeriod"/>
            </a:pPr>
            <a:endParaRPr lang="en-CA" sz="1400" dirty="0"/>
          </a:p>
          <a:p>
            <a:pPr marL="514350" indent="-514350">
              <a:buAutoNum type="arabicPeriod"/>
            </a:pPr>
            <a:r>
              <a:rPr lang="en-CA" sz="1400" dirty="0"/>
              <a:t>Language teachers in South Korea should focus on helping their learners communicate with native English speakers.</a:t>
            </a:r>
          </a:p>
          <a:p>
            <a:pPr marL="514350" indent="-514350">
              <a:buAutoNum type="arabicPeriod"/>
            </a:pPr>
            <a:endParaRPr lang="en-CA" sz="1400" dirty="0"/>
          </a:p>
          <a:p>
            <a:pPr marL="514350" indent="-514350">
              <a:buAutoNum type="arabicPeriod"/>
            </a:pPr>
            <a:r>
              <a:rPr lang="en-CA" sz="1400" dirty="0"/>
              <a:t>Knowing a lot of idioms and slang is important in becoming fluent in English.</a:t>
            </a:r>
          </a:p>
          <a:p>
            <a:pPr marL="514350" indent="-514350">
              <a:buAutoNum type="arabicPeriod"/>
            </a:pPr>
            <a:endParaRPr lang="en-CA" sz="1400" dirty="0"/>
          </a:p>
          <a:p>
            <a:pPr marL="514350" indent="-514350">
              <a:buAutoNum type="arabicPeriod"/>
            </a:pPr>
            <a:r>
              <a:rPr lang="en-CA" sz="1400" dirty="0"/>
              <a:t>Grammar is an important element of being a good English speaker. </a:t>
            </a:r>
          </a:p>
          <a:p>
            <a:pPr marL="514350" indent="-514350">
              <a:buAutoNum type="arabicPeriod"/>
            </a:pPr>
            <a:endParaRPr lang="en-CA" sz="1400" dirty="0"/>
          </a:p>
          <a:p>
            <a:pPr marL="514350" indent="-514350">
              <a:buAutoNum type="arabicPeriod"/>
            </a:pPr>
            <a:r>
              <a:rPr lang="en-CA" sz="1400" dirty="0"/>
              <a:t>It is recommended for English learners in South Korea to use an English name. </a:t>
            </a:r>
            <a:endParaRPr lang="en-CA" sz="1400" dirty="0">
              <a:solidFill>
                <a:srgbClr val="000000"/>
              </a:solidFill>
            </a:endParaRPr>
          </a:p>
          <a:p>
            <a:pPr marL="0" indent="0">
              <a:buNone/>
            </a:pPr>
            <a:endParaRPr lang="en-CA" sz="1400" dirty="0"/>
          </a:p>
          <a:p>
            <a:pPr marL="514350" indent="-514350">
              <a:buAutoNum type="arabicPeriod"/>
            </a:pPr>
            <a:endParaRPr lang="en-US" sz="1400" dirty="0"/>
          </a:p>
        </p:txBody>
      </p:sp>
      <p:sp>
        <p:nvSpPr>
          <p:cNvPr id="4" name="Rectangle 3"/>
          <p:cNvSpPr/>
          <p:nvPr/>
        </p:nvSpPr>
        <p:spPr>
          <a:xfrm>
            <a:off x="323528" y="107921"/>
            <a:ext cx="8712968" cy="707886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4000" b="1">
                <a:ln w="11430"/>
                <a:solidFill>
                  <a:schemeClr val="bg1">
                    <a:lumMod val="95000"/>
                  </a:schemeClr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What do you think</a:t>
            </a:r>
            <a:r>
              <a:rPr lang="en-US" sz="4000" b="1" dirty="0">
                <a:ln w="11430"/>
                <a:solidFill>
                  <a:schemeClr val="bg1">
                    <a:lumMod val="95000"/>
                  </a:schemeClr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?</a:t>
            </a:r>
            <a:endParaRPr lang="en-US" sz="4000" b="1" cap="none" spc="50" dirty="0">
              <a:ln w="11430"/>
              <a:solidFill>
                <a:schemeClr val="bg1">
                  <a:lumMod val="95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85054564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99392"/>
            <a:ext cx="8229600" cy="1143000"/>
          </a:xfrm>
        </p:spPr>
        <p:txBody>
          <a:bodyPr/>
          <a:lstStyle/>
          <a:p>
            <a:r>
              <a:rPr lang="en-US" b="1" dirty="0">
                <a:ln w="11430"/>
                <a:solidFill>
                  <a:schemeClr val="bg1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Activity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99381"/>
            <a:ext cx="8229600" cy="4525963"/>
          </a:xfrm>
        </p:spPr>
        <p:txBody>
          <a:bodyPr/>
          <a:lstStyle/>
          <a:p>
            <a:pPr marL="0" indent="0" algn="ctr">
              <a:buNone/>
            </a:pPr>
            <a:r>
              <a:rPr lang="en-US" sz="2400" dirty="0"/>
              <a:t>Write down the score you would give these speakers of English from 1-10. </a:t>
            </a:r>
          </a:p>
          <a:p>
            <a:pPr marL="0" indent="0" algn="ctr">
              <a:buNone/>
            </a:pPr>
            <a:endParaRPr lang="en-US" sz="2400" dirty="0"/>
          </a:p>
          <a:p>
            <a:endParaRPr lang="en-US" sz="2400" dirty="0"/>
          </a:p>
          <a:p>
            <a:pPr marL="0" indent="0" algn="ctr">
              <a:buNone/>
            </a:pPr>
            <a:r>
              <a:rPr lang="en-US" sz="2400" dirty="0"/>
              <a:t>1 = very </a:t>
            </a:r>
            <a:r>
              <a:rPr lang="en-US" sz="2400" dirty="0" err="1"/>
              <a:t>very</a:t>
            </a:r>
            <a:r>
              <a:rPr lang="en-US" sz="2400" dirty="0"/>
              <a:t> bad</a:t>
            </a:r>
          </a:p>
          <a:p>
            <a:pPr marL="0" indent="0" algn="ctr">
              <a:buNone/>
            </a:pPr>
            <a:r>
              <a:rPr lang="en-US" sz="2400" dirty="0"/>
              <a:t>10 = perfect!  </a:t>
            </a:r>
          </a:p>
        </p:txBody>
      </p:sp>
    </p:spTree>
    <p:extLst>
      <p:ext uri="{BB962C8B-B14F-4D97-AF65-F5344CB8AC3E}">
        <p14:creationId xmlns:p14="http://schemas.microsoft.com/office/powerpoint/2010/main" val="149036780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/>
          <p:cNvSpPr>
            <a:spLocks noGrp="1"/>
          </p:cNvSpPr>
          <p:nvPr>
            <p:ph type="title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7170" name="Picture 2" descr="http://2.bp.blogspot.com/-LkEq4Qw7Rbc/U36Fz6Od8OI/AAAAAAAAAN4/2UQK1PVAIiQ/s1600/Whos_Who_Mystery_Man_t500x500.png">
            <a:hlinkClick r:id="rId2" action="ppaction://hlinkfile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8287" y="1231860"/>
            <a:ext cx="2112169" cy="21121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http://elearningsoftware.org/wp-content/uploads/2012/06/elearning-software-know.jpg">
            <a:hlinkClick r:id="rId4" action="ppaction://hlinkfile"/>
          </p:cNvPr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ECEEED"/>
              </a:clrFrom>
              <a:clrTo>
                <a:srgbClr val="ECEEE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8267" y="3662089"/>
            <a:ext cx="1872208" cy="21887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4" name="Picture 6" descr="http://www.criticalhitshow.com/wp-content/uploads/2013/08/female-id-unknown-md-clker.png">
            <a:hlinkClick r:id="rId6" action="ppaction://hlinkfile"/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920" y="1411565"/>
            <a:ext cx="1865545" cy="19168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8" name="Picture 10" descr="http://blog.timesunion.com/movies/files/2013/05/mystery.jpg">
            <a:hlinkClick r:id="rId8" action="ppaction://hlinkfile"/>
          </p:cNvPr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59" t="3512" r="6135" b="3512"/>
          <a:stretch/>
        </p:blipFill>
        <p:spPr bwMode="auto">
          <a:xfrm>
            <a:off x="6461759" y="3662089"/>
            <a:ext cx="1816429" cy="21887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80" name="Picture 12" descr="http://www.youmustbestoking.com/images/acts/2013-07-03/1.jpg">
            <a:hlinkClick r:id="rId10" action="ppaction://hlinkfile"/>
          </p:cNvPr>
          <p:cNvPicPr>
            <a:picLocks noChangeAspect="1" noChangeArrowheads="1"/>
          </p:cNvPicPr>
          <p:nvPr/>
        </p:nvPicPr>
        <p:blipFill>
          <a:blip r:embed="rId1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3427" y="1255092"/>
            <a:ext cx="1944761" cy="19447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82" name="Picture 14" descr="http://freedomoutpost.com/wp-content/uploads/2013/08/mystery_man_crop_340x234.jpg">
            <a:hlinkClick r:id="rId12" action="ppaction://hlinkfile"/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4578" y="3871748"/>
            <a:ext cx="2875597" cy="1979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5500089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9218" name="Picture 2" descr="http://thecolourfulheart.files.wordpress.com/2012/12/mystery-person-full.jpg">
            <a:hlinkClick r:id="rId2" action="ppaction://hlinkfile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268760"/>
            <a:ext cx="8049572" cy="53285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5897704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026" name="Picture 2" descr="http://www.maravipost.com/images/business/bmoon.jpg">
            <a:hlinkClick r:id="rId2" action="ppaction://hlinkfile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772816"/>
            <a:ext cx="7992888" cy="42229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5141765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images-na.ssl-images-amazon.com/images/I/41O0W8FvtEL._SX331_BO1,204,203,200_.jpg">
            <a:extLst>
              <a:ext uri="{FF2B5EF4-FFF2-40B4-BE49-F238E27FC236}">
                <a16:creationId xmlns:a16="http://schemas.microsoft.com/office/drawing/2014/main" id="{6488B375-7670-4130-9CAB-D12B969D709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72" r="7503" b="6753"/>
          <a:stretch/>
        </p:blipFill>
        <p:spPr bwMode="auto">
          <a:xfrm>
            <a:off x="2971800" y="1219200"/>
            <a:ext cx="3276600" cy="541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6897335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8BC33B-95D6-49C5-8328-4DB5E321CB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b="1" kern="1200" dirty="0">
                <a:ln w="11430"/>
                <a:solidFill>
                  <a:schemeClr val="bg1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ea typeface="+mn-ea"/>
                <a:cs typeface="+mn-cs"/>
              </a:rPr>
              <a:t>The Interests of the West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22" name="Picture 2" descr="Image result for benefit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19400" y="1752600"/>
            <a:ext cx="3581400" cy="441706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94226761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7C92D7-249F-46DB-9133-355E6284EC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b="1" kern="1200" dirty="0">
                <a:ln w="11430"/>
                <a:solidFill>
                  <a:schemeClr val="bg1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ea typeface="+mn-ea"/>
                <a:cs typeface="+mn-cs"/>
              </a:rPr>
              <a:t>Scholastic Dimension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CFA462D-41E0-4CDB-9048-366F2DE48C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2286000"/>
            <a:ext cx="5334000" cy="2209800"/>
          </a:xfrm>
        </p:spPr>
        <p:txBody>
          <a:bodyPr/>
          <a:lstStyle/>
          <a:p>
            <a:pPr marL="0" indent="0">
              <a:buNone/>
            </a:pPr>
            <a:r>
              <a:rPr lang="en-CA" sz="2400" dirty="0"/>
              <a:t>The West has furthered its own best</a:t>
            </a:r>
            <a:r>
              <a:rPr lang="en-US" sz="2400" dirty="0"/>
              <a:t>  </a:t>
            </a:r>
            <a:r>
              <a:rPr lang="en-CA" sz="2400" dirty="0"/>
              <a:t>interests by promoting western knowledge and by belittling local knowledge about</a:t>
            </a:r>
            <a:r>
              <a:rPr lang="en-US" sz="2400" dirty="0"/>
              <a:t>  </a:t>
            </a:r>
            <a:r>
              <a:rPr lang="en-CA" sz="2400" dirty="0"/>
              <a:t>language learning, teaching, and teacher education. </a:t>
            </a:r>
          </a:p>
          <a:p>
            <a:pPr marL="0" indent="0">
              <a:buNone/>
            </a:pPr>
            <a:endParaRPr lang="en-CA" sz="2400" dirty="0"/>
          </a:p>
          <a:p>
            <a:endParaRPr lang="en-US" dirty="0"/>
          </a:p>
        </p:txBody>
      </p:sp>
      <p:sp>
        <p:nvSpPr>
          <p:cNvPr id="4" name="직사각형 3"/>
          <p:cNvSpPr/>
          <p:nvPr/>
        </p:nvSpPr>
        <p:spPr>
          <a:xfrm>
            <a:off x="609600" y="4876800"/>
            <a:ext cx="348486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CA" dirty="0"/>
              <a:t>i.e. CLT, TEE, Learner-centered </a:t>
            </a:r>
          </a:p>
        </p:txBody>
      </p:sp>
      <p:pic>
        <p:nvPicPr>
          <p:cNvPr id="29698" name="Picture 2" descr="Image result for best choice"/>
          <p:cNvPicPr>
            <a:picLocks noChangeAspect="1" noChangeArrowheads="1"/>
          </p:cNvPicPr>
          <p:nvPr/>
        </p:nvPicPr>
        <p:blipFill>
          <a:blip r:embed="rId2" cstate="print"/>
          <a:srcRect b="10499"/>
          <a:stretch>
            <a:fillRect/>
          </a:stretch>
        </p:blipFill>
        <p:spPr bwMode="auto">
          <a:xfrm>
            <a:off x="6324600" y="2514600"/>
            <a:ext cx="2229521" cy="21336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1341716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A16EA8-1C31-4D25-A63D-9E42DB9D00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b="1" kern="1200" dirty="0">
                <a:ln w="11430"/>
                <a:solidFill>
                  <a:schemeClr val="bg1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ea typeface="+mn-ea"/>
                <a:cs typeface="+mn-cs"/>
              </a:rPr>
              <a:t>Linguistic Dimension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997A749-ACCA-495F-983E-22885A49C78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2286000"/>
            <a:ext cx="4724400" cy="1600200"/>
          </a:xfrm>
        </p:spPr>
        <p:txBody>
          <a:bodyPr/>
          <a:lstStyle/>
          <a:p>
            <a:pPr marL="0" indent="0">
              <a:buNone/>
            </a:pPr>
            <a:r>
              <a:rPr lang="en-US" sz="2400" dirty="0"/>
              <a:t>Knowledge </a:t>
            </a:r>
            <a:r>
              <a:rPr lang="en-CA" sz="2400" dirty="0"/>
              <a:t>and use of local language(s) were made irrelevant for</a:t>
            </a:r>
            <a:r>
              <a:rPr lang="en-US" sz="2400" dirty="0"/>
              <a:t>  </a:t>
            </a:r>
            <a:r>
              <a:rPr lang="en-CA" sz="2400" dirty="0"/>
              <a:t>purposes of learning and teaching English worldwide.</a:t>
            </a:r>
          </a:p>
          <a:p>
            <a:pPr marL="0" indent="0">
              <a:buNone/>
            </a:pPr>
            <a:endParaRPr lang="en-CA" sz="1800" dirty="0"/>
          </a:p>
          <a:p>
            <a:pPr marL="0" indent="0">
              <a:buNone/>
            </a:pPr>
            <a:r>
              <a:rPr lang="en-CA" sz="1800" dirty="0"/>
              <a:t>i.e. TEE, English only zones, English names, Native speaking teachers</a:t>
            </a:r>
          </a:p>
          <a:p>
            <a:endParaRPr lang="en-US" dirty="0"/>
          </a:p>
        </p:txBody>
      </p:sp>
      <p:pic>
        <p:nvPicPr>
          <p:cNvPr id="4" name="Picture 2" descr="K:\Special Lectures\2. English as an International Language and Intercultural Communication\starbucks nametag.jpg">
            <a:extLst>
              <a:ext uri="{FF2B5EF4-FFF2-40B4-BE49-F238E27FC236}">
                <a16:creationId xmlns:a16="http://schemas.microsoft.com/office/drawing/2014/main" id="{DA4D0719-F337-436B-80F7-96034D51E8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0" y="2057400"/>
            <a:ext cx="2743200" cy="21539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674" name="Picture 2" descr="Image result for english only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00800" y="4572000"/>
            <a:ext cx="2295525" cy="199072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1514420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C661E3-BA94-4D91-8A80-5C073B02E8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b="1" kern="1200" dirty="0">
                <a:ln w="11430"/>
                <a:solidFill>
                  <a:schemeClr val="bg1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ea typeface="+mn-ea"/>
                <a:cs typeface="+mn-cs"/>
              </a:rPr>
              <a:t>Cultural Dimension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95C1D7A-74B3-40A5-80B3-FBC03C2E744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981201"/>
            <a:ext cx="5105400" cy="2438400"/>
          </a:xfrm>
        </p:spPr>
        <p:txBody>
          <a:bodyPr/>
          <a:lstStyle/>
          <a:p>
            <a:pPr marL="0" indent="0">
              <a:buNone/>
            </a:pPr>
            <a:r>
              <a:rPr lang="en-US" sz="2400" dirty="0"/>
              <a:t>The </a:t>
            </a:r>
            <a:r>
              <a:rPr lang="en-CA" sz="2400" dirty="0"/>
              <a:t>teaching of English language  has been associated with the teaching of western culture in</a:t>
            </a:r>
            <a:r>
              <a:rPr lang="en-US" sz="2400" dirty="0"/>
              <a:t>  </a:t>
            </a:r>
            <a:r>
              <a:rPr lang="en-CA" sz="2400" dirty="0"/>
              <a:t>order to develop cultural assimilative tendencies among L2 learners. </a:t>
            </a:r>
          </a:p>
          <a:p>
            <a:pPr marL="0" indent="0">
              <a:buNone/>
            </a:pPr>
            <a:endParaRPr lang="en-CA" sz="2400" dirty="0"/>
          </a:p>
          <a:p>
            <a:pPr marL="0" indent="0">
              <a:buNone/>
            </a:pPr>
            <a:r>
              <a:rPr lang="en-CA" sz="2400" dirty="0"/>
              <a:t>Westernization of learners</a:t>
            </a:r>
            <a:endParaRPr lang="en-US" sz="2400" dirty="0"/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r>
              <a:rPr lang="en-US" sz="1800" dirty="0"/>
              <a:t>i.e. major focus on western culture, little focus on world cultures, little focus on being able to promote your own culture in English</a:t>
            </a:r>
            <a:endParaRPr lang="en-CA" sz="1800" dirty="0"/>
          </a:p>
        </p:txBody>
      </p:sp>
      <p:pic>
        <p:nvPicPr>
          <p:cNvPr id="5" name="Picture 2" descr="F:\GIFLE\Level 1\2013\Book Contents\Intercultural pics\20130715_143325.jpg"/>
          <p:cNvPicPr>
            <a:picLocks noChangeAspect="1" noChangeArrowheads="1"/>
          </p:cNvPicPr>
          <p:nvPr/>
        </p:nvPicPr>
        <p:blipFill>
          <a:blip r:embed="rId2" cstate="print">
            <a:lum bright="20000" contrast="40000"/>
          </a:blip>
          <a:srcRect l="10000" r="8333"/>
          <a:stretch>
            <a:fillRect/>
          </a:stretch>
        </p:blipFill>
        <p:spPr bwMode="auto">
          <a:xfrm>
            <a:off x="5791200" y="1752600"/>
            <a:ext cx="2957689" cy="2209800"/>
          </a:xfrm>
          <a:prstGeom prst="rect">
            <a:avLst/>
          </a:prstGeom>
          <a:noFill/>
        </p:spPr>
      </p:pic>
      <p:pic>
        <p:nvPicPr>
          <p:cNvPr id="6" name="Picture 2" descr="F:\GIFLE\Level 1\2013\Book Contents\Intercultural pics\20130715_143549.jpg"/>
          <p:cNvPicPr>
            <a:picLocks noChangeAspect="1" noChangeArrowheads="1"/>
          </p:cNvPicPr>
          <p:nvPr/>
        </p:nvPicPr>
        <p:blipFill>
          <a:blip r:embed="rId3" cstate="print">
            <a:lum bright="20000" contrast="40000"/>
          </a:blip>
          <a:srcRect l="15000" r="23333"/>
          <a:stretch>
            <a:fillRect/>
          </a:stretch>
        </p:blipFill>
        <p:spPr bwMode="auto">
          <a:xfrm>
            <a:off x="5791201" y="4114800"/>
            <a:ext cx="3352800" cy="27432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89878156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B18A6C-DC1D-4916-B897-B7B2FA788A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b="1" kern="1200" dirty="0">
                <a:ln w="11430"/>
                <a:solidFill>
                  <a:schemeClr val="bg1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ea typeface="+mn-ea"/>
                <a:cs typeface="+mn-cs"/>
              </a:rPr>
              <a:t>Overall Benefits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9B25526-047D-4FF5-8EF7-48425F69BDB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2437" y="2438400"/>
            <a:ext cx="4805363" cy="1981200"/>
          </a:xfrm>
        </p:spPr>
        <p:txBody>
          <a:bodyPr/>
          <a:lstStyle/>
          <a:p>
            <a:pPr marL="0" indent="0">
              <a:buNone/>
            </a:pPr>
            <a:r>
              <a:rPr lang="en-US" sz="2400" dirty="0"/>
              <a:t>All of this is </a:t>
            </a:r>
            <a:r>
              <a:rPr lang="en-CA" sz="2400" dirty="0"/>
              <a:t>linked to an economic dimension aimed at job and wealth creation</a:t>
            </a:r>
            <a:r>
              <a:rPr lang="en-US" sz="2400" dirty="0"/>
              <a:t>  </a:t>
            </a:r>
            <a:r>
              <a:rPr lang="en-CA" sz="2400" dirty="0"/>
              <a:t>benefitting the economy of English speaking countries through a worldwide ELT</a:t>
            </a:r>
            <a:r>
              <a:rPr lang="en-US" sz="2400" dirty="0"/>
              <a:t>  industry. </a:t>
            </a:r>
          </a:p>
          <a:p>
            <a:pPr marL="0" indent="0">
              <a:buNone/>
            </a:pPr>
            <a:endParaRPr lang="en-CA" sz="1800" dirty="0"/>
          </a:p>
          <a:p>
            <a:pPr marL="0" indent="0">
              <a:buNone/>
            </a:pPr>
            <a:r>
              <a:rPr lang="en-CA" sz="1800" dirty="0"/>
              <a:t>i.e. Just because you can speak it, you can teach it! </a:t>
            </a:r>
            <a:endParaRPr lang="en-US" sz="1800" dirty="0"/>
          </a:p>
          <a:p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AB17F90-58BB-4C9C-A6E3-EA047096B84E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791200" y="2209800"/>
            <a:ext cx="2743200" cy="274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212552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http://meetanthony.me/wp-content/uploads/2014/07/conversation-1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1628800"/>
            <a:ext cx="7003393" cy="45959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179512" y="-99392"/>
            <a:ext cx="8712968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4000" b="1">
                <a:ln w="11430"/>
                <a:solidFill>
                  <a:schemeClr val="bg1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j-lt"/>
              </a:rPr>
              <a:t>With your group come up with 6 English speaking Countries</a:t>
            </a:r>
            <a:r>
              <a:rPr lang="en-US" sz="4000" b="1" dirty="0">
                <a:ln w="11430"/>
                <a:solidFill>
                  <a:schemeClr val="bg1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j-lt"/>
              </a:rPr>
              <a:t>?</a:t>
            </a:r>
            <a:endParaRPr lang="en-US" sz="4000" b="1" cap="none" spc="50" dirty="0">
              <a:ln w="11430"/>
              <a:solidFill>
                <a:schemeClr val="bg1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07596264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b="1" kern="1200" dirty="0">
                <a:ln w="11430"/>
                <a:solidFill>
                  <a:schemeClr val="bg1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ea typeface="+mn-ea"/>
                <a:cs typeface="+mn-cs"/>
              </a:rPr>
              <a:t>The New Paradigm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6322" name="Picture 2" descr="Image result for contextualized english teaching"/>
          <p:cNvPicPr>
            <a:picLocks noChangeAspect="1" noChangeArrowheads="1"/>
          </p:cNvPicPr>
          <p:nvPr/>
        </p:nvPicPr>
        <p:blipFill>
          <a:blip r:embed="rId2" cstate="print"/>
          <a:srcRect r="9718" b="76618"/>
          <a:stretch>
            <a:fillRect/>
          </a:stretch>
        </p:blipFill>
        <p:spPr bwMode="auto">
          <a:xfrm>
            <a:off x="609600" y="3048000"/>
            <a:ext cx="7870371" cy="153035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21810106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42B11D-1ED5-4755-9B37-ABF1251247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b="1" kern="1200" dirty="0">
                <a:ln w="11430"/>
                <a:solidFill>
                  <a:schemeClr val="bg1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ea typeface="+mn-ea"/>
                <a:cs typeface="+mn-cs"/>
              </a:rPr>
              <a:t>What now?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7FB670F-1966-494A-81D9-EA07CCD1D4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0"/>
            <a:ext cx="4419600" cy="4525963"/>
          </a:xfrm>
        </p:spPr>
        <p:txBody>
          <a:bodyPr/>
          <a:lstStyle/>
          <a:p>
            <a:pPr marL="0" indent="0">
              <a:buNone/>
            </a:pPr>
            <a:r>
              <a:rPr lang="en-US" sz="2400" dirty="0"/>
              <a:t> </a:t>
            </a:r>
            <a:r>
              <a:rPr lang="en-CA" sz="2400" dirty="0"/>
              <a:t>The linguistic and cultural sensitivities triggered by cultural globalization have</a:t>
            </a:r>
            <a:r>
              <a:rPr lang="en-US" sz="2400" dirty="0"/>
              <a:t>  </a:t>
            </a:r>
            <a:r>
              <a:rPr lang="en-CA" sz="2400" dirty="0"/>
              <a:t>prompted the English language teaching community to try to make a meaningful</a:t>
            </a:r>
            <a:r>
              <a:rPr lang="en-US" sz="2400" dirty="0"/>
              <a:t>  </a:t>
            </a:r>
            <a:r>
              <a:rPr lang="en-CA" sz="2400" dirty="0"/>
              <a:t>shift in policies and programs, and methods and materials governing English language</a:t>
            </a:r>
            <a:r>
              <a:rPr lang="en-US" sz="2400" dirty="0"/>
              <a:t>  </a:t>
            </a:r>
            <a:r>
              <a:rPr lang="en-CA" sz="2400" dirty="0"/>
              <a:t>teaching and teacher education. </a:t>
            </a:r>
            <a:endParaRPr lang="en-US" sz="2400" dirty="0"/>
          </a:p>
          <a:p>
            <a:endParaRPr lang="en-US" dirty="0"/>
          </a:p>
        </p:txBody>
      </p:sp>
      <p:pic>
        <p:nvPicPr>
          <p:cNvPr id="57346" name="Picture 2" descr="Related imag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57800" y="2362200"/>
            <a:ext cx="3352800" cy="33528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87541410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828800"/>
            <a:ext cx="8229600" cy="4800600"/>
          </a:xfrm>
        </p:spPr>
        <p:txBody>
          <a:bodyPr/>
          <a:lstStyle/>
          <a:p>
            <a:r>
              <a:rPr lang="en-US" dirty="0"/>
              <a:t>With your group discuss your opinions about the order of importance of the following for English learners today. </a:t>
            </a:r>
          </a:p>
          <a:p>
            <a:endParaRPr lang="en-US" sz="1600" dirty="0"/>
          </a:p>
          <a:p>
            <a:pPr lvl="1">
              <a:buFont typeface="Wingdings" pitchFamily="2" charset="2"/>
              <a:buChar char="§"/>
            </a:pPr>
            <a:r>
              <a:rPr lang="en-US" sz="2000" dirty="0"/>
              <a:t>Pronunciation</a:t>
            </a:r>
          </a:p>
          <a:p>
            <a:pPr lvl="1">
              <a:buFont typeface="Wingdings" pitchFamily="2" charset="2"/>
              <a:buChar char="§"/>
            </a:pPr>
            <a:r>
              <a:rPr lang="en-US" sz="2000" dirty="0"/>
              <a:t>Grammar</a:t>
            </a:r>
          </a:p>
          <a:p>
            <a:pPr lvl="1">
              <a:buFont typeface="Wingdings" pitchFamily="2" charset="2"/>
              <a:buChar char="§"/>
            </a:pPr>
            <a:r>
              <a:rPr lang="en-US" sz="2000" dirty="0"/>
              <a:t>Confidence</a:t>
            </a:r>
          </a:p>
          <a:p>
            <a:pPr lvl="1">
              <a:buFont typeface="Wingdings" pitchFamily="2" charset="2"/>
              <a:buChar char="§"/>
            </a:pPr>
            <a:r>
              <a:rPr lang="en-US" sz="2000" dirty="0"/>
              <a:t>A large vocabulary</a:t>
            </a:r>
          </a:p>
          <a:p>
            <a:pPr lvl="1">
              <a:buFont typeface="Wingdings" pitchFamily="2" charset="2"/>
              <a:buChar char="§"/>
            </a:pPr>
            <a:r>
              <a:rPr lang="en-US" sz="2000" dirty="0"/>
              <a:t>Comprehensible output</a:t>
            </a:r>
          </a:p>
          <a:p>
            <a:pPr lvl="1">
              <a:buFont typeface="Wingdings" pitchFamily="2" charset="2"/>
              <a:buChar char="§"/>
            </a:pPr>
            <a:r>
              <a:rPr lang="en-US" sz="2000" dirty="0"/>
              <a:t>Being familiar with different dialects</a:t>
            </a:r>
          </a:p>
          <a:p>
            <a:pPr lvl="1">
              <a:buFont typeface="Wingdings" pitchFamily="2" charset="2"/>
              <a:buChar char="§"/>
            </a:pPr>
            <a:r>
              <a:rPr lang="en-US" sz="2000" dirty="0"/>
              <a:t>Understanding western culture</a:t>
            </a:r>
          </a:p>
          <a:p>
            <a:pPr lvl="1">
              <a:buFont typeface="Wingdings" pitchFamily="2" charset="2"/>
              <a:buChar char="§"/>
            </a:pPr>
            <a:r>
              <a:rPr lang="en-US" sz="2000" dirty="0"/>
              <a:t>Idioms and slang</a:t>
            </a:r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  <p:sp>
        <p:nvSpPr>
          <p:cNvPr id="4" name="Title 1"/>
          <p:cNvSpPr txBox="1">
            <a:spLocks/>
          </p:cNvSpPr>
          <p:nvPr/>
        </p:nvSpPr>
        <p:spPr bwMode="auto">
          <a:xfrm>
            <a:off x="539552" y="13905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0" cap="none" spc="0" normalizeH="0" baseline="0" noProof="0">
                <a:ln w="11430"/>
                <a:solidFill>
                  <a:schemeClr val="bg1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What’s rea</a:t>
            </a:r>
            <a:r>
              <a:rPr lang="en-US" sz="4000" b="1" kern="0">
                <a:ln w="11430"/>
                <a:solidFill>
                  <a:schemeClr val="bg1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j-lt"/>
                <a:ea typeface="+mj-ea"/>
                <a:cs typeface="+mj-cs"/>
              </a:rPr>
              <a:t>lly important</a:t>
            </a:r>
            <a:r>
              <a:rPr lang="en-US" sz="4000" b="1" kern="0" dirty="0">
                <a:ln w="11430"/>
                <a:solidFill>
                  <a:schemeClr val="bg1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j-lt"/>
                <a:ea typeface="+mj-ea"/>
                <a:cs typeface="+mj-cs"/>
              </a:rPr>
              <a:t>?</a:t>
            </a:r>
            <a:endParaRPr kumimoji="0" lang="en-US" sz="4000" b="0" i="0" u="none" strike="noStrike" kern="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1026" name="Picture 2" descr="http://vignette3.wikia.nocookie.net/alderapedia/images/5/5e/Ranking_icon.png/revision/latest?cb=20140822102748&amp;path-prefix=es"/>
          <p:cNvPicPr>
            <a:picLocks noChangeAspect="1" noChangeArrowheads="1"/>
          </p:cNvPicPr>
          <p:nvPr/>
        </p:nvPicPr>
        <p:blipFill>
          <a:blip r:embed="rId2" cstate="print">
            <a:duotone>
              <a:prstClr val="black"/>
              <a:schemeClr val="accent3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5486400" y="3810000"/>
            <a:ext cx="2895600" cy="228237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676400"/>
            <a:ext cx="8229600" cy="3581400"/>
          </a:xfrm>
        </p:spPr>
        <p:txBody>
          <a:bodyPr/>
          <a:lstStyle/>
          <a:p>
            <a:pPr marL="914400" lvl="1" indent="-457200">
              <a:buFont typeface="+mj-lt"/>
              <a:buAutoNum type="arabicPeriod"/>
            </a:pPr>
            <a:endParaRPr lang="en-US" sz="2000" dirty="0"/>
          </a:p>
          <a:p>
            <a:pPr marL="914400" lvl="1" indent="-457200">
              <a:buFont typeface="+mj-lt"/>
              <a:buAutoNum type="arabicPeriod"/>
            </a:pPr>
            <a:r>
              <a:rPr lang="en-US" sz="2400" dirty="0"/>
              <a:t>Comprehensible output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2400" dirty="0"/>
              <a:t>Confidence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2400" dirty="0"/>
              <a:t>Being familiar with different dialects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2400" dirty="0"/>
              <a:t>A large vocabulary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2400" dirty="0"/>
              <a:t>Pronunciation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2400" dirty="0"/>
              <a:t>Grammar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2400" dirty="0"/>
              <a:t>Understanding western culture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2400" dirty="0"/>
              <a:t>Idioms and slang</a:t>
            </a:r>
          </a:p>
          <a:p>
            <a:pPr>
              <a:buNone/>
            </a:pPr>
            <a:endParaRPr lang="en-US" dirty="0"/>
          </a:p>
        </p:txBody>
      </p:sp>
      <p:sp>
        <p:nvSpPr>
          <p:cNvPr id="4" name="Title 1"/>
          <p:cNvSpPr txBox="1">
            <a:spLocks/>
          </p:cNvSpPr>
          <p:nvPr/>
        </p:nvSpPr>
        <p:spPr bwMode="auto">
          <a:xfrm>
            <a:off x="539552" y="13905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0" cap="none" spc="0" normalizeH="0" baseline="0" noProof="0">
                <a:ln w="11430"/>
                <a:solidFill>
                  <a:schemeClr val="bg1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What I think… </a:t>
            </a:r>
            <a:endParaRPr kumimoji="0" lang="en-US" sz="4000" b="0" i="0" u="none" strike="noStrike" kern="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b="1" err="1">
                <a:ln w="11430"/>
                <a:solidFill>
                  <a:schemeClr val="bg1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Jack</a:t>
            </a:r>
            <a:r>
              <a:rPr lang="en-US" sz="4000" b="1">
                <a:ln w="11430"/>
                <a:solidFill>
                  <a:schemeClr val="bg1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. C. Richards</a:t>
            </a:r>
            <a:endParaRPr lang="en-US" sz="4000" b="1" dirty="0">
              <a:ln w="11430"/>
              <a:solidFill>
                <a:schemeClr val="bg1"/>
              </a:soli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hlinkClick r:id="rId2" action="ppaction://hlinkfile"/>
          </p:cNvPr>
          <p:cNvPicPr>
            <a:picLocks noChangeAspect="1"/>
          </p:cNvPicPr>
          <p:nvPr/>
        </p:nvPicPr>
        <p:blipFill rotWithShape="1">
          <a:blip r:embed="rId3" cstate="print"/>
          <a:srcRect l="33750" t="21112" r="21249" b="32222"/>
          <a:stretch/>
        </p:blipFill>
        <p:spPr>
          <a:xfrm>
            <a:off x="1028700" y="1796256"/>
            <a:ext cx="7086600" cy="4133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117045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1711349"/>
            <a:ext cx="8229600" cy="4525963"/>
          </a:xfrm>
        </p:spPr>
        <p:txBody>
          <a:bodyPr/>
          <a:lstStyle/>
          <a:p>
            <a:r>
              <a:rPr lang="en-US" sz="2400"/>
              <a:t>In countries like Korea, Korean language and culture needs to come first. (</a:t>
            </a:r>
            <a:r>
              <a:rPr lang="ko-KR" altLang="en-US" sz="2400"/>
              <a:t>한국에서는 한글과 한국문화가 우선이다</a:t>
            </a:r>
            <a:r>
              <a:rPr lang="en-US" altLang="ko-KR" sz="2400" dirty="0"/>
              <a:t>)</a:t>
            </a:r>
            <a:endParaRPr lang="en-US" sz="2400" dirty="0"/>
          </a:p>
          <a:p>
            <a:pPr marL="0" indent="0">
              <a:buNone/>
            </a:pPr>
            <a:endParaRPr lang="en-US" sz="2400" dirty="0"/>
          </a:p>
          <a:p>
            <a:r>
              <a:rPr lang="en-US" sz="2400"/>
              <a:t>English should not take over Korean culture and identity. (</a:t>
            </a:r>
            <a:r>
              <a:rPr lang="ko-KR" altLang="en-US" sz="2400"/>
              <a:t>영어가 한국문화와 자기 정체성을 차지하지 않아야 한다</a:t>
            </a:r>
            <a:r>
              <a:rPr lang="en-US" altLang="ko-KR" sz="2400" dirty="0"/>
              <a:t>)</a:t>
            </a:r>
            <a:endParaRPr lang="en-US" sz="2400" dirty="0"/>
          </a:p>
          <a:p>
            <a:endParaRPr lang="en-US" sz="2400" dirty="0"/>
          </a:p>
          <a:p>
            <a:r>
              <a:rPr lang="en-US" sz="2400"/>
              <a:t>You can be brilliant in your own language. English does not = intelligence!  (</a:t>
            </a:r>
            <a:r>
              <a:rPr lang="ko-KR" altLang="en-US" sz="2400"/>
              <a:t>자기의 언어 가지고도 훌륭할 수 있다</a:t>
            </a:r>
            <a:r>
              <a:rPr lang="en-US" altLang="ko-KR" sz="2400" dirty="0"/>
              <a:t>)</a:t>
            </a:r>
            <a:endParaRPr lang="en-US" sz="2400" dirty="0"/>
          </a:p>
          <a:p>
            <a:endParaRPr lang="en-US" sz="2400" dirty="0"/>
          </a:p>
          <a:p>
            <a:r>
              <a:rPr lang="en-US" sz="2400"/>
              <a:t>English is an additional skill. </a:t>
            </a:r>
            <a:endParaRPr lang="en-US" sz="2400" dirty="0"/>
          </a:p>
        </p:txBody>
      </p:sp>
      <p:sp>
        <p:nvSpPr>
          <p:cNvPr id="4" name="Rectangle 3"/>
          <p:cNvSpPr/>
          <p:nvPr/>
        </p:nvSpPr>
        <p:spPr>
          <a:xfrm>
            <a:off x="323528" y="107921"/>
            <a:ext cx="8712968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4000" b="1" dirty="0">
                <a:ln w="11430"/>
                <a:solidFill>
                  <a:schemeClr val="bg1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j-lt"/>
              </a:rPr>
              <a:t>Key Points</a:t>
            </a:r>
            <a:endParaRPr lang="en-US" sz="4000" b="1" cap="none" spc="50" dirty="0">
              <a:ln w="11430"/>
              <a:solidFill>
                <a:schemeClr val="bg1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4287977312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143000"/>
          </a:xfrm>
        </p:spPr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570421"/>
            <a:ext cx="8229600" cy="4525963"/>
          </a:xfrm>
        </p:spPr>
        <p:txBody>
          <a:bodyPr/>
          <a:lstStyle/>
          <a:p>
            <a:r>
              <a:rPr lang="en-US" sz="2000"/>
              <a:t>There are many fluent English speakers, not all are native</a:t>
            </a:r>
            <a:r>
              <a:rPr lang="en-US" sz="2000" dirty="0"/>
              <a:t>…</a:t>
            </a:r>
          </a:p>
          <a:p>
            <a:endParaRPr lang="en-US" sz="2000" dirty="0"/>
          </a:p>
          <a:p>
            <a:r>
              <a:rPr lang="en-CA" sz="2000"/>
              <a:t>The most important thing is to be comprehensible</a:t>
            </a:r>
            <a:endParaRPr lang="en-CA" sz="2000" dirty="0"/>
          </a:p>
          <a:p>
            <a:pPr marL="0" indent="0">
              <a:buNone/>
            </a:pPr>
            <a:endParaRPr lang="en-CA" sz="2000" dirty="0"/>
          </a:p>
          <a:p>
            <a:r>
              <a:rPr lang="en-CA" sz="2000"/>
              <a:t>Be proud to be a Korean English speaker</a:t>
            </a:r>
            <a:endParaRPr lang="en-US" sz="2000" dirty="0"/>
          </a:p>
          <a:p>
            <a:endParaRPr lang="en-US" sz="2000" dirty="0"/>
          </a:p>
          <a:p>
            <a:r>
              <a:rPr lang="en-US" sz="2000"/>
              <a:t>Native speakers can have troubles in international settings. </a:t>
            </a:r>
            <a:endParaRPr lang="en-US" sz="2000" dirty="0"/>
          </a:p>
          <a:p>
            <a:endParaRPr lang="en-US" sz="2000" dirty="0"/>
          </a:p>
          <a:p>
            <a:r>
              <a:rPr lang="en-US" altLang="en-US" sz="2000"/>
              <a:t>Native speakers should try to understand your English just as much as you try to understand theirs</a:t>
            </a:r>
            <a:r>
              <a:rPr lang="en-US" altLang="en-US" sz="2000" dirty="0"/>
              <a:t>.</a:t>
            </a:r>
          </a:p>
          <a:p>
            <a:endParaRPr lang="en-US" sz="2000" dirty="0"/>
          </a:p>
          <a:p>
            <a:pPr marL="457200" lvl="1" indent="0">
              <a:buNone/>
            </a:pPr>
            <a:endParaRPr lang="en-US" sz="2000" dirty="0"/>
          </a:p>
        </p:txBody>
      </p:sp>
      <p:sp>
        <p:nvSpPr>
          <p:cNvPr id="4" name="Title 3"/>
          <p:cNvSpPr txBox="1">
            <a:spLocks/>
          </p:cNvSpPr>
          <p:nvPr/>
        </p:nvSpPr>
        <p:spPr bwMode="auto">
          <a:xfrm>
            <a:off x="609600" y="4270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en-US" altLang="en-US" sz="4000" b="1">
                <a:ln w="11430"/>
                <a:solidFill>
                  <a:schemeClr val="bg1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Key Points</a:t>
            </a:r>
            <a:endParaRPr lang="en-US" altLang="en-US" sz="4000" kern="0" dirty="0"/>
          </a:p>
        </p:txBody>
      </p:sp>
    </p:spTree>
    <p:extLst>
      <p:ext uri="{BB962C8B-B14F-4D97-AF65-F5344CB8AC3E}">
        <p14:creationId xmlns:p14="http://schemas.microsoft.com/office/powerpoint/2010/main" val="3018182505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Content Placeholder 2"/>
          <p:cNvSpPr>
            <a:spLocks noGrp="1"/>
          </p:cNvSpPr>
          <p:nvPr>
            <p:ph idx="1"/>
          </p:nvPr>
        </p:nvSpPr>
        <p:spPr bwMode="auto">
          <a:xfrm>
            <a:off x="323850" y="1412776"/>
            <a:ext cx="7372350" cy="4608512"/>
          </a:xfrm>
          <a:solidFill>
            <a:srgbClr val="FFFFFF">
              <a:alpha val="50195"/>
            </a:srgbClr>
          </a:solidFill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indent="0">
              <a:buNone/>
            </a:pPr>
            <a:endParaRPr lang="en-US" altLang="en-US" sz="2000" dirty="0"/>
          </a:p>
          <a:p>
            <a:r>
              <a:rPr lang="en-US" altLang="en-US" sz="2000"/>
              <a:t>It is important to maintain cultural values and identity when learning English. </a:t>
            </a:r>
            <a:endParaRPr lang="en-US" altLang="en-US" sz="2000" dirty="0"/>
          </a:p>
          <a:p>
            <a:endParaRPr lang="en-US" altLang="en-US" sz="2000" dirty="0"/>
          </a:p>
          <a:p>
            <a:r>
              <a:rPr lang="en-US" altLang="en-US" sz="2000"/>
              <a:t>Foster the acceptance of different varieties of English</a:t>
            </a:r>
            <a:r>
              <a:rPr lang="en-US" altLang="en-US" sz="2000" dirty="0"/>
              <a:t>.</a:t>
            </a:r>
          </a:p>
          <a:p>
            <a:endParaRPr lang="en-US" altLang="en-US" sz="2000" dirty="0"/>
          </a:p>
          <a:p>
            <a:r>
              <a:rPr lang="en-US" altLang="en-US" sz="2000"/>
              <a:t>Expose learners to varieties of English that they will likely encounter</a:t>
            </a:r>
            <a:r>
              <a:rPr lang="en-US" altLang="en-US" sz="2000" dirty="0"/>
              <a:t>.</a:t>
            </a:r>
          </a:p>
          <a:p>
            <a:endParaRPr lang="en-US" altLang="en-US" sz="2000" dirty="0"/>
          </a:p>
          <a:p>
            <a:r>
              <a:rPr lang="en-US" altLang="en-US" sz="2000"/>
              <a:t>Introduce learners to the cultures they will be most likely to interact with. </a:t>
            </a:r>
            <a:endParaRPr lang="en-US" altLang="en-US" sz="2000" dirty="0"/>
          </a:p>
          <a:p>
            <a:endParaRPr lang="en-US" altLang="en-US" sz="2000" dirty="0"/>
          </a:p>
          <a:p>
            <a:r>
              <a:rPr lang="en-US" altLang="en-US" sz="2000"/>
              <a:t>Non-native speakers can be great role models for English learners. </a:t>
            </a:r>
            <a:endParaRPr lang="en-US" altLang="en-US" sz="2000" dirty="0"/>
          </a:p>
          <a:p>
            <a:endParaRPr lang="en-US" altLang="en-US" dirty="0"/>
          </a:p>
        </p:txBody>
      </p:sp>
      <p:sp>
        <p:nvSpPr>
          <p:cNvPr id="5" name="Text Box 6"/>
          <p:cNvSpPr txBox="1">
            <a:spLocks noChangeArrowheads="1"/>
          </p:cNvSpPr>
          <p:nvPr/>
        </p:nvSpPr>
        <p:spPr bwMode="auto">
          <a:xfrm>
            <a:off x="435330" y="116632"/>
            <a:ext cx="8241126" cy="769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defRPr/>
            </a:pPr>
            <a:r>
              <a:rPr lang="en-US" altLang="en-US" sz="4400" b="1">
                <a:ln w="11430"/>
                <a:solidFill>
                  <a:schemeClr val="bg1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In the classroom</a:t>
            </a:r>
            <a:endParaRPr lang="fr-FR" altLang="en-US" sz="44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+mj-lt"/>
            </a:endParaRPr>
          </a:p>
        </p:txBody>
      </p:sp>
      <p:pic>
        <p:nvPicPr>
          <p:cNvPr id="25604" name="Picture 2" descr="http://ec.l.thumbs.canstockphoto.com/canstock663821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6550" y="5980113"/>
            <a:ext cx="1079500" cy="877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497330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560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560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560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560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560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560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560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560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560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560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le 1"/>
          <p:cNvSpPr>
            <a:spLocks noGrp="1"/>
          </p:cNvSpPr>
          <p:nvPr>
            <p:ph type="title"/>
          </p:nvPr>
        </p:nvSpPr>
        <p:spPr bwMode="auto">
          <a:xfrm>
            <a:off x="457200" y="-27384"/>
            <a:ext cx="8229600" cy="1143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 b="1" dirty="0">
                <a:ln w="11430"/>
                <a:solidFill>
                  <a:schemeClr val="bg1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Fluency can be dangerous in International settings</a:t>
            </a:r>
            <a:endParaRPr lang="en-US" altLang="en-US" dirty="0"/>
          </a:p>
        </p:txBody>
      </p:sp>
      <p:sp>
        <p:nvSpPr>
          <p:cNvPr id="24579" name="Content Placeholder 2"/>
          <p:cNvSpPr>
            <a:spLocks noGrp="1"/>
          </p:cNvSpPr>
          <p:nvPr>
            <p:ph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altLang="en-US" dirty="0"/>
          </a:p>
        </p:txBody>
      </p:sp>
      <p:pic>
        <p:nvPicPr>
          <p:cNvPr id="4" name="Picture 2" descr="http://thefinanser.co.uk/.a/6a01053620481c970b017744b7e1eb970d-500wi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8520" y="1412776"/>
            <a:ext cx="9252520" cy="540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Oval 4"/>
          <p:cNvSpPr/>
          <p:nvPr/>
        </p:nvSpPr>
        <p:spPr>
          <a:xfrm>
            <a:off x="4353625" y="1535520"/>
            <a:ext cx="180975" cy="215900"/>
          </a:xfrm>
          <a:prstGeom prst="ellipse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ln>
                <a:solidFill>
                  <a:srgbClr val="FF0000"/>
                </a:solidFill>
              </a:ln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30193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7106" name="Picture 2" descr="Asking for directions in England"/>
          <p:cNvPicPr>
            <a:picLocks noChangeAspect="1" noChangeArrowheads="1"/>
          </p:cNvPicPr>
          <p:nvPr/>
        </p:nvPicPr>
        <p:blipFill>
          <a:blip r:embed="rId2" cstate="print"/>
          <a:srcRect b="45422"/>
          <a:stretch>
            <a:fillRect/>
          </a:stretch>
        </p:blipFill>
        <p:spPr bwMode="auto">
          <a:xfrm>
            <a:off x="-228600" y="0"/>
            <a:ext cx="9372600" cy="730194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314792" y="3501008"/>
            <a:ext cx="8712968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4800" b="1" dirty="0">
                <a:ln w="11430"/>
                <a:effectLst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a:rPr>
              <a:t>Which one has the best </a:t>
            </a:r>
            <a:r>
              <a:rPr lang="en-US" sz="4800" b="1" dirty="0" err="1">
                <a:ln w="11430"/>
                <a:effectLst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a:rPr>
              <a:t>Engilsh</a:t>
            </a:r>
            <a:r>
              <a:rPr lang="en-US" sz="4800" b="1" dirty="0">
                <a:ln w="11430"/>
                <a:effectLst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a:rPr>
              <a:t>?</a:t>
            </a:r>
            <a:endParaRPr lang="en-US" sz="4800" b="1" cap="none" spc="50" dirty="0">
              <a:ln w="11430"/>
              <a:effectLst>
                <a:innerShdw blurRad="63500" dist="50800" dir="16200000">
                  <a:prstClr val="black">
                    <a:alpha val="50000"/>
                  </a:prst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047664435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8130" name="Picture 2" descr="Asking for directions in England"/>
          <p:cNvPicPr>
            <a:picLocks noChangeAspect="1" noChangeArrowheads="1"/>
          </p:cNvPicPr>
          <p:nvPr/>
        </p:nvPicPr>
        <p:blipFill>
          <a:blip r:embed="rId2" cstate="print"/>
          <a:srcRect t="54578"/>
          <a:stretch>
            <a:fillRect/>
          </a:stretch>
        </p:blipFill>
        <p:spPr bwMode="auto">
          <a:xfrm>
            <a:off x="0" y="-1"/>
            <a:ext cx="9296400" cy="68580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C954C0-D9E2-482E-A838-23298D5897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ln w="11430"/>
                <a:solidFill>
                  <a:schemeClr val="bg1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Mind Your Language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03A8616-5356-419E-A08B-FE8A87553C0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4" name="Picture 2" descr="Related image">
            <a:extLst>
              <a:ext uri="{FF2B5EF4-FFF2-40B4-BE49-F238E27FC236}">
                <a16:creationId xmlns:a16="http://schemas.microsoft.com/office/drawing/2014/main" id="{69F336F0-3868-4F0A-8DA8-33CA6E071E3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1828800"/>
            <a:ext cx="5731356" cy="37766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02558330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2492896"/>
            <a:ext cx="8229600" cy="2259842"/>
          </a:xfrm>
        </p:spPr>
        <p:txBody>
          <a:bodyPr/>
          <a:lstStyle/>
          <a:p>
            <a:r>
              <a:rPr lang="en-CA"/>
              <a:t>With your group discuss the answers and reasons to the questions from the beginning of class. </a:t>
            </a:r>
            <a:endParaRPr lang="en-CA" dirty="0"/>
          </a:p>
        </p:txBody>
      </p:sp>
      <p:sp>
        <p:nvSpPr>
          <p:cNvPr id="4" name="Text Box 6"/>
          <p:cNvSpPr txBox="1">
            <a:spLocks noGrp="1" noChangeArrowheads="1"/>
          </p:cNvSpPr>
          <p:nvPr>
            <p:ph type="title"/>
          </p:nvPr>
        </p:nvSpPr>
        <p:spPr bwMode="auto">
          <a:xfrm>
            <a:off x="457200" y="492195"/>
            <a:ext cx="8229600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defRPr/>
            </a:pPr>
            <a:r>
              <a:rPr lang="en-US" altLang="en-US" sz="4000" b="1" dirty="0">
                <a:ln w="11430"/>
                <a:solidFill>
                  <a:schemeClr val="bg1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Discussion</a:t>
            </a:r>
            <a:endParaRPr lang="fr-FR" altLang="en-US" sz="40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4026646741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1271860"/>
            <a:ext cx="7704856" cy="5541516"/>
          </a:xfrm>
        </p:spPr>
        <p:txBody>
          <a:bodyPr>
            <a:noAutofit/>
          </a:bodyPr>
          <a:lstStyle/>
          <a:p>
            <a:pPr marL="514350" indent="-514350">
              <a:buAutoNum type="arabicPeriod"/>
            </a:pPr>
            <a:r>
              <a:rPr lang="en-CA" sz="1400" dirty="0"/>
              <a:t>English teachers and learners should know a lot about western culture and manners.</a:t>
            </a:r>
          </a:p>
          <a:p>
            <a:pPr marL="514350" indent="-514350">
              <a:buAutoNum type="arabicPeriod"/>
            </a:pPr>
            <a:endParaRPr lang="en-CA" sz="1400" dirty="0"/>
          </a:p>
          <a:p>
            <a:pPr marL="514350" indent="-514350">
              <a:buAutoNum type="arabicPeriod"/>
            </a:pPr>
            <a:r>
              <a:rPr lang="en-CA" sz="1400" dirty="0"/>
              <a:t>The more nativelike a person’s pronunciation is, the better their English is.</a:t>
            </a:r>
          </a:p>
          <a:p>
            <a:pPr marL="514350" indent="-514350">
              <a:buAutoNum type="arabicPeriod"/>
            </a:pPr>
            <a:endParaRPr lang="en-CA" sz="1400" dirty="0"/>
          </a:p>
          <a:p>
            <a:pPr marL="514350" indent="-514350">
              <a:buFontTx/>
              <a:buAutoNum type="arabicPeriod"/>
            </a:pPr>
            <a:r>
              <a:rPr lang="en-CA" sz="1400" dirty="0">
                <a:solidFill>
                  <a:srgbClr val="000000"/>
                </a:solidFill>
              </a:rPr>
              <a:t>Being like a native speaker should be the primary goal of English learners in South Korea.</a:t>
            </a:r>
            <a:endParaRPr lang="en-CA" sz="1400" dirty="0"/>
          </a:p>
          <a:p>
            <a:pPr marL="514350" indent="-514350">
              <a:buAutoNum type="arabicPeriod"/>
            </a:pPr>
            <a:endParaRPr lang="en-CA" sz="1400" dirty="0"/>
          </a:p>
          <a:p>
            <a:pPr marL="514350" indent="-514350">
              <a:buAutoNum type="arabicPeriod"/>
            </a:pPr>
            <a:r>
              <a:rPr lang="en-CA" sz="1400" dirty="0"/>
              <a:t>The use of </a:t>
            </a:r>
            <a:r>
              <a:rPr lang="en-CA" sz="1400" dirty="0" err="1"/>
              <a:t>Konglish</a:t>
            </a:r>
            <a:r>
              <a:rPr lang="en-CA" sz="1400" dirty="0"/>
              <a:t> by Korean English speakers should be avoided in South Korea.</a:t>
            </a:r>
          </a:p>
          <a:p>
            <a:pPr marL="514350" indent="-514350">
              <a:buAutoNum type="arabicPeriod"/>
            </a:pPr>
            <a:endParaRPr lang="en-CA" sz="1400" dirty="0"/>
          </a:p>
          <a:p>
            <a:pPr marL="514350" indent="-514350">
              <a:buAutoNum type="arabicPeriod"/>
            </a:pPr>
            <a:r>
              <a:rPr lang="en-CA" sz="1400" dirty="0"/>
              <a:t>Generally speaking, an English teacher with English as their L1 is better than an English teacher with English as their L2.</a:t>
            </a:r>
          </a:p>
          <a:p>
            <a:pPr marL="514350" indent="-514350">
              <a:buAutoNum type="arabicPeriod"/>
            </a:pPr>
            <a:endParaRPr lang="en-CA" sz="1400" dirty="0"/>
          </a:p>
          <a:p>
            <a:pPr marL="514350" indent="-514350">
              <a:buAutoNum type="arabicPeriod"/>
            </a:pPr>
            <a:r>
              <a:rPr lang="en-CA" sz="1400" dirty="0"/>
              <a:t>Language teachers in South Korea should focus on helping their learners communicate with native English speakers.</a:t>
            </a:r>
          </a:p>
          <a:p>
            <a:pPr marL="514350" indent="-514350">
              <a:buAutoNum type="arabicPeriod"/>
            </a:pPr>
            <a:endParaRPr lang="en-CA" sz="1400" dirty="0"/>
          </a:p>
          <a:p>
            <a:pPr marL="514350" indent="-514350">
              <a:buAutoNum type="arabicPeriod"/>
            </a:pPr>
            <a:r>
              <a:rPr lang="en-CA" sz="1400" dirty="0"/>
              <a:t>Knowing a lot of idioms and slang is important in becoming fluent in English.</a:t>
            </a:r>
          </a:p>
          <a:p>
            <a:pPr marL="514350" indent="-514350">
              <a:buAutoNum type="arabicPeriod"/>
            </a:pPr>
            <a:endParaRPr lang="en-CA" sz="1400" dirty="0"/>
          </a:p>
          <a:p>
            <a:pPr marL="514350" indent="-514350">
              <a:buAutoNum type="arabicPeriod"/>
            </a:pPr>
            <a:r>
              <a:rPr lang="en-CA" sz="1400" dirty="0"/>
              <a:t>Grammar is an important element of being a good English speaker. </a:t>
            </a:r>
          </a:p>
          <a:p>
            <a:pPr marL="514350" indent="-514350">
              <a:buAutoNum type="arabicPeriod"/>
            </a:pPr>
            <a:endParaRPr lang="en-CA" sz="1400" dirty="0"/>
          </a:p>
          <a:p>
            <a:pPr marL="514350" indent="-514350">
              <a:buAutoNum type="arabicPeriod"/>
            </a:pPr>
            <a:r>
              <a:rPr lang="en-CA" sz="1400" dirty="0"/>
              <a:t>It is recommended for English learners in South Korea to use an English name. </a:t>
            </a:r>
            <a:endParaRPr lang="en-CA" sz="1400" dirty="0">
              <a:solidFill>
                <a:srgbClr val="000000"/>
              </a:solidFill>
            </a:endParaRPr>
          </a:p>
          <a:p>
            <a:pPr marL="0" indent="0">
              <a:buNone/>
            </a:pPr>
            <a:endParaRPr lang="en-CA" sz="1400" dirty="0"/>
          </a:p>
          <a:p>
            <a:pPr marL="514350" indent="-514350">
              <a:buAutoNum type="arabicPeriod"/>
            </a:pPr>
            <a:endParaRPr lang="en-US" sz="1400" dirty="0"/>
          </a:p>
        </p:txBody>
      </p:sp>
      <p:sp>
        <p:nvSpPr>
          <p:cNvPr id="4" name="Rectangle 3"/>
          <p:cNvSpPr/>
          <p:nvPr/>
        </p:nvSpPr>
        <p:spPr>
          <a:xfrm>
            <a:off x="323528" y="107921"/>
            <a:ext cx="8712968" cy="707886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4000" b="1">
                <a:ln w="11430"/>
                <a:solidFill>
                  <a:schemeClr val="bg1">
                    <a:lumMod val="95000"/>
                  </a:schemeClr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What do you think</a:t>
            </a:r>
            <a:r>
              <a:rPr lang="en-US" sz="4000" b="1" dirty="0">
                <a:ln w="11430"/>
                <a:solidFill>
                  <a:schemeClr val="bg1">
                    <a:lumMod val="95000"/>
                  </a:schemeClr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?</a:t>
            </a:r>
            <a:endParaRPr lang="en-US" sz="4000" b="1" cap="none" spc="50" dirty="0">
              <a:ln w="11430"/>
              <a:solidFill>
                <a:schemeClr val="bg1">
                  <a:lumMod val="95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648802632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 cstate="print"/>
          <a:srcRect r="-55776" b="17724"/>
          <a:stretch>
            <a:fillRect/>
          </a:stretch>
        </p:blipFill>
        <p:spPr bwMode="auto">
          <a:xfrm>
            <a:off x="-228600" y="0"/>
            <a:ext cx="146304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676400"/>
            <a:ext cx="8497069" cy="3787627"/>
          </a:xfrm>
        </p:spPr>
        <p:txBody>
          <a:bodyPr/>
          <a:lstStyle/>
          <a:p>
            <a:pPr>
              <a:defRPr/>
            </a:pPr>
            <a:r>
              <a:rPr lang="en-AU" sz="2400"/>
              <a:t>English is more than just a test score, It is a life skill. </a:t>
            </a:r>
            <a:endParaRPr lang="en-AU" sz="2400" dirty="0"/>
          </a:p>
          <a:p>
            <a:pPr>
              <a:defRPr/>
            </a:pPr>
            <a:endParaRPr lang="en-AU" sz="2400" dirty="0"/>
          </a:p>
          <a:p>
            <a:pPr>
              <a:defRPr/>
            </a:pPr>
            <a:r>
              <a:rPr lang="en-AU" sz="2400"/>
              <a:t>The primary goal of learning English should be to understand others and be understood (native and non-native). </a:t>
            </a:r>
            <a:endParaRPr lang="en-AU" sz="2400" dirty="0"/>
          </a:p>
          <a:p>
            <a:pPr>
              <a:defRPr/>
            </a:pPr>
            <a:endParaRPr lang="en-AU" sz="2400" dirty="0"/>
          </a:p>
          <a:p>
            <a:pPr>
              <a:defRPr/>
            </a:pPr>
            <a:r>
              <a:rPr lang="en-AU" sz="2400"/>
              <a:t>Accuracy in grammar, pronunciation are not as important if they do not affect comprehensibility. </a:t>
            </a:r>
            <a:endParaRPr lang="en-US" sz="2800" dirty="0"/>
          </a:p>
          <a:p>
            <a:pPr>
              <a:buFontTx/>
              <a:buNone/>
              <a:defRPr/>
            </a:pPr>
            <a:endParaRPr lang="en-US" sz="2800" dirty="0"/>
          </a:p>
          <a:p>
            <a:pPr>
              <a:buFontTx/>
              <a:buNone/>
              <a:defRPr/>
            </a:pPr>
            <a:endParaRPr lang="en-US" sz="2800" dirty="0"/>
          </a:p>
        </p:txBody>
      </p:sp>
      <p:sp>
        <p:nvSpPr>
          <p:cNvPr id="23555" name="Title 3"/>
          <p:cNvSpPr>
            <a:spLocks noGrp="1"/>
          </p:cNvSpPr>
          <p:nvPr>
            <p:ph type="title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 b="1">
                <a:ln w="11430"/>
                <a:solidFill>
                  <a:schemeClr val="bg1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Goals of English</a:t>
            </a: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492061977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2162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752600"/>
            <a:ext cx="8229600" cy="5105400"/>
          </a:xfrm>
        </p:spPr>
        <p:txBody>
          <a:bodyPr/>
          <a:lstStyle/>
          <a:p>
            <a:r>
              <a:rPr lang="en-US" sz="2000"/>
              <a:t>In this lesson was there any information that shocked you? If so, why</a:t>
            </a:r>
            <a:r>
              <a:rPr lang="en-US" sz="2000" dirty="0"/>
              <a:t>?</a:t>
            </a:r>
          </a:p>
          <a:p>
            <a:endParaRPr lang="en-US" sz="2000" dirty="0"/>
          </a:p>
          <a:p>
            <a:r>
              <a:rPr lang="en-US" sz="2000"/>
              <a:t>After learning about English today has your thinking changed about English? How so</a:t>
            </a:r>
            <a:r>
              <a:rPr lang="en-US" sz="2000" dirty="0"/>
              <a:t>?</a:t>
            </a:r>
          </a:p>
          <a:p>
            <a:endParaRPr lang="en-US" sz="2000" dirty="0"/>
          </a:p>
          <a:p>
            <a:r>
              <a:rPr lang="en-US" sz="2000"/>
              <a:t>Was there anything you disagreed with? If so, explain. </a:t>
            </a:r>
            <a:endParaRPr lang="en-US" sz="2000" dirty="0"/>
          </a:p>
          <a:p>
            <a:endParaRPr lang="en-US" sz="2000" dirty="0"/>
          </a:p>
          <a:p>
            <a:r>
              <a:rPr lang="en-US" sz="2000"/>
              <a:t>What can you do to be a more successful user of English in today’s world</a:t>
            </a:r>
            <a:r>
              <a:rPr lang="en-US" sz="2000" dirty="0"/>
              <a:t>?</a:t>
            </a:r>
          </a:p>
        </p:txBody>
      </p:sp>
      <p:sp>
        <p:nvSpPr>
          <p:cNvPr id="4" name="Rectangle 3"/>
          <p:cNvSpPr/>
          <p:nvPr/>
        </p:nvSpPr>
        <p:spPr>
          <a:xfrm>
            <a:off x="323528" y="107921"/>
            <a:ext cx="8712968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4000" b="1" cap="none" spc="50" dirty="0">
                <a:ln w="11430"/>
                <a:solidFill>
                  <a:schemeClr val="bg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Wrap-up</a:t>
            </a:r>
          </a:p>
        </p:txBody>
      </p:sp>
      <p:pic>
        <p:nvPicPr>
          <p:cNvPr id="5" name="Picture 2" descr="http://sites.saschina.org/tsessoms/files/2013/12/reflection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600" y="5181600"/>
            <a:ext cx="2218168" cy="15856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9154" name="Picture 2" descr="https://s-media-cache-ak0.pinimg.com/474x/5d/20/cd/5d20cd8c0f3d71921c1c5d3f1c2d8bb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3000" y="1676400"/>
            <a:ext cx="6080658" cy="39052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143000"/>
          </a:xfrm>
        </p:spPr>
        <p:txBody>
          <a:bodyPr/>
          <a:lstStyle/>
          <a:p>
            <a:r>
              <a:rPr lang="en-US" sz="4000" b="1">
                <a:ln w="11430"/>
                <a:solidFill>
                  <a:schemeClr val="bg1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What does a native speaker look like</a:t>
            </a:r>
            <a:r>
              <a:rPr lang="en-US" sz="4000" b="1" dirty="0">
                <a:ln w="11430"/>
                <a:solidFill>
                  <a:schemeClr val="bg1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?</a:t>
            </a:r>
            <a:endParaRPr lang="en-US" sz="4000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1266" name="Picture 2" descr="http://www.pandaspeak.com/assets/native_speakers-4e00ff4142f7d135f776cc9589cff0c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1628800"/>
            <a:ext cx="7128792" cy="44554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1298251" y="3212976"/>
            <a:ext cx="658385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50">
                <a:ln w="12700" cmpd="sng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OLD STEREOTYPE</a:t>
            </a:r>
            <a:endParaRPr lang="en-US" sz="5400" b="1" cap="none" spc="50" dirty="0">
              <a:ln w="12700" cmpd="sng">
                <a:solidFill>
                  <a:schemeClr val="tx1"/>
                </a:solidFill>
                <a:prstDash val="solid"/>
              </a:ln>
              <a:solidFill>
                <a:schemeClr val="bg1"/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4338728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 Box 6"/>
          <p:cNvSpPr txBox="1">
            <a:spLocks noChangeArrowheads="1"/>
          </p:cNvSpPr>
          <p:nvPr/>
        </p:nvSpPr>
        <p:spPr bwMode="auto">
          <a:xfrm>
            <a:off x="435330" y="44624"/>
            <a:ext cx="8241126" cy="707886"/>
          </a:xfrm>
          <a:prstGeom prst="rect">
            <a:avLst/>
          </a:prstGeom>
          <a:noFill/>
          <a:ln w="317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defRPr/>
            </a:pPr>
            <a:r>
              <a:rPr lang="en-US" altLang="en-US" sz="4000" b="1">
                <a:ln w="11430"/>
                <a:solidFill>
                  <a:schemeClr val="bg1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The Faces of English Today</a:t>
            </a:r>
            <a:endParaRPr lang="fr-FR" altLang="en-US" sz="40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+mj-lt"/>
            </a:endParaRPr>
          </a:p>
        </p:txBody>
      </p:sp>
      <p:grpSp>
        <p:nvGrpSpPr>
          <p:cNvPr id="11267" name="Group 2"/>
          <p:cNvGrpSpPr>
            <a:grpSpLocks/>
          </p:cNvGrpSpPr>
          <p:nvPr/>
        </p:nvGrpSpPr>
        <p:grpSpPr bwMode="auto">
          <a:xfrm>
            <a:off x="-65088" y="881063"/>
            <a:ext cx="9455151" cy="6294437"/>
            <a:chOff x="-139097" y="836712"/>
            <a:chExt cx="9454819" cy="6293724"/>
          </a:xfrm>
        </p:grpSpPr>
        <p:pic>
          <p:nvPicPr>
            <p:cNvPr id="11268" name="Picture 17" descr="http://braingym101brainmovesclasses.com/wp-content/uploads/2011/12/iStock_000016963607Medium1.jp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39975" y="2468563"/>
              <a:ext cx="4367213" cy="29051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17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26" name="Picture 2" descr="http://socialtimes.com/files/2011/03/Time-Lapse-Face.jp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09688" y="2132856"/>
              <a:ext cx="1709174" cy="1703589"/>
            </a:xfrm>
            <a:prstGeom prst="ellipse">
              <a:avLst/>
            </a:prstGeom>
            <a:noFill/>
            <a:ln w="3175">
              <a:noFill/>
            </a:ln>
          </p:spPr>
        </p:pic>
        <p:pic>
          <p:nvPicPr>
            <p:cNvPr id="1030" name="Picture 6" descr="http://themescompany.com/wp-content/uploads/2012/02/3442168664_d1f4b7cc67.jp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6156586" y="3327726"/>
              <a:ext cx="2160240" cy="2019698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1032" name="Picture 8" descr="http://www.bigpicture.in/wp-content/uploads/2011/03/PortraitPhotographsOfPeopleAroundTheWorld5.jpg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504257" y="3604726"/>
              <a:ext cx="2203556" cy="1465698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1036" name="Picture 12" descr="http://www.vietnamwomen.net/sitebuildercontent/sitebuilderpictures/vietnamese-singles.jpg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7449194" y="4512915"/>
              <a:ext cx="1735264" cy="2345085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1040" name="Picture 16" descr="http://farm1.static.flickr.com/127/332691226_7e981ff634.jpg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2638886" y="5162091"/>
              <a:ext cx="1332148" cy="1676401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1042" name="Picture 18" descr="http://deszinehub.in/images/Indian%20man(1).png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964275" y="4834828"/>
              <a:ext cx="1993644" cy="1981598"/>
            </a:xfrm>
            <a:prstGeom prst="ellipse">
              <a:avLst/>
            </a:prstGeom>
            <a:noFill/>
            <a:ln w="3175">
              <a:noFill/>
            </a:ln>
          </p:spPr>
        </p:pic>
        <p:pic>
          <p:nvPicPr>
            <p:cNvPr id="1044" name="Picture 20" descr="http://farm4.static.flickr.com/3534/3244459381_febe98a193.jpg"/>
            <p:cNvPicPr>
              <a:picLocks noChangeAspect="1" noChangeArrowheads="1"/>
            </p:cNvPicPr>
            <p:nvPr/>
          </p:nvPicPr>
          <p:blipFill>
            <a:blip r:embed="rId9" cstate="print"/>
            <a:srcRect/>
            <a:stretch>
              <a:fillRect/>
            </a:stretch>
          </p:blipFill>
          <p:spPr bwMode="auto">
            <a:xfrm>
              <a:off x="-139097" y="4670430"/>
              <a:ext cx="1928551" cy="2030053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6165" name="Picture 21" descr="http://realhistoryww.com/world_history/ancient/Images_Thailand/Thai_modern_5.jpg"/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06947" y="4870149"/>
              <a:ext cx="1401378" cy="2260287"/>
            </a:xfrm>
            <a:prstGeom prst="ellipse">
              <a:avLst/>
            </a:prstGeom>
            <a:ln w="3175">
              <a:solidFill>
                <a:schemeClr val="tx1"/>
              </a:solidFill>
            </a:ln>
            <a:effectLst>
              <a:softEdge rad="112500"/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167" name="Picture 23" descr="https://encrypted-tbn3.gstatic.com/images?q=tbn:ANd9GcQNwpKYaXX1gWgTY-B3tV4n8pUhgTnAREFqHQrQDLiaVQRUST7D1Q"/>
            <p:cNvPicPr>
              <a:picLocks noChangeAspect="1" noChangeArrowheads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14900" y="5089842"/>
              <a:ext cx="2514600" cy="1819276"/>
            </a:xfrm>
            <a:prstGeom prst="ellipse">
              <a:avLst/>
            </a:prstGeom>
            <a:ln w="3175">
              <a:solidFill>
                <a:schemeClr val="tx1"/>
              </a:solidFill>
            </a:ln>
            <a:effectLst>
              <a:softEdge rad="112500"/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8" name="Picture 4" descr="http://www.bigpicture.in/wp-content/uploads/2011/03/Portrait-Photographs-Of-People-Around-The-World-25-660x468.jpg"/>
            <p:cNvPicPr>
              <a:picLocks noChangeAspect="1" noChangeArrowheads="1"/>
            </p:cNvPicPr>
            <p:nvPr/>
          </p:nvPicPr>
          <p:blipFill>
            <a:blip r:embed="rId12" cstate="print"/>
            <a:srcRect/>
            <a:stretch>
              <a:fillRect/>
            </a:stretch>
          </p:blipFill>
          <p:spPr bwMode="auto">
            <a:xfrm>
              <a:off x="489702" y="836712"/>
              <a:ext cx="2273291" cy="1611970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19" name="Picture 10" descr="http://c.tadst.com/gfx/600w/culture-year.jpg?1"/>
            <p:cNvPicPr>
              <a:picLocks noChangeAspect="1" noChangeArrowheads="1"/>
            </p:cNvPicPr>
            <p:nvPr/>
          </p:nvPicPr>
          <p:blipFill>
            <a:blip r:embed="rId13" cstate="print"/>
            <a:srcRect/>
            <a:stretch>
              <a:fillRect/>
            </a:stretch>
          </p:blipFill>
          <p:spPr bwMode="auto">
            <a:xfrm>
              <a:off x="4344268" y="864301"/>
              <a:ext cx="2238059" cy="1484579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20" name="Picture 22" descr="http://www.relyonhorror.com/wp-content/uploads/2011/08/smiling-kids.jpg"/>
            <p:cNvPicPr>
              <a:picLocks noChangeAspect="1" noChangeArrowheads="1"/>
            </p:cNvPicPr>
            <p:nvPr/>
          </p:nvPicPr>
          <p:blipFill>
            <a:blip r:embed="rId14" cstate="print"/>
            <a:srcRect/>
            <a:stretch>
              <a:fillRect/>
            </a:stretch>
          </p:blipFill>
          <p:spPr bwMode="auto">
            <a:xfrm>
              <a:off x="6432500" y="836712"/>
              <a:ext cx="2153988" cy="1439317"/>
            </a:xfrm>
            <a:prstGeom prst="ellipse">
              <a:avLst/>
            </a:prstGeom>
            <a:noFill/>
            <a:ln w="3175">
              <a:noFill/>
            </a:ln>
          </p:spPr>
        </p:pic>
        <p:pic>
          <p:nvPicPr>
            <p:cNvPr id="21" name="Picture 19" descr="http://www.gettingaroundinchina.com/gaic_photos/extra_pix/people/lui_yinghong3_copysvga.jpg"/>
            <p:cNvPicPr>
              <a:picLocks noChangeAspect="1" noChangeArrowheads="1"/>
            </p:cNvPicPr>
            <p:nvPr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64940" y="1005408"/>
              <a:ext cx="2079328" cy="1559496"/>
            </a:xfrm>
            <a:prstGeom prst="ellipse">
              <a:avLst/>
            </a:prstGeom>
            <a:ln w="3175">
              <a:solidFill>
                <a:schemeClr val="tx1"/>
              </a:solidFill>
            </a:ln>
            <a:effectLst>
              <a:softEdge rad="112500"/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2" name="Picture 25" descr="http://24.media.tumblr.com/tumblr_m7j0rcIeDK1rpjv1mo1_500.jpg"/>
            <p:cNvPicPr>
              <a:picLocks noChangeAspect="1" noChangeArrowheads="1"/>
            </p:cNvPicPr>
            <p:nvPr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77419" y="1766720"/>
              <a:ext cx="2438303" cy="1901534"/>
            </a:xfrm>
            <a:prstGeom prst="ellipse">
              <a:avLst/>
            </a:prstGeom>
            <a:ln w="3175">
              <a:solidFill>
                <a:schemeClr val="tx1"/>
              </a:solidFill>
            </a:ln>
            <a:effectLst>
              <a:softEdge rad="112500"/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73139047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827584" y="46995"/>
            <a:ext cx="8229600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4000" b="1">
                <a:ln w="11430"/>
                <a:solidFill>
                  <a:schemeClr val="bg1">
                    <a:lumMod val="95000"/>
                  </a:schemeClr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English Today</a:t>
            </a:r>
            <a:endParaRPr lang="en-US" sz="4000" b="1" cap="none" spc="50" dirty="0">
              <a:ln w="11430"/>
              <a:solidFill>
                <a:schemeClr val="bg1">
                  <a:lumMod val="95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11268" name="Picture 4" descr="http://www.teleunix.com/uploads/Global-Network_302.jpg">
            <a:hlinkClick r:id="rId2" action="ppaction://hlinkfile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1484784"/>
            <a:ext cx="4826301" cy="48219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6734121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190381"/>
            <a:ext cx="9144000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4000" b="1">
                <a:ln w="11430"/>
                <a:solidFill>
                  <a:schemeClr val="bg1">
                    <a:lumMod val="95000"/>
                  </a:schemeClr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j-lt"/>
              </a:rPr>
              <a:t>How did this video make you feel</a:t>
            </a:r>
            <a:r>
              <a:rPr lang="en-US" sz="4000" b="1" dirty="0">
                <a:ln w="11430"/>
                <a:solidFill>
                  <a:schemeClr val="bg1">
                    <a:lumMod val="95000"/>
                  </a:schemeClr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j-lt"/>
              </a:rPr>
              <a:t>?</a:t>
            </a:r>
            <a:endParaRPr lang="en-US" sz="4000" b="1" cap="none" spc="50" dirty="0">
              <a:ln w="11430"/>
              <a:solidFill>
                <a:schemeClr val="bg1">
                  <a:lumMod val="95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+mj-lt"/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1026" name="Picture 2" descr="https://sunflowerstorytime.files.wordpress.com/2011/03/emotion-faces-picture-e1429925480789.pn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1629568"/>
            <a:ext cx="5998845" cy="4467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0666741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grpSp>
        <p:nvGrpSpPr>
          <p:cNvPr id="4" name="Group 3"/>
          <p:cNvGrpSpPr/>
          <p:nvPr/>
        </p:nvGrpSpPr>
        <p:grpSpPr>
          <a:xfrm>
            <a:off x="1839505" y="1628801"/>
            <a:ext cx="5380992" cy="4176463"/>
            <a:chOff x="4860032" y="2222679"/>
            <a:chExt cx="3705200" cy="2925326"/>
          </a:xfrm>
        </p:grpSpPr>
        <p:pic>
          <p:nvPicPr>
            <p:cNvPr id="5" name="Picture 2" descr="https://encrypted-tbn0.gstatic.com/images?q=tbn:ANd9GcQb9t_hH0EioNN47z46IhfxbC3xc3tR5_s5FknW_CLsX9C4qmhO">
              <a:hlinkClick r:id="rId2" action="ppaction://hlinkfile"/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60032" y="2222680"/>
              <a:ext cx="1800200" cy="29253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" name="Picture 6" descr="https://www.uni-due.de/SVE/Resisting_Linguistic_Imperialism.jp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660232" y="2222679"/>
              <a:ext cx="1905000" cy="29253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489581477"/>
      </p:ext>
    </p:extLst>
  </p:cSld>
  <p:clrMapOvr>
    <a:masterClrMapping/>
  </p:clrMapOvr>
</p:sld>
</file>

<file path=ppt/theme/theme1.xml><?xml version="1.0" encoding="utf-8"?>
<a:theme xmlns:a="http://schemas.openxmlformats.org/drawingml/2006/main" name="Diseño predeterminado">
  <a:themeElements>
    <a:clrScheme name="Diseño predeterminad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iseño predeterminado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iseño predeterminad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2435</Template>
  <TotalTime>5265</TotalTime>
  <Words>1148</Words>
  <Application>Microsoft Office PowerPoint</Application>
  <PresentationFormat>On-screen Show (4:3)</PresentationFormat>
  <Paragraphs>192</Paragraphs>
  <Slides>47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47</vt:i4>
      </vt:variant>
    </vt:vector>
  </HeadingPairs>
  <TitlesOfParts>
    <vt:vector size="53" baseType="lpstr">
      <vt:lpstr>Algerian</vt:lpstr>
      <vt:lpstr>Arial</vt:lpstr>
      <vt:lpstr>Book Antiqua</vt:lpstr>
      <vt:lpstr>Calibri</vt:lpstr>
      <vt:lpstr>Wingdings</vt:lpstr>
      <vt:lpstr>Diseño predeterminado</vt:lpstr>
      <vt:lpstr>The World of English</vt:lpstr>
      <vt:lpstr>PowerPoint Presentation</vt:lpstr>
      <vt:lpstr>PowerPoint Presentation</vt:lpstr>
      <vt:lpstr>PowerPoint Presentation</vt:lpstr>
      <vt:lpstr>What does a native speaker look like?</vt:lpstr>
      <vt:lpstr>PowerPoint Presentation</vt:lpstr>
      <vt:lpstr>English Today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English Speakers Today</vt:lpstr>
      <vt:lpstr>Current Facts</vt:lpstr>
      <vt:lpstr>Reflective task</vt:lpstr>
      <vt:lpstr>PowerPoint Presentation</vt:lpstr>
      <vt:lpstr>Activity</vt:lpstr>
      <vt:lpstr>PowerPoint Presentation</vt:lpstr>
      <vt:lpstr>PowerPoint Presentation</vt:lpstr>
      <vt:lpstr>PowerPoint Presentation</vt:lpstr>
      <vt:lpstr>PowerPoint Presentation</vt:lpstr>
      <vt:lpstr>The Interests of the West</vt:lpstr>
      <vt:lpstr>Scholastic Dimension</vt:lpstr>
      <vt:lpstr>Linguistic Dimension</vt:lpstr>
      <vt:lpstr>Cultural Dimension</vt:lpstr>
      <vt:lpstr>Overall Benefits</vt:lpstr>
      <vt:lpstr>The New Paradigm</vt:lpstr>
      <vt:lpstr>What now?</vt:lpstr>
      <vt:lpstr>PowerPoint Presentation</vt:lpstr>
      <vt:lpstr>PowerPoint Presentation</vt:lpstr>
      <vt:lpstr>Jack. C. Richards</vt:lpstr>
      <vt:lpstr>PowerPoint Presentation</vt:lpstr>
      <vt:lpstr>PowerPoint Presentation</vt:lpstr>
      <vt:lpstr>PowerPoint Presentation</vt:lpstr>
      <vt:lpstr>Fluency can be dangerous in International settings</vt:lpstr>
      <vt:lpstr>PowerPoint Presentation</vt:lpstr>
      <vt:lpstr>PowerPoint Presentation</vt:lpstr>
      <vt:lpstr>Mind Your Language</vt:lpstr>
      <vt:lpstr>Discussion</vt:lpstr>
      <vt:lpstr>PowerPoint Presentation</vt:lpstr>
      <vt:lpstr>PowerPoint Presentation</vt:lpstr>
      <vt:lpstr>Goals of English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Future of English</dc:title>
  <dc:creator>ClassRoom-1</dc:creator>
  <cp:lastModifiedBy>Reviewer</cp:lastModifiedBy>
  <cp:revision>297</cp:revision>
  <dcterms:created xsi:type="dcterms:W3CDTF">2012-07-04T02:03:48Z</dcterms:created>
  <dcterms:modified xsi:type="dcterms:W3CDTF">2021-03-04T04:12:56Z</dcterms:modified>
</cp:coreProperties>
</file>