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notesMasterIdLst>
    <p:notesMasterId r:id="rId43"/>
  </p:notesMasterIdLst>
  <p:sldIdLst>
    <p:sldId id="260" r:id="rId2"/>
    <p:sldId id="478" r:id="rId3"/>
    <p:sldId id="486" r:id="rId4"/>
    <p:sldId id="487" r:id="rId5"/>
    <p:sldId id="488" r:id="rId6"/>
    <p:sldId id="489" r:id="rId7"/>
    <p:sldId id="363" r:id="rId8"/>
    <p:sldId id="400" r:id="rId9"/>
    <p:sldId id="479" r:id="rId10"/>
    <p:sldId id="429" r:id="rId11"/>
    <p:sldId id="493" r:id="rId12"/>
    <p:sldId id="484" r:id="rId13"/>
    <p:sldId id="485" r:id="rId14"/>
    <p:sldId id="490" r:id="rId15"/>
    <p:sldId id="491" r:id="rId16"/>
    <p:sldId id="492" r:id="rId17"/>
    <p:sldId id="430" r:id="rId18"/>
    <p:sldId id="431" r:id="rId19"/>
    <p:sldId id="432" r:id="rId20"/>
    <p:sldId id="379" r:id="rId21"/>
    <p:sldId id="380" r:id="rId22"/>
    <p:sldId id="399" r:id="rId23"/>
    <p:sldId id="480" r:id="rId24"/>
    <p:sldId id="495" r:id="rId25"/>
    <p:sldId id="469" r:id="rId26"/>
    <p:sldId id="470" r:id="rId27"/>
    <p:sldId id="483" r:id="rId28"/>
    <p:sldId id="427" r:id="rId29"/>
    <p:sldId id="420" r:id="rId30"/>
    <p:sldId id="481" r:id="rId31"/>
    <p:sldId id="438" r:id="rId32"/>
    <p:sldId id="494" r:id="rId33"/>
    <p:sldId id="468" r:id="rId34"/>
    <p:sldId id="482" r:id="rId35"/>
    <p:sldId id="474" r:id="rId36"/>
    <p:sldId id="475" r:id="rId37"/>
    <p:sldId id="472" r:id="rId38"/>
    <p:sldId id="473" r:id="rId39"/>
    <p:sldId id="476" r:id="rId40"/>
    <p:sldId id="471" r:id="rId41"/>
    <p:sldId id="47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8ED"/>
    <a:srgbClr val="3366FF"/>
    <a:srgbClr val="0033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2" autoAdjust="0"/>
    <p:restoredTop sz="94660"/>
  </p:normalViewPr>
  <p:slideViewPr>
    <p:cSldViewPr>
      <p:cViewPr varScale="1">
        <p:scale>
          <a:sx n="67" d="100"/>
          <a:sy n="67" d="100"/>
        </p:scale>
        <p:origin x="4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438B-034F-4DB2-9103-6BAB08890A93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1F673-8765-4327-B51C-6CB9ACD19B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1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17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1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6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2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79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8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7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8FA4A4-5835-47E6-B91C-F522B87DA046}" type="datetimeFigureOut">
              <a:rPr lang="en-US" smtClean="0"/>
              <a:pPr/>
              <a:t>5/11/2017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723D57-1324-49CA-81CB-778831FA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dialectsarchive.com/globalma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Jack%20C.%20Richards%20on%20English%20as%20an%20International%20Language.mp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JayWalker_2009-480p-ko.mp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Patricia%20Ryan%20MInd%20your%20Lang.av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84784"/>
            <a:ext cx="3312368" cy="3240360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cene3d>
              <a:camera prst="orthographicFront">
                <a:rot lat="0" lon="0" rev="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US" sz="6000" b="1">
                <a:ln w="11430"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33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lgerian" panose="04020705040A02060702" pitchFamily="82" charset="0"/>
              </a:rPr>
              <a:t>The World of English</a:t>
            </a:r>
            <a:endParaRPr lang="en-US" sz="6000" b="1" dirty="0">
              <a:ln w="11430">
                <a:noFill/>
              </a:ln>
              <a:gradFill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37000">
                    <a:schemeClr val="accent1">
                      <a:shade val="67500"/>
                      <a:satMod val="115000"/>
                    </a:schemeClr>
                  </a:gs>
                  <a:gs pos="79000">
                    <a:schemeClr val="accent1">
                      <a:shade val="100000"/>
                      <a:satMod val="115000"/>
                    </a:schemeClr>
                  </a:gs>
                </a:gsLst>
                <a:lin ang="5400000" scaled="0"/>
              </a:gradFill>
              <a:effectLst>
                <a:glow rad="63500">
                  <a:schemeClr val="accent4">
                    <a:satMod val="175000"/>
                    <a:alpha val="33000"/>
                  </a:scheme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638132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by Prof. George Whitehead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D7EE5E-D9FB-4C88-A29C-30FB1F083F0D}"/>
              </a:ext>
            </a:extLst>
          </p:cNvPr>
          <p:cNvGrpSpPr/>
          <p:nvPr/>
        </p:nvGrpSpPr>
        <p:grpSpPr>
          <a:xfrm>
            <a:off x="1066801" y="1016000"/>
            <a:ext cx="6324600" cy="6070600"/>
            <a:chOff x="2195513" y="534988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34988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54138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19313"/>
              <a:ext cx="2663825" cy="266382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chemeClr val="tx1"/>
              </a:solidFill>
              <a:prstDash val="soli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716463" y="1111250"/>
              <a:ext cx="647700" cy="23399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5516563" y="2281238"/>
              <a:ext cx="1143000" cy="116998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276600" y="3603625"/>
              <a:ext cx="2159000" cy="13954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5516563" y="3603625"/>
              <a:ext cx="1143000" cy="20431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 flipV="1">
              <a:off x="3635375" y="2982913"/>
              <a:ext cx="1728788" cy="51752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148263" y="3603625"/>
              <a:ext cx="368300" cy="15398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5516563" y="3127375"/>
              <a:ext cx="2368550" cy="47625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4643438" y="2982913"/>
              <a:ext cx="1444625" cy="1008062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46513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Primary/ Secondary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83138"/>
              <a:ext cx="1379538" cy="719137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17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41O0W8FvtEL._SX331_BO1,204,203,200_.jpg">
            <a:extLst>
              <a:ext uri="{FF2B5EF4-FFF2-40B4-BE49-F238E27FC236}">
                <a16:creationId xmlns:a16="http://schemas.microsoft.com/office/drawing/2014/main" id="{6488B375-7670-4130-9CAB-D12B969D70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 r="7503" b="6753"/>
          <a:stretch/>
        </p:blipFill>
        <p:spPr bwMode="auto">
          <a:xfrm>
            <a:off x="2971800" y="1219200"/>
            <a:ext cx="3276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959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BC33B-95D6-49C5-8328-4DB5E321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The Interests of the West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58488-FF41-4552-B6AA-F42C5F3ED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2895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teaching of English globally has </a:t>
            </a:r>
            <a:r>
              <a:rPr lang="en-CA" sz="2400" dirty="0"/>
              <a:t>overlapping</a:t>
            </a:r>
            <a:r>
              <a:rPr lang="en-US" sz="2400" dirty="0"/>
              <a:t>  </a:t>
            </a:r>
            <a:r>
              <a:rPr lang="en-CA" sz="2400" dirty="0"/>
              <a:t>dimensions: scholastic, linguistic, cultural and economic (</a:t>
            </a:r>
            <a:r>
              <a:rPr lang="en-CA" sz="2400" dirty="0" err="1"/>
              <a:t>Kumaravadivelu</a:t>
            </a:r>
            <a:r>
              <a:rPr lang="en-CA" sz="2400" dirty="0"/>
              <a:t>, 2003a).</a:t>
            </a:r>
            <a:r>
              <a:rPr lang="en-US" sz="2400" dirty="0"/>
              <a:t> 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In the post-colonial age, the west has great interest in the way in which each of these is viewed.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CA" sz="1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724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C92D7-249F-46DB-9133-355E6284E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Scholastic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462D-41E0-4CDB-9048-366F2DE48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scholastic dimension shows how the West has furthered its own vested</a:t>
            </a:r>
            <a:r>
              <a:rPr lang="en-US" sz="2400" dirty="0"/>
              <a:t>  </a:t>
            </a:r>
            <a:r>
              <a:rPr lang="en-CA" sz="2400" dirty="0"/>
              <a:t>interests by promoting western knowledge and by belittling local knowledge about</a:t>
            </a:r>
            <a:r>
              <a:rPr lang="en-US" sz="2400" dirty="0"/>
              <a:t>  </a:t>
            </a:r>
            <a:r>
              <a:rPr lang="en-CA" sz="2400" dirty="0"/>
              <a:t>language learning, teaching, and teacher education. 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i.e. CLT, TEE, Learner-centered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11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16EA8-1C31-4D25-A63D-9E42DB9D0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Linguistic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7A749-ACCA-495F-983E-22885A49C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16002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linguistic dimension</a:t>
            </a:r>
            <a:r>
              <a:rPr lang="en-US" sz="2400" dirty="0"/>
              <a:t>  </a:t>
            </a:r>
            <a:r>
              <a:rPr lang="en-CA" sz="2400" dirty="0"/>
              <a:t>reveals how the knowledge and use of local language(s) were made irrelevant for</a:t>
            </a:r>
            <a:r>
              <a:rPr lang="en-US" sz="2400" dirty="0"/>
              <a:t>  </a:t>
            </a:r>
            <a:r>
              <a:rPr lang="en-CA" sz="2400" dirty="0"/>
              <a:t>purposes of learning and teaching English worldwide.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i.e. TEE, Native speakers only required to speak English, English only zones, English names</a:t>
            </a:r>
          </a:p>
          <a:p>
            <a:endParaRPr lang="en-US" dirty="0"/>
          </a:p>
        </p:txBody>
      </p:sp>
      <p:pic>
        <p:nvPicPr>
          <p:cNvPr id="4" name="Picture 2" descr="K:\Special Lectures\2. English as an International Language and Intercultural Communication\starbucks nametag.jpg">
            <a:extLst>
              <a:ext uri="{FF2B5EF4-FFF2-40B4-BE49-F238E27FC236}">
                <a16:creationId xmlns:a16="http://schemas.microsoft.com/office/drawing/2014/main" id="{DA4D0719-F337-436B-80F7-96034D51E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39254"/>
            <a:ext cx="2286000" cy="179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0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61E3-BA94-4D91-8A80-5C073B02E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Cultural Dimension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C1D7A-74B3-40A5-80B3-FBC03C2E7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1201"/>
            <a:ext cx="8229600" cy="24384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 cultural dimension</a:t>
            </a:r>
            <a:r>
              <a:rPr lang="en-US" sz="2400" dirty="0"/>
              <a:t>  </a:t>
            </a:r>
            <a:r>
              <a:rPr lang="en-CA" sz="2400" dirty="0"/>
              <a:t>aligns the teaching of English language with the teaching of western culture in</a:t>
            </a:r>
            <a:r>
              <a:rPr lang="en-US" sz="2400" dirty="0"/>
              <a:t>  </a:t>
            </a:r>
            <a:r>
              <a:rPr lang="en-CA" sz="2400" dirty="0"/>
              <a:t>order to develop cultural assimilative tendencies among L2 learners. 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i.e. major focus on western culture, little focus on world cultures, little focus on being able to promote your own culture in English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47265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18A6C-DC1D-4916-B897-B7B2FA78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Overall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25526-047D-4FF5-8EF7-48425F69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7" y="2438400"/>
            <a:ext cx="8229600" cy="1981200"/>
          </a:xfrm>
        </p:spPr>
        <p:txBody>
          <a:bodyPr/>
          <a:lstStyle/>
          <a:p>
            <a:pPr marL="0" indent="0">
              <a:buNone/>
            </a:pPr>
            <a:r>
              <a:rPr lang="en-CA" sz="2400" dirty="0"/>
              <a:t>These three</a:t>
            </a:r>
            <a:r>
              <a:rPr lang="en-US" sz="2400" dirty="0"/>
              <a:t>  </a:t>
            </a:r>
            <a:r>
              <a:rPr lang="en-CA" sz="2400" dirty="0"/>
              <a:t>dimensions are linked to an economic dimension aimed at job and wealth creation</a:t>
            </a:r>
            <a:r>
              <a:rPr lang="en-US" sz="2400" dirty="0"/>
              <a:t>  </a:t>
            </a:r>
            <a:r>
              <a:rPr lang="en-CA" sz="2400" dirty="0"/>
              <a:t>benefitting the economy of English speaking countries through a worldwide ELT</a:t>
            </a:r>
            <a:r>
              <a:rPr lang="en-US" sz="2400" dirty="0"/>
              <a:t>  industry. </a:t>
            </a:r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r>
              <a:rPr lang="en-CA" sz="2400" dirty="0"/>
              <a:t>i.e. Just because you can speak it, you can teach it!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17F90-58BB-4C9C-A6E3-EA047096B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112" y="761259"/>
            <a:ext cx="1752600" cy="13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16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BF9222-2AA8-4867-9FF3-CFFC6E9A246F}"/>
              </a:ext>
            </a:extLst>
          </p:cNvPr>
          <p:cNvGrpSpPr/>
          <p:nvPr/>
        </p:nvGrpSpPr>
        <p:grpSpPr>
          <a:xfrm>
            <a:off x="990600" y="1063625"/>
            <a:ext cx="6378575" cy="5832475"/>
            <a:chOff x="2195513" y="549275"/>
            <a:chExt cx="6378575" cy="5832475"/>
          </a:xfrm>
        </p:grpSpPr>
        <p:sp>
          <p:nvSpPr>
            <p:cNvPr id="4" name="Oval 3"/>
            <p:cNvSpPr/>
            <p:nvPr/>
          </p:nvSpPr>
          <p:spPr>
            <a:xfrm>
              <a:off x="2195513" y="549275"/>
              <a:ext cx="6264275" cy="5832475"/>
            </a:xfrm>
            <a:prstGeom prst="ellipse">
              <a:avLst/>
            </a:prstGeom>
            <a:solidFill>
              <a:srgbClr val="3366FF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32138" y="1368425"/>
              <a:ext cx="4392612" cy="4292600"/>
            </a:xfrm>
            <a:prstGeom prst="ellipse">
              <a:avLst/>
            </a:prstGeom>
            <a:solidFill>
              <a:srgbClr val="33CCFF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995738" y="2133600"/>
              <a:ext cx="2663825" cy="2663825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prstDash val="dash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643438" y="2997200"/>
              <a:ext cx="1444625" cy="1008063"/>
            </a:xfrm>
            <a:prstGeom prst="roundRect">
              <a:avLst/>
            </a:prstGeom>
            <a:solidFill>
              <a:srgbClr val="9933FF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English as a Native Language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5213" y="3860800"/>
              <a:ext cx="1379537" cy="720725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Second Language</a:t>
              </a: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7194550" y="4795838"/>
              <a:ext cx="1379538" cy="720725"/>
            </a:xfrm>
            <a:prstGeom prst="roundRect">
              <a:avLst/>
            </a:prstGeom>
            <a:solidFill>
              <a:srgbClr val="FF7C80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Foreign</a:t>
              </a:r>
            </a:p>
            <a:p>
              <a:pPr algn="ctr">
                <a:defRPr/>
              </a:pP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Language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>
              <a:off x="3957638" y="1331913"/>
              <a:ext cx="792162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5148263" y="1804988"/>
              <a:ext cx="179387" cy="11509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3132138" y="4005263"/>
              <a:ext cx="151130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5580063" y="4116388"/>
              <a:ext cx="565150" cy="10398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3779838" y="2728913"/>
              <a:ext cx="863600" cy="5556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6145213" y="2381250"/>
              <a:ext cx="1522412" cy="6953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25" idx="3"/>
            </p:cNvCxnSpPr>
            <p:nvPr/>
          </p:nvCxnSpPr>
          <p:spPr>
            <a:xfrm flipH="1" flipV="1">
              <a:off x="6088063" y="3500438"/>
              <a:ext cx="1004887" cy="1428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 flipV="1">
              <a:off x="5313363" y="4116388"/>
              <a:ext cx="120650" cy="1976437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V="1">
              <a:off x="4500563" y="4116388"/>
              <a:ext cx="431800" cy="98901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H="1">
              <a:off x="5724525" y="1268413"/>
              <a:ext cx="865188" cy="16557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6589713" y="1871663"/>
              <a:ext cx="719137" cy="5762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2773363" y="3860800"/>
              <a:ext cx="790575" cy="14446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H="1" flipV="1">
              <a:off x="2700338" y="3006725"/>
              <a:ext cx="1943100" cy="63817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3676650" y="3860800"/>
              <a:ext cx="717550" cy="25558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>
              <a:off x="5481638" y="1871663"/>
              <a:ext cx="314325" cy="72866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 flipH="1" flipV="1">
              <a:off x="6589713" y="4868863"/>
              <a:ext cx="430212" cy="5048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/>
            <p:nvPr/>
          </p:nvCxnSpPr>
          <p:spPr>
            <a:xfrm>
              <a:off x="4859338" y="1125538"/>
              <a:ext cx="73025" cy="746125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 flipH="1">
              <a:off x="7092950" y="3138488"/>
              <a:ext cx="717550" cy="1524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0934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0" t="13968" r="35318" b="70795"/>
          <a:stretch>
            <a:fillRect/>
          </a:stretch>
        </p:blipFill>
        <p:spPr bwMode="auto">
          <a:xfrm>
            <a:off x="4787900" y="5949950"/>
            <a:ext cx="41465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2979738" y="2728913"/>
            <a:ext cx="1871662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Finglish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33375" y="34972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Norweglish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1106488" y="4438650"/>
            <a:ext cx="1873250" cy="576263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Porglish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1950" y="5441950"/>
            <a:ext cx="1871663" cy="574675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Greeklish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2355850" y="5983288"/>
            <a:ext cx="1871663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859088" y="5226050"/>
            <a:ext cx="1873250" cy="574675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Spanglish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738938" y="3332163"/>
            <a:ext cx="1873250" cy="57626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Poglish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019925" y="2035175"/>
            <a:ext cx="1873250" cy="576263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Turklish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67175" y="1619250"/>
            <a:ext cx="1871663" cy="576263"/>
          </a:xfrm>
          <a:prstGeom prst="round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Konglish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671888" y="3867150"/>
            <a:ext cx="1871662" cy="57626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Dunglish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546725" y="5014913"/>
            <a:ext cx="1871663" cy="57626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Hinglish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6388100" y="4154488"/>
            <a:ext cx="1873250" cy="576262"/>
          </a:xfrm>
          <a:prstGeom prst="roundRect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solidFill>
                  <a:srgbClr val="FFFFFF"/>
                </a:solidFill>
                <a:latin typeface="Book Antiqua" pitchFamily="18" charset="0"/>
                <a:ea typeface="굴림" charset="-127"/>
              </a:rPr>
              <a:t>Czenglish</a:t>
            </a:r>
            <a:endParaRPr lang="ko-KR" altLang="en-US">
              <a:solidFill>
                <a:srgbClr val="FFFFFF"/>
              </a:solidFill>
              <a:latin typeface="Book Antiqua" pitchFamily="18" charset="0"/>
              <a:ea typeface="굴림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169863" y="2133600"/>
            <a:ext cx="1873250" cy="5746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ko-KR">
                <a:latin typeface="Book Antiqua" pitchFamily="18" charset="0"/>
                <a:ea typeface="굴림" charset="-127"/>
              </a:rPr>
              <a:t>Chinglish</a:t>
            </a:r>
            <a:endParaRPr lang="ko-KR" altLang="en-US">
              <a:latin typeface="Book Antiqua" pitchFamily="18" charset="0"/>
              <a:ea typeface="굴림" charset="-127"/>
            </a:endParaRP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35330" y="260648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Regional Varieties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203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pic>
        <p:nvPicPr>
          <p:cNvPr id="20484" name="Picture 2" descr="M:\GIFLE\2 month program lesson content and ppts\2014\Course Content\2. English as an International Language and Intercultural Communication\v10n19a9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447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1860"/>
            <a:ext cx="7704856" cy="554151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CA" sz="1400"/>
              <a:t>It is important for learners and teachers of English focus primarily on western culture</a:t>
            </a:r>
            <a:r>
              <a:rPr lang="en-CA" sz="1400" dirty="0"/>
              <a:t>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To be a fluent speaker of English it is necessary to develop native-like pronunciation</a:t>
            </a:r>
            <a:r>
              <a:rPr lang="en-CA" sz="1400" dirty="0"/>
              <a:t>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Teachers should only use native standard English and avoid Konglish</a:t>
            </a:r>
            <a:r>
              <a:rPr lang="en-CA" sz="1400" dirty="0"/>
              <a:t>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A </a:t>
            </a:r>
            <a:r>
              <a:rPr lang="en-CA" sz="1400" b="1"/>
              <a:t>trained</a:t>
            </a:r>
            <a:r>
              <a:rPr lang="en-CA" sz="1400"/>
              <a:t> native English speaking instructor is better than a </a:t>
            </a:r>
            <a:r>
              <a:rPr lang="en-CA" sz="1400" b="1"/>
              <a:t>trained </a:t>
            </a:r>
            <a:r>
              <a:rPr lang="en-CA" sz="1400"/>
              <a:t>non-native instructor</a:t>
            </a:r>
            <a:r>
              <a:rPr lang="en-CA" sz="1400" dirty="0"/>
              <a:t>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Non-native speakers of English have more influence on English internationally than native speakers. 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sz="1400"/>
              <a:t>Language teachers should only expose students to native English models. 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Knowing a lot of idioms and slang is important in becoming fluent in English</a:t>
            </a:r>
            <a:r>
              <a:rPr lang="en-CA" sz="1400" dirty="0"/>
              <a:t>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Native speakers of English often have difficulties communicating in international settings. 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indent="-514350">
              <a:buAutoNum type="arabicPeriod"/>
            </a:pPr>
            <a:r>
              <a:rPr lang="en-CA" sz="1400"/>
              <a:t>It is difficult to communicate without a high standard of grammar. </a:t>
            </a:r>
            <a:endParaRPr lang="en-CA" sz="1400" dirty="0"/>
          </a:p>
          <a:p>
            <a:pPr marL="514350" indent="-514350">
              <a:buAutoNum type="arabicPeriod"/>
            </a:pPr>
            <a:endParaRPr lang="en-CA" sz="1400" dirty="0"/>
          </a:p>
          <a:p>
            <a:pPr marL="514350" lvl="0" indent="-514350">
              <a:buFontTx/>
              <a:buAutoNum type="arabicPeriod"/>
            </a:pPr>
            <a:r>
              <a:rPr lang="en-CA" sz="1400">
                <a:solidFill>
                  <a:srgbClr val="000000"/>
                </a:solidFill>
              </a:rPr>
              <a:t>Comprehensibility and international intelligibility should be the primary goal of English learners</a:t>
            </a:r>
            <a:r>
              <a:rPr lang="en-CA" sz="140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CA" sz="1400" dirty="0"/>
          </a:p>
          <a:p>
            <a:pPr marL="0" indent="0">
              <a:buNone/>
            </a:pPr>
            <a:endParaRPr lang="en-CA" sz="1400" dirty="0"/>
          </a:p>
          <a:p>
            <a:pPr marL="514350" indent="-514350">
              <a:buAutoNum type="arabicPeriod"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054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http://finedininglovers.cdn.crosscast-system.com/BlogPost/l_5022_WORLD-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0" y="1916832"/>
            <a:ext cx="8065264" cy="445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82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is now an international language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289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557338"/>
            <a:ext cx="8424862" cy="4895850"/>
          </a:xfrm>
          <a:solidFill>
            <a:srgbClr val="FFFFFF">
              <a:alpha val="50196"/>
            </a:srgbClr>
          </a:solidFill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n-AU" sz="2400" err="1">
                <a:solidFill>
                  <a:schemeClr val="tx1">
                    <a:lumMod val="85000"/>
                    <a:lumOff val="15000"/>
                  </a:schemeClr>
                </a:solidFill>
              </a:rPr>
              <a:t>Currently</a:t>
            </a:r>
            <a:r>
              <a:rPr lang="en-AU" sz="2400">
                <a:solidFill>
                  <a:schemeClr val="tx1">
                    <a:lumMod val="85000"/>
                    <a:lumOff val="15000"/>
                  </a:schemeClr>
                </a:solidFill>
              </a:rPr>
              <a:t>, non-native speakers outnumber native speakers </a:t>
            </a:r>
            <a:endParaRPr lang="en-A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r>
              <a:rPr lang="en-AU" sz="2000" b="1">
                <a:solidFill>
                  <a:schemeClr val="tx1">
                    <a:lumMod val="85000"/>
                    <a:lumOff val="15000"/>
                  </a:schemeClr>
                </a:solidFill>
              </a:rPr>
              <a:t>5  to 1</a:t>
            </a: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buFontTx/>
              <a:buNone/>
              <a:defRPr/>
            </a:pPr>
            <a:endParaRPr lang="en-A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Chinese learning Engli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475488"/>
            <a:ext cx="5232580" cy="3924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1475656" y="2366881"/>
            <a:ext cx="6192688" cy="3888432"/>
          </a:xfrm>
          <a:prstGeom prst="cloudCallout">
            <a:avLst>
              <a:gd name="adj1" fmla="val -51551"/>
              <a:gd name="adj2" fmla="val 43115"/>
            </a:avLst>
          </a:prstGeom>
          <a:ln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b="1" kern="0" dirty="0">
              <a:ln w="11430"/>
              <a:solidFill>
                <a:srgbClr val="3366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Who are you and your students most likely to interact in English with?</a:t>
            </a:r>
            <a:endParaRPr lang="en-US" sz="2400" b="1" kern="0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905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Speakers Today</a:t>
            </a:r>
            <a:endParaRPr lang="en-US" sz="40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18457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44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Current Facts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3229819"/>
          </a:xfrm>
        </p:spPr>
        <p:txBody>
          <a:bodyPr/>
          <a:lstStyle/>
          <a:p>
            <a:r>
              <a:rPr lang="en-US" sz="2400" dirty="0"/>
              <a:t>There are now speakers of English all around the world.</a:t>
            </a:r>
          </a:p>
          <a:p>
            <a:endParaRPr lang="en-US" sz="2400" dirty="0"/>
          </a:p>
          <a:p>
            <a:r>
              <a:rPr lang="en-US" sz="2400" dirty="0"/>
              <a:t>There are many fluent non-native speakers. </a:t>
            </a:r>
          </a:p>
          <a:p>
            <a:endParaRPr lang="en-US" sz="2400" dirty="0"/>
          </a:p>
          <a:p>
            <a:r>
              <a:rPr lang="en-US" sz="2400" dirty="0"/>
              <a:t>EFL learners use </a:t>
            </a:r>
            <a:r>
              <a:rPr lang="en-CA" sz="2400" dirty="0"/>
              <a:t>the English language mostly for purposes of communication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English should not necessarily affect ones national identity.</a:t>
            </a:r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33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2B11D-1ED5-4755-9B37-ABF12512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kern="120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What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B670F-1966-494A-81D9-EA07CCD1D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CA" sz="2400" dirty="0"/>
              <a:t>The linguistic and cultural sensitivities triggered by cultural globalization have</a:t>
            </a:r>
            <a:r>
              <a:rPr lang="en-US" sz="2400" dirty="0"/>
              <a:t>  </a:t>
            </a:r>
            <a:r>
              <a:rPr lang="en-CA" sz="2400" dirty="0"/>
              <a:t>prompted the English language teaching community to try to make a meaningful</a:t>
            </a:r>
            <a:r>
              <a:rPr lang="en-US" sz="2400" dirty="0"/>
              <a:t>  </a:t>
            </a:r>
            <a:r>
              <a:rPr lang="en-CA" sz="2400" dirty="0"/>
              <a:t>shift in policies and programs, and methods and materials governing English language</a:t>
            </a:r>
            <a:r>
              <a:rPr lang="en-US" sz="2400" dirty="0"/>
              <a:t>  </a:t>
            </a:r>
            <a:r>
              <a:rPr lang="en-CA" sz="2400" dirty="0"/>
              <a:t>teaching and teacher education.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00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800600"/>
          </a:xfrm>
        </p:spPr>
        <p:txBody>
          <a:bodyPr/>
          <a:lstStyle/>
          <a:p>
            <a:r>
              <a:rPr lang="en-US"/>
              <a:t>With your group discuss your opinions about the order of importance of the skills below for English today. </a:t>
            </a:r>
            <a:endParaRPr lang="en-US" dirty="0"/>
          </a:p>
          <a:p>
            <a:endParaRPr lang="en-US" sz="16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Pronunciation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Grammar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Confidence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/>
              <a:t>A large vocabulary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Comprehensible output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Being familiar with different dialects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Understanding western culture</a:t>
            </a: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/>
              <a:t>Idioms and slang</a:t>
            </a:r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What’s rea</a:t>
            </a:r>
            <a:r>
              <a:rPr lang="en-US" sz="4000" b="1" kern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lly important</a:t>
            </a:r>
            <a:r>
              <a:rPr lang="en-US" sz="4000" b="1" kern="0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vignette3.wikia.nocookie.net/alderapedia/images/5/5e/Ranking_icon.png/revision/latest?cb=20140822102748&amp;path-prefix=e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86400" y="3429000"/>
            <a:ext cx="2895600" cy="2282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3581400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Comprehensible output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Confidence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Being familiar with different dialects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Pronunciation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A large vocabulary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Grammar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Understanding western culture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/>
              <a:t>Idioms and slang</a:t>
            </a:r>
            <a:endParaRPr lang="en-US" sz="2400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539552" y="1390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err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Prof</a:t>
            </a:r>
            <a:r>
              <a:rPr kumimoji="0" lang="en-US" sz="40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 G’s List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err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Jack</a:t>
            </a:r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C. Richards</a:t>
            </a:r>
            <a:endParaRPr lang="en-US" sz="4000" b="1" dirty="0">
              <a:ln w="11430"/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l="33750" t="21112" r="21249" b="32222"/>
          <a:stretch/>
        </p:blipFill>
        <p:spPr>
          <a:xfrm>
            <a:off x="1028700" y="1796256"/>
            <a:ext cx="7086600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11349"/>
            <a:ext cx="8229600" cy="4525963"/>
          </a:xfrm>
        </p:spPr>
        <p:txBody>
          <a:bodyPr/>
          <a:lstStyle/>
          <a:p>
            <a:r>
              <a:rPr lang="en-US" sz="2400"/>
              <a:t>In countries like Korea, Korean language and culture needs to come first. (</a:t>
            </a:r>
            <a:r>
              <a:rPr lang="ko-KR" altLang="en-US" sz="2400"/>
              <a:t>한국에서는 한글과 한국문화가 우선이다</a:t>
            </a:r>
            <a:r>
              <a:rPr lang="en-US" altLang="ko-KR" sz="2400" dirty="0"/>
              <a:t>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/>
              <a:t>English should not take over Korean culture and identity. (</a:t>
            </a:r>
            <a:r>
              <a:rPr lang="ko-KR" altLang="en-US" sz="2400"/>
              <a:t>영어가 한국문화와 자기 정체성을 차지하지 않아야 한다</a:t>
            </a:r>
            <a:r>
              <a:rPr lang="en-US" altLang="ko-KR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You can be brilliant in your own language. English does not = intelligence!  (</a:t>
            </a:r>
            <a:r>
              <a:rPr lang="ko-KR" altLang="en-US" sz="2400"/>
              <a:t>자기의 언어 가지고도 훌륭할 수 있다</a:t>
            </a:r>
            <a:r>
              <a:rPr lang="en-US" altLang="ko-KR" sz="2400" dirty="0"/>
              <a:t>)</a:t>
            </a:r>
            <a:endParaRPr lang="en-US" sz="2400" dirty="0"/>
          </a:p>
          <a:p>
            <a:endParaRPr lang="en-US" sz="2400" dirty="0"/>
          </a:p>
          <a:p>
            <a:r>
              <a:rPr lang="en-US" sz="2400"/>
              <a:t>English is an additional skill.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Key Points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79773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70421"/>
            <a:ext cx="8229600" cy="4525963"/>
          </a:xfrm>
        </p:spPr>
        <p:txBody>
          <a:bodyPr/>
          <a:lstStyle/>
          <a:p>
            <a:r>
              <a:rPr lang="en-US" sz="2000"/>
              <a:t>There are many fluent English speakers, not all are native</a:t>
            </a:r>
            <a:r>
              <a:rPr lang="en-US" sz="2000" dirty="0"/>
              <a:t>…</a:t>
            </a:r>
          </a:p>
          <a:p>
            <a:endParaRPr lang="en-US" sz="2000" dirty="0"/>
          </a:p>
          <a:p>
            <a:r>
              <a:rPr lang="en-CA" sz="2000"/>
              <a:t>The most important thing is to be comprehensible</a:t>
            </a:r>
            <a:endParaRPr lang="en-CA" sz="2000" dirty="0"/>
          </a:p>
          <a:p>
            <a:pPr marL="0" indent="0">
              <a:buNone/>
            </a:pPr>
            <a:endParaRPr lang="en-CA" sz="2000" dirty="0"/>
          </a:p>
          <a:p>
            <a:r>
              <a:rPr lang="en-CA" sz="2000"/>
              <a:t>Be proud to be a Korean English speaker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Native speakers can have troubles in international settings. </a:t>
            </a:r>
            <a:endParaRPr lang="en-US" sz="2000" dirty="0"/>
          </a:p>
          <a:p>
            <a:endParaRPr lang="en-US" sz="2000" dirty="0"/>
          </a:p>
          <a:p>
            <a:r>
              <a:rPr lang="en-US" altLang="en-US" sz="2000"/>
              <a:t>Native speakers should try to understand your English just as much as you try to understand theirs</a:t>
            </a:r>
            <a:r>
              <a:rPr lang="en-US" altLang="en-US" sz="2000" dirty="0"/>
              <a:t>.</a:t>
            </a:r>
          </a:p>
          <a:p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Key Points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3018182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meetanthony.me/wp-content/uploads/2014/07/conversation-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7003393" cy="45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-99392"/>
            <a:ext cx="87129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With your group come up with 6 English speaking Countries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5962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412776"/>
            <a:ext cx="7372350" cy="4608512"/>
          </a:xfrm>
          <a:solidFill>
            <a:srgbClr val="FFFFFF">
              <a:alpha val="50195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en-US" sz="2000" dirty="0"/>
          </a:p>
          <a:p>
            <a:r>
              <a:rPr lang="en-US" altLang="en-US" sz="2000"/>
              <a:t>It is important to maintain cultural values and identity when learning English. 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/>
              <a:t>Foster the acceptance of different varieties of English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r>
              <a:rPr lang="en-US" altLang="en-US" sz="2000"/>
              <a:t>Expose learners to varieties of English that they will likely encounter</a:t>
            </a:r>
            <a:r>
              <a:rPr lang="en-US" altLang="en-US" sz="2000" dirty="0"/>
              <a:t>.</a:t>
            </a:r>
          </a:p>
          <a:p>
            <a:endParaRPr lang="en-US" altLang="en-US" sz="2000" dirty="0"/>
          </a:p>
          <a:p>
            <a:r>
              <a:rPr lang="en-US" altLang="en-US" sz="2000"/>
              <a:t>Introduce learners to the cultures they will be most likely to interact with. </a:t>
            </a:r>
            <a:endParaRPr lang="en-US" altLang="en-US" sz="2000" dirty="0"/>
          </a:p>
          <a:p>
            <a:endParaRPr lang="en-US" altLang="en-US" sz="2000" dirty="0"/>
          </a:p>
          <a:p>
            <a:r>
              <a:rPr lang="en-US" altLang="en-US" sz="2000"/>
              <a:t>Non-native speakers can be great role models for English learners. </a:t>
            </a: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35330" y="116632"/>
            <a:ext cx="824112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4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 the classroom</a:t>
            </a:r>
            <a:endParaRPr lang="fr-FR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pic>
        <p:nvPicPr>
          <p:cNvPr id="25604" name="Picture 2" descr="http://ec.l.thumbs.canstockphoto.com/canstock6638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980113"/>
            <a:ext cx="10795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973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57200" y="-2738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Fluency can be dangerous in International settings</a:t>
            </a:r>
            <a:endParaRPr lang="en-US" alt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pic>
        <p:nvPicPr>
          <p:cNvPr id="4" name="Picture 2" descr="http://thefinanser.co.uk/.a/6a01053620481c970b017744b7e1eb970d-5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925252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53625" y="1535520"/>
            <a:ext cx="180975" cy="21590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1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954C0-D9E2-482E-A838-23298D58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Mind Your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8616-5356-419E-A08B-FE8A87553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69F336F0-3868-4F0A-8DA8-33CA6E071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731356" cy="37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5583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2259842"/>
          </a:xfrm>
        </p:spPr>
        <p:txBody>
          <a:bodyPr/>
          <a:lstStyle/>
          <a:p>
            <a:r>
              <a:rPr lang="en-CA"/>
              <a:t>With your group discuss the answers and reasons to the questions from the beginning of class. </a:t>
            </a:r>
            <a:endParaRPr lang="en-CA" dirty="0"/>
          </a:p>
        </p:txBody>
      </p:sp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22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Discussion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6646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7704856" cy="532859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CA" sz="1800"/>
              <a:t>It is important for learners and teachers of English focus primarily on western culture</a:t>
            </a:r>
            <a:r>
              <a:rPr lang="en-CA" sz="1800" dirty="0"/>
              <a:t>.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To be a fluent speaker of English it is necessary to develop native-like pronunciation</a:t>
            </a:r>
            <a:r>
              <a:rPr lang="en-CA" sz="1800" dirty="0"/>
              <a:t>.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Teachers should only use native standard English and avoid Konglish</a:t>
            </a:r>
            <a:r>
              <a:rPr lang="en-CA" sz="1800" dirty="0"/>
              <a:t>.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A </a:t>
            </a:r>
            <a:r>
              <a:rPr lang="en-CA" sz="1800" b="1"/>
              <a:t>trained</a:t>
            </a:r>
            <a:r>
              <a:rPr lang="en-CA" sz="1800"/>
              <a:t> native English speaking instructor is better than a </a:t>
            </a:r>
            <a:r>
              <a:rPr lang="en-CA" sz="1800" b="1"/>
              <a:t>trained </a:t>
            </a:r>
            <a:r>
              <a:rPr lang="en-CA" sz="1800"/>
              <a:t>non-native instructor</a:t>
            </a:r>
            <a:r>
              <a:rPr lang="en-CA" sz="1800" dirty="0"/>
              <a:t>.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Non-native speakers of English have more influence on English internationally than native speakers. 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Font typeface="Arial" pitchFamily="34" charset="0"/>
              <a:buAutoNum type="arabicPeriod"/>
            </a:pPr>
            <a:r>
              <a:rPr lang="en-CA" sz="1800"/>
              <a:t>Language teachers should only expose students to native English models. 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Knowing a lot of idioms and slang is important in becoming fluent in English</a:t>
            </a:r>
            <a:r>
              <a:rPr lang="en-CA" sz="1800" dirty="0"/>
              <a:t>.</a:t>
            </a:r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Native speakers of English often have difficulties communicating in international settings. </a:t>
            </a:r>
            <a:endParaRPr lang="en-CA" sz="1800" dirty="0"/>
          </a:p>
          <a:p>
            <a:pPr marL="514350" indent="-514350">
              <a:buAutoNum type="arabicPeriod"/>
            </a:pPr>
            <a:r>
              <a:rPr lang="en-CA" sz="1800"/>
              <a:t>It is difficult to communicate without a high standard of grammar. </a:t>
            </a:r>
            <a:endParaRPr lang="en-CA" sz="1800" dirty="0"/>
          </a:p>
          <a:p>
            <a:pPr marL="514350" indent="-514350">
              <a:buAutoNum type="arabicPeriod"/>
            </a:pPr>
            <a:endParaRPr lang="en-CA" sz="1800" dirty="0"/>
          </a:p>
          <a:p>
            <a:pPr marL="514350" lvl="0" indent="-514350">
              <a:buFontTx/>
              <a:buAutoNum type="arabicPeriod"/>
            </a:pPr>
            <a:r>
              <a:rPr lang="en-CA" sz="1800">
                <a:solidFill>
                  <a:srgbClr val="000000"/>
                </a:solidFill>
              </a:rPr>
              <a:t>Comprehensibility and international intelligibility should be the primary goal of English learners</a:t>
            </a:r>
            <a:r>
              <a:rPr lang="en-CA" sz="180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/>
            </a:pPr>
            <a:endParaRPr lang="en-CA" sz="2800" dirty="0"/>
          </a:p>
          <a:p>
            <a:pPr marL="0" indent="0">
              <a:buNone/>
            </a:pPr>
            <a:endParaRPr lang="en-CA" sz="2800" dirty="0"/>
          </a:p>
          <a:p>
            <a:pPr marL="514350" indent="-514350">
              <a:buAutoNum type="arabicPeriod"/>
            </a:pP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you think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Multiply 1"/>
          <p:cNvSpPr/>
          <p:nvPr/>
        </p:nvSpPr>
        <p:spPr>
          <a:xfrm>
            <a:off x="558404" y="1355676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nut 4"/>
          <p:cNvSpPr/>
          <p:nvPr/>
        </p:nvSpPr>
        <p:spPr>
          <a:xfrm>
            <a:off x="611560" y="6237312"/>
            <a:ext cx="265260" cy="288032"/>
          </a:xfrm>
          <a:prstGeom prst="don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558404" y="5661248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558404" y="2011140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562324" y="256490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558404" y="3068960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558404" y="4797152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558404" y="4365104"/>
            <a:ext cx="288032" cy="43204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nut 13"/>
          <p:cNvSpPr/>
          <p:nvPr/>
        </p:nvSpPr>
        <p:spPr>
          <a:xfrm>
            <a:off x="573710" y="3789040"/>
            <a:ext cx="265260" cy="288032"/>
          </a:xfrm>
          <a:prstGeom prst="don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573710" y="5336728"/>
            <a:ext cx="265260" cy="288032"/>
          </a:xfrm>
          <a:prstGeom prst="don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615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7106" name="Picture 2" descr="Asking for directions in England"/>
          <p:cNvPicPr>
            <a:picLocks noChangeAspect="1" noChangeArrowheads="1"/>
          </p:cNvPicPr>
          <p:nvPr/>
        </p:nvPicPr>
        <p:blipFill>
          <a:blip r:embed="rId2"/>
          <a:srcRect b="45422"/>
          <a:stretch>
            <a:fillRect/>
          </a:stretch>
        </p:blipFill>
        <p:spPr bwMode="auto">
          <a:xfrm>
            <a:off x="-228600" y="0"/>
            <a:ext cx="9372600" cy="7301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Picture 2" descr="Asking for directions in England"/>
          <p:cNvPicPr>
            <a:picLocks noChangeAspect="1" noChangeArrowheads="1"/>
          </p:cNvPicPr>
          <p:nvPr/>
        </p:nvPicPr>
        <p:blipFill>
          <a:blip r:embed="rId2"/>
          <a:srcRect t="54578"/>
          <a:stretch>
            <a:fillRect/>
          </a:stretch>
        </p:blipFill>
        <p:spPr bwMode="auto">
          <a:xfrm>
            <a:off x="0" y="-1"/>
            <a:ext cx="92964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r="-55776" b="17724"/>
          <a:stretch>
            <a:fillRect/>
          </a:stretch>
        </p:blipFill>
        <p:spPr bwMode="auto">
          <a:xfrm>
            <a:off x="-228600" y="0"/>
            <a:ext cx="1463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97069" cy="3787627"/>
          </a:xfrm>
        </p:spPr>
        <p:txBody>
          <a:bodyPr/>
          <a:lstStyle/>
          <a:p>
            <a:pPr>
              <a:defRPr/>
            </a:pPr>
            <a:r>
              <a:rPr lang="en-AU" sz="2400"/>
              <a:t>English is more than just a test score, It is a life skill. 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/>
              <a:t>The primary goal of learning English should be to understand others and be understood (native and non-native). </a:t>
            </a:r>
            <a:endParaRPr lang="en-AU" sz="2400" dirty="0"/>
          </a:p>
          <a:p>
            <a:pPr>
              <a:defRPr/>
            </a:pPr>
            <a:endParaRPr lang="en-AU" sz="2400" dirty="0"/>
          </a:p>
          <a:p>
            <a:pPr>
              <a:defRPr/>
            </a:pPr>
            <a:r>
              <a:rPr lang="en-AU" sz="2400"/>
              <a:t>Accuracy in grammar, pronunciation are not as important if they do not affect comprehensibility. </a:t>
            </a: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2355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Goals of English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2061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33067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000"/>
              <a:t>What are your future goals as an English teacher</a:t>
            </a:r>
            <a:r>
              <a:rPr lang="en-US" sz="2000" dirty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/>
              <a:t>Write down at least 3 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r>
              <a:rPr lang="en-US" sz="2000"/>
              <a:t>Try to be as specific as possible</a:t>
            </a:r>
            <a:endParaRPr lang="en-US" sz="2000" dirty="0"/>
          </a:p>
          <a:p>
            <a:pPr lvl="1"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/>
              <a:t>What are your goals as an English learner</a:t>
            </a:r>
            <a:r>
              <a:rPr lang="en-US" sz="2000" dirty="0"/>
              <a:t>?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0" cap="none" spc="0" normalizeH="0" baseline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Your</a:t>
            </a:r>
            <a:r>
              <a:rPr kumimoji="0" lang="en-US" altLang="en-US" sz="4400" b="1" i="0" u="none" strike="noStrike" kern="0" cap="none" spc="0" normalizeH="0" noProof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English Goals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0178" name="Picture 2" descr="http://www.runnersgoal.com/wp-content/uploads/2013/11/goals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8562" y="41148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4792" y="3501008"/>
            <a:ext cx="87129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Which one has the best </a:t>
            </a:r>
            <a:r>
              <a:rPr lang="en-US" sz="4800" b="1" dirty="0" err="1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Engilsh</a:t>
            </a:r>
            <a:r>
              <a:rPr lang="en-US" sz="4800" b="1" dirty="0">
                <a:ln w="11430"/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?</a:t>
            </a:r>
            <a:endParaRPr lang="en-US" sz="4800" b="1" cap="none" spc="50" dirty="0">
              <a:ln w="11430"/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7664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5105400"/>
          </a:xfrm>
        </p:spPr>
        <p:txBody>
          <a:bodyPr/>
          <a:lstStyle/>
          <a:p>
            <a:r>
              <a:rPr lang="en-US" sz="2000"/>
              <a:t>In this lesson was there any information that shocked you? If so, why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/>
              <a:t>After learning about English today has your thinking changed about English? How so</a:t>
            </a:r>
            <a:r>
              <a:rPr lang="en-US" sz="2000" dirty="0"/>
              <a:t>?</a:t>
            </a:r>
          </a:p>
          <a:p>
            <a:endParaRPr lang="en-US" sz="2000" dirty="0"/>
          </a:p>
          <a:p>
            <a:r>
              <a:rPr lang="en-US" sz="2000"/>
              <a:t>Was there anything you disagreed with? If so, explain. </a:t>
            </a:r>
            <a:endParaRPr lang="en-US" sz="2000" dirty="0"/>
          </a:p>
          <a:p>
            <a:endParaRPr lang="en-US" sz="2000" dirty="0"/>
          </a:p>
          <a:p>
            <a:r>
              <a:rPr lang="en-US" sz="2000"/>
              <a:t>What can you do to be a more successful user of English in today’s world</a:t>
            </a:r>
            <a:r>
              <a:rPr lang="en-US" sz="2000" dirty="0"/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23528" y="107921"/>
            <a:ext cx="87129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Wrap-up</a:t>
            </a:r>
          </a:p>
        </p:txBody>
      </p:sp>
      <p:pic>
        <p:nvPicPr>
          <p:cNvPr id="5" name="Picture 2" descr="http://sites.saschina.org/tsessoms/files/2013/12/reflec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81600"/>
            <a:ext cx="2218168" cy="158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s://s-media-cache-ak0.pinimg.com/474x/5d/20/cd/5d20cd8c0f3d71921c1c5d3f1c2d8b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6080658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does a native speaker look like</a:t>
            </a:r>
            <a:r>
              <a:rPr lang="en-US" sz="4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http://www.pandaspeak.com/assets/native_speakers-4e00ff4142f7d135f776cc9589cff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8251" y="3212976"/>
            <a:ext cx="6583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OLD STEREOTYPE</a:t>
            </a:r>
            <a:endParaRPr lang="en-US" sz="5400" b="1" cap="none" spc="50" dirty="0">
              <a:ln w="1270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387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35330" y="44624"/>
            <a:ext cx="8241126" cy="707886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000" b="1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Faces of English Today</a:t>
            </a:r>
            <a:endParaRPr lang="fr-FR" alt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grpSp>
        <p:nvGrpSpPr>
          <p:cNvPr id="11267" name="Group 2"/>
          <p:cNvGrpSpPr>
            <a:grpSpLocks/>
          </p:cNvGrpSpPr>
          <p:nvPr/>
        </p:nvGrpSpPr>
        <p:grpSpPr bwMode="auto">
          <a:xfrm>
            <a:off x="-65088" y="881063"/>
            <a:ext cx="9455151" cy="6294437"/>
            <a:chOff x="-139097" y="836712"/>
            <a:chExt cx="9454819" cy="6293724"/>
          </a:xfrm>
        </p:grpSpPr>
        <p:pic>
          <p:nvPicPr>
            <p:cNvPr id="11268" name="Picture 17" descr="http://braingym101brainmovesclasses.com/wp-content/uploads/2011/12/iStock_000016963607Medium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975" y="2468563"/>
              <a:ext cx="4367213" cy="290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socialtimes.com/files/2011/03/Time-Lapse-Fac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9688" y="2132856"/>
              <a:ext cx="1709174" cy="1703589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30" name="Picture 6" descr="http://themescompany.com/wp-content/uploads/2012/02/3442168664_d1f4b7cc67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56586" y="3327726"/>
              <a:ext cx="2160240" cy="201969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2" name="Picture 8" descr="http://www.bigpicture.in/wp-content/uploads/2011/03/PortraitPhotographsOfPeopleAroundTheWorld5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4257" y="3604726"/>
              <a:ext cx="2203556" cy="146569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6" name="Picture 12" descr="http://www.vietnamwomen.net/sitebuildercontent/sitebuilderpictures/vietnamese-singles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449194" y="4512915"/>
              <a:ext cx="1735264" cy="23450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0" name="Picture 16" descr="http://farm1.static.flickr.com/127/332691226_7e981ff634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38886" y="5162091"/>
              <a:ext cx="1332148" cy="167640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42" name="Picture 18" descr="http://deszinehub.in/images/Indian%20man(1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964275" y="4834828"/>
              <a:ext cx="1993644" cy="1981598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1044" name="Picture 20" descr="http://farm4.static.flickr.com/3534/3244459381_febe98a193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39097" y="4670430"/>
              <a:ext cx="1928551" cy="203005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165" name="Picture 21" descr="http://realhistoryww.com/world_history/ancient/Images_Thailand/Thai_modern_5.jp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6947" y="4870149"/>
              <a:ext cx="1401378" cy="2260287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67" name="Picture 23" descr="https://encrypted-tbn3.gstatic.com/images?q=tbn:ANd9GcQNwpKYaXX1gWgTY-B3tV4n8pUhgTnAREFqHQrQDLiaVQRUST7D1Q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4900" y="5089842"/>
              <a:ext cx="2514600" cy="181927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www.bigpicture.in/wp-content/uploads/2011/03/Portrait-Photographs-Of-People-Around-The-World-25-660x468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89702" y="836712"/>
              <a:ext cx="2273291" cy="161197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0" descr="http://c.tadst.com/gfx/600w/culture-year.jpg?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344268" y="864301"/>
              <a:ext cx="2238059" cy="148457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0" name="Picture 22" descr="http://www.relyonhorror.com/wp-content/uploads/2011/08/smiling-kids.jp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432500" y="836712"/>
              <a:ext cx="2153988" cy="1439317"/>
            </a:xfrm>
            <a:prstGeom prst="ellipse">
              <a:avLst/>
            </a:prstGeom>
            <a:noFill/>
            <a:ln w="3175">
              <a:noFill/>
            </a:ln>
          </p:spPr>
        </p:pic>
        <p:pic>
          <p:nvPicPr>
            <p:cNvPr id="21" name="Picture 19" descr="http://www.gettingaroundinchina.com/gaic_photos/extra_pix/people/lui_yinghong3_copysvga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940" y="1005408"/>
              <a:ext cx="2079328" cy="1559496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5" descr="http://24.media.tumblr.com/tumblr_m7j0rcIeDK1rpjv1mo1_500.jp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7419" y="1766720"/>
              <a:ext cx="2438303" cy="1901534"/>
            </a:xfrm>
            <a:prstGeom prst="ellipse">
              <a:avLst/>
            </a:prstGeom>
            <a:ln w="3175">
              <a:solidFill>
                <a:schemeClr val="tx1"/>
              </a:solidFill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1390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7584" y="46995"/>
            <a:ext cx="82296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English Today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://www.teleunix.com/uploads/Global-Network_30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84784"/>
            <a:ext cx="4826301" cy="482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41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0381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How did this video make you feel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?</a:t>
            </a:r>
            <a:endParaRPr lang="en-US" sz="4000" b="1" cap="none" spc="5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https://sunflowerstorytime.files.wordpress.com/2011/03/emotion-faces-picture-e1429925480789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29568"/>
            <a:ext cx="599884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667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39505" y="1628801"/>
            <a:ext cx="5380992" cy="4176463"/>
            <a:chOff x="4860032" y="2222679"/>
            <a:chExt cx="3705200" cy="2925326"/>
          </a:xfrm>
        </p:grpSpPr>
        <p:pic>
          <p:nvPicPr>
            <p:cNvPr id="5" name="Picture 2" descr="https://encrypted-tbn0.gstatic.com/images?q=tbn:ANd9GcQb9t_hH0EioNN47z46IhfxbC3xc3tR5_s5FknW_CLsX9C4qmhO">
              <a:hlinkClick r:id="rId2" action="ppaction://hlinkfile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222680"/>
              <a:ext cx="18002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s://www.uni-due.de/SVE/Resisting_Linguistic_Imperialism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222679"/>
              <a:ext cx="1905000" cy="2925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58147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2435</Template>
  <TotalTime>4864</TotalTime>
  <Words>914</Words>
  <Application>Microsoft Office PowerPoint</Application>
  <PresentationFormat>On-screen Show (4:3)</PresentationFormat>
  <Paragraphs>196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굴림</vt:lpstr>
      <vt:lpstr>Algerian</vt:lpstr>
      <vt:lpstr>Arial</vt:lpstr>
      <vt:lpstr>Book Antiqua</vt:lpstr>
      <vt:lpstr>Calibri</vt:lpstr>
      <vt:lpstr>Wingdings</vt:lpstr>
      <vt:lpstr>Diseño predeterminado</vt:lpstr>
      <vt:lpstr>The World of English</vt:lpstr>
      <vt:lpstr>PowerPoint Presentation</vt:lpstr>
      <vt:lpstr>PowerPoint Presentation</vt:lpstr>
      <vt:lpstr>PowerPoint Presentation</vt:lpstr>
      <vt:lpstr>What does a native speaker look like?</vt:lpstr>
      <vt:lpstr>PowerPoint Presentation</vt:lpstr>
      <vt:lpstr>English Today</vt:lpstr>
      <vt:lpstr>PowerPoint Presentation</vt:lpstr>
      <vt:lpstr>PowerPoint Presentation</vt:lpstr>
      <vt:lpstr>PowerPoint Presentation</vt:lpstr>
      <vt:lpstr>PowerPoint Presentation</vt:lpstr>
      <vt:lpstr>The Interests of the West</vt:lpstr>
      <vt:lpstr>Scholastic Dimension</vt:lpstr>
      <vt:lpstr>Linguistic Dimension</vt:lpstr>
      <vt:lpstr>Cultural Dimension</vt:lpstr>
      <vt:lpstr>Overall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English Speakers Today</vt:lpstr>
      <vt:lpstr>Current Facts</vt:lpstr>
      <vt:lpstr>What now?</vt:lpstr>
      <vt:lpstr>PowerPoint Presentation</vt:lpstr>
      <vt:lpstr>PowerPoint Presentation</vt:lpstr>
      <vt:lpstr>Jack. C. Richards</vt:lpstr>
      <vt:lpstr>PowerPoint Presentation</vt:lpstr>
      <vt:lpstr>PowerPoint Presentation</vt:lpstr>
      <vt:lpstr>PowerPoint Presentation</vt:lpstr>
      <vt:lpstr>Fluency can be dangerous in International settings</vt:lpstr>
      <vt:lpstr>Mind Your Language</vt:lpstr>
      <vt:lpstr>Discussion</vt:lpstr>
      <vt:lpstr>PowerPoint Presentation</vt:lpstr>
      <vt:lpstr>PowerPoint Presentation</vt:lpstr>
      <vt:lpstr>PowerPoint Presentation</vt:lpstr>
      <vt:lpstr>PowerPoint Presentation</vt:lpstr>
      <vt:lpstr>Goals of English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English</dc:title>
  <dc:creator>ClassRoom-1</dc:creator>
  <cp:lastModifiedBy>Whitehead, George E.K. (Prof.)</cp:lastModifiedBy>
  <cp:revision>273</cp:revision>
  <dcterms:created xsi:type="dcterms:W3CDTF">2012-07-04T02:03:48Z</dcterms:created>
  <dcterms:modified xsi:type="dcterms:W3CDTF">2017-05-11T01:27:44Z</dcterms:modified>
</cp:coreProperties>
</file>