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4"/>
  </p:handoutMasterIdLst>
  <p:sldIdLst>
    <p:sldId id="256" r:id="rId2"/>
    <p:sldId id="285" r:id="rId3"/>
    <p:sldId id="281" r:id="rId4"/>
    <p:sldId id="282" r:id="rId5"/>
    <p:sldId id="287" r:id="rId6"/>
    <p:sldId id="257" r:id="rId7"/>
    <p:sldId id="279" r:id="rId8"/>
    <p:sldId id="258" r:id="rId9"/>
    <p:sldId id="293" r:id="rId10"/>
    <p:sldId id="294" r:id="rId11"/>
    <p:sldId id="300" r:id="rId12"/>
    <p:sldId id="280" r:id="rId13"/>
    <p:sldId id="278" r:id="rId14"/>
    <p:sldId id="301" r:id="rId15"/>
    <p:sldId id="302" r:id="rId16"/>
    <p:sldId id="275" r:id="rId17"/>
    <p:sldId id="308" r:id="rId18"/>
    <p:sldId id="307" r:id="rId19"/>
    <p:sldId id="288" r:id="rId20"/>
    <p:sldId id="289" r:id="rId21"/>
    <p:sldId id="263" r:id="rId22"/>
    <p:sldId id="291" r:id="rId23"/>
    <p:sldId id="292" r:id="rId24"/>
    <p:sldId id="295" r:id="rId25"/>
    <p:sldId id="296" r:id="rId26"/>
    <p:sldId id="297" r:id="rId27"/>
    <p:sldId id="298" r:id="rId28"/>
    <p:sldId id="299" r:id="rId29"/>
    <p:sldId id="303" r:id="rId30"/>
    <p:sldId id="304" r:id="rId31"/>
    <p:sldId id="305" r:id="rId32"/>
    <p:sldId id="30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0A9F28-EAEB-4CD2-BE5F-4293D5660C3B}" type="datetimeFigureOut">
              <a:rPr lang="en-US" smtClean="0"/>
              <a:pPr/>
              <a:t>9/27/2018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4F0C39-AD28-4746-8B43-5587A7A8ABB4}" type="slidenum">
              <a:rPr lang="en-US" smtClean="0"/>
              <a:pPr/>
              <a:t>‹#›</a:t>
            </a:fld>
            <a:endParaRPr lang="en-US"/>
          </a:p>
        </p:txBody>
      </p:sp>
    </p:spTree>
    <p:extLst>
      <p:ext uri="{BB962C8B-B14F-4D97-AF65-F5344CB8AC3E}">
        <p14:creationId xmlns:p14="http://schemas.microsoft.com/office/powerpoint/2010/main" val="3884951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000C1D-9216-4DE9-A2CD-0D5BB59ACF56}"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6AFEF-EF5F-4B80-9E4B-C30A469472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000C1D-9216-4DE9-A2CD-0D5BB59ACF56}"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6AFEF-EF5F-4B80-9E4B-C30A469472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000C1D-9216-4DE9-A2CD-0D5BB59ACF56}"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6AFEF-EF5F-4B80-9E4B-C30A469472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000C1D-9216-4DE9-A2CD-0D5BB59ACF56}"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6AFEF-EF5F-4B80-9E4B-C30A469472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000C1D-9216-4DE9-A2CD-0D5BB59ACF56}"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6AFEF-EF5F-4B80-9E4B-C30A469472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000C1D-9216-4DE9-A2CD-0D5BB59ACF56}"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6AFEF-EF5F-4B80-9E4B-C30A469472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000C1D-9216-4DE9-A2CD-0D5BB59ACF56}" type="datetimeFigureOut">
              <a:rPr lang="en-US" smtClean="0"/>
              <a:pPr/>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76AFEF-EF5F-4B80-9E4B-C30A469472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000C1D-9216-4DE9-A2CD-0D5BB59ACF56}" type="datetimeFigureOut">
              <a:rPr lang="en-US" smtClean="0"/>
              <a:pPr/>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76AFEF-EF5F-4B80-9E4B-C30A469472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00C1D-9216-4DE9-A2CD-0D5BB59ACF56}" type="datetimeFigureOut">
              <a:rPr lang="en-US" smtClean="0"/>
              <a:pPr/>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76AFEF-EF5F-4B80-9E4B-C30A469472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000C1D-9216-4DE9-A2CD-0D5BB59ACF56}"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6AFEF-EF5F-4B80-9E4B-C30A469472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000C1D-9216-4DE9-A2CD-0D5BB59ACF56}"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6AFEF-EF5F-4B80-9E4B-C30A469472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00C1D-9216-4DE9-A2CD-0D5BB59ACF56}" type="datetimeFigureOut">
              <a:rPr lang="en-US" smtClean="0"/>
              <a:pPr/>
              <a:t>9/27/2018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6AFEF-EF5F-4B80-9E4B-C30A469472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wissinfo.ch/media/cms/images/keystone/2009/04/keyimg20090407_10548357_1.jpg"/>
          <p:cNvPicPr>
            <a:picLocks noChangeAspect="1" noChangeArrowheads="1"/>
          </p:cNvPicPr>
          <p:nvPr/>
        </p:nvPicPr>
        <p:blipFill>
          <a:blip r:embed="rId2" cstate="print"/>
          <a:srcRect/>
          <a:stretch>
            <a:fillRect/>
          </a:stretch>
        </p:blipFill>
        <p:spPr bwMode="auto">
          <a:xfrm rot="246487">
            <a:off x="464939" y="2382394"/>
            <a:ext cx="4106601" cy="3113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a:xfrm>
            <a:off x="762000" y="304800"/>
            <a:ext cx="7772400" cy="14700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0000"/>
          </a:bodyPr>
          <a:lstStyle/>
          <a:p>
            <a:r>
              <a:rPr lang="en-US" sz="6000" b="1" dirty="0"/>
              <a:t>Y</a:t>
            </a:r>
            <a:r>
              <a:rPr lang="en-US" dirty="0"/>
              <a:t>oung </a:t>
            </a:r>
            <a:r>
              <a:rPr lang="en-US" sz="6000" b="1" dirty="0"/>
              <a:t>E</a:t>
            </a:r>
            <a:r>
              <a:rPr lang="en-US" dirty="0"/>
              <a:t>nglish </a:t>
            </a:r>
            <a:r>
              <a:rPr lang="en-US" sz="6000" b="1" dirty="0"/>
              <a:t>L</a:t>
            </a:r>
            <a:r>
              <a:rPr lang="en-US" dirty="0"/>
              <a:t>anguage </a:t>
            </a:r>
            <a:r>
              <a:rPr lang="en-US" sz="6000" b="1" dirty="0"/>
              <a:t>L</a:t>
            </a:r>
            <a:r>
              <a:rPr lang="en-US" dirty="0"/>
              <a:t>earners</a:t>
            </a:r>
          </a:p>
        </p:txBody>
      </p:sp>
      <p:pic>
        <p:nvPicPr>
          <p:cNvPr id="7171" name="Picture 3" descr="C:\Users\ClassRoom-1\Desktop\Intro Photos\Go Fish.jpg"/>
          <p:cNvPicPr>
            <a:picLocks noChangeAspect="1" noChangeArrowheads="1"/>
          </p:cNvPicPr>
          <p:nvPr/>
        </p:nvPicPr>
        <p:blipFill>
          <a:blip r:embed="rId3" cstate="print"/>
          <a:srcRect/>
          <a:stretch>
            <a:fillRect/>
          </a:stretch>
        </p:blipFill>
        <p:spPr bwMode="auto">
          <a:xfrm rot="20974788">
            <a:off x="5167899" y="2818483"/>
            <a:ext cx="3606986" cy="27052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147EEC-07BA-421A-AFA2-0FC614C5E3C8}"/>
              </a:ext>
            </a:extLst>
          </p:cNvPr>
          <p:cNvSpPr>
            <a:spLocks noGrp="1"/>
          </p:cNvSpPr>
          <p:nvPr>
            <p:ph type="title"/>
          </p:nvPr>
        </p:nvSpPr>
        <p:spPr/>
        <p:txBody>
          <a:bodyPr/>
          <a:lstStyle/>
          <a:p>
            <a:r>
              <a:rPr lang="en-US" dirty="0" smtClean="0"/>
              <a:t>Bilingual environment </a:t>
            </a:r>
          </a:p>
        </p:txBody>
      </p:sp>
      <p:sp>
        <p:nvSpPr>
          <p:cNvPr id="3" name="Content Placeholder 2">
            <a:extLst>
              <a:ext uri="{FF2B5EF4-FFF2-40B4-BE49-F238E27FC236}">
                <a16:creationId xmlns:a16="http://schemas.microsoft.com/office/drawing/2014/main" xmlns="" id="{657DEDFA-0214-49A5-9F53-73BD1855FFB8}"/>
              </a:ext>
            </a:extLst>
          </p:cNvPr>
          <p:cNvSpPr>
            <a:spLocks noGrp="1"/>
          </p:cNvSpPr>
          <p:nvPr>
            <p:ph idx="1"/>
          </p:nvPr>
        </p:nvSpPr>
        <p:spPr>
          <a:xfrm>
            <a:off x="457200" y="1600200"/>
            <a:ext cx="5257800" cy="4724400"/>
          </a:xfrm>
        </p:spPr>
        <p:txBody>
          <a:bodyPr>
            <a:normAutofit lnSpcReduction="10000"/>
          </a:bodyPr>
          <a:lstStyle/>
          <a:p>
            <a:pPr>
              <a:buNone/>
            </a:pPr>
            <a:endParaRPr lang="en-US" dirty="0"/>
          </a:p>
          <a:p>
            <a:pPr lvl="1"/>
            <a:r>
              <a:rPr lang="en-US" sz="2300" dirty="0"/>
              <a:t>Parents speak different languages to the child</a:t>
            </a:r>
          </a:p>
          <a:p>
            <a:pPr lvl="1"/>
            <a:endParaRPr lang="en-US" sz="2300" dirty="0"/>
          </a:p>
          <a:p>
            <a:pPr lvl="1"/>
            <a:r>
              <a:rPr lang="en-US" sz="2300" dirty="0"/>
              <a:t>Parents can both speak 2 languages but one language is used in the house and the other is used outside</a:t>
            </a:r>
          </a:p>
          <a:p>
            <a:pPr marL="457200" lvl="1" indent="0">
              <a:buNone/>
            </a:pPr>
            <a:endParaRPr lang="en-US" sz="2300" dirty="0"/>
          </a:p>
          <a:p>
            <a:pPr lvl="1"/>
            <a:r>
              <a:rPr lang="en-US" sz="2300" dirty="0"/>
              <a:t>Parents do not speak an L2 but they live in a place which the child is exposed to the L2 and interacts in the L2</a:t>
            </a:r>
          </a:p>
          <a:p>
            <a:pPr marL="0" indent="0">
              <a:buNone/>
            </a:pPr>
            <a:endParaRPr lang="en-US" dirty="0"/>
          </a:p>
          <a:p>
            <a:pPr lvl="1"/>
            <a:endParaRPr lang="en-US" dirty="0"/>
          </a:p>
          <a:p>
            <a:pPr lvl="1"/>
            <a:endParaRPr lang="en-US" dirty="0"/>
          </a:p>
        </p:txBody>
      </p:sp>
      <p:pic>
        <p:nvPicPr>
          <p:cNvPr id="11266" name="Picture 2" descr="Image result for bilingual"/>
          <p:cNvPicPr>
            <a:picLocks noChangeAspect="1" noChangeArrowheads="1"/>
          </p:cNvPicPr>
          <p:nvPr/>
        </p:nvPicPr>
        <p:blipFill>
          <a:blip r:embed="rId2" cstate="print"/>
          <a:srcRect/>
          <a:stretch>
            <a:fillRect/>
          </a:stretch>
        </p:blipFill>
        <p:spPr bwMode="auto">
          <a:xfrm>
            <a:off x="6248400" y="2057400"/>
            <a:ext cx="2657543" cy="3733800"/>
          </a:xfrm>
          <a:prstGeom prst="rect">
            <a:avLst/>
          </a:prstGeom>
          <a:noFill/>
        </p:spPr>
      </p:pic>
      <p:sp>
        <p:nvSpPr>
          <p:cNvPr id="5" name="TextBox 4"/>
          <p:cNvSpPr txBox="1"/>
          <p:nvPr/>
        </p:nvSpPr>
        <p:spPr>
          <a:xfrm rot="5010299">
            <a:off x="7365247" y="3302753"/>
            <a:ext cx="1939904" cy="461665"/>
          </a:xfrm>
          <a:prstGeom prst="rect">
            <a:avLst/>
          </a:prstGeom>
          <a:solidFill>
            <a:schemeClr val="lt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ko-KR" altLang="en-US" sz="2400" b="1" dirty="0" smtClean="0"/>
              <a:t>안녕하세요</a:t>
            </a:r>
            <a:endParaRPr lang="en-US" sz="2400" b="1" dirty="0"/>
          </a:p>
        </p:txBody>
      </p:sp>
    </p:spTree>
    <p:extLst>
      <p:ext uri="{BB962C8B-B14F-4D97-AF65-F5344CB8AC3E}">
        <p14:creationId xmlns:p14="http://schemas.microsoft.com/office/powerpoint/2010/main" val="263537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dirty="0" smtClean="0"/>
              <a:t>Non-bilingual environment </a:t>
            </a:r>
            <a:br>
              <a:rPr lang="en-US" dirty="0" smtClean="0"/>
            </a:br>
            <a:endParaRPr lang="en-US" dirty="0"/>
          </a:p>
        </p:txBody>
      </p:sp>
      <p:sp>
        <p:nvSpPr>
          <p:cNvPr id="3" name="내용 개체 틀 2"/>
          <p:cNvSpPr>
            <a:spLocks noGrp="1"/>
          </p:cNvSpPr>
          <p:nvPr>
            <p:ph idx="1"/>
          </p:nvPr>
        </p:nvSpPr>
        <p:spPr>
          <a:xfrm>
            <a:off x="0" y="1676400"/>
            <a:ext cx="5486400" cy="4525963"/>
          </a:xfrm>
        </p:spPr>
        <p:txBody>
          <a:bodyPr/>
          <a:lstStyle/>
          <a:p>
            <a:endParaRPr lang="en-US" dirty="0" smtClean="0"/>
          </a:p>
          <a:p>
            <a:pPr lvl="1"/>
            <a:r>
              <a:rPr lang="en-US" sz="2300" dirty="0" smtClean="0"/>
              <a:t>Children do not get constant interactive exposure to the L2 (at least 5 hours a week)</a:t>
            </a:r>
          </a:p>
          <a:p>
            <a:pPr lvl="1"/>
            <a:endParaRPr lang="en-US" sz="2300" dirty="0" smtClean="0"/>
          </a:p>
          <a:p>
            <a:pPr lvl="1"/>
            <a:r>
              <a:rPr lang="en-US" sz="2300" dirty="0" smtClean="0"/>
              <a:t>Parents code-switch without any rules or reason</a:t>
            </a:r>
          </a:p>
          <a:p>
            <a:pPr lvl="1"/>
            <a:endParaRPr lang="en-US" sz="2300" dirty="0" smtClean="0"/>
          </a:p>
          <a:p>
            <a:pPr lvl="1"/>
            <a:r>
              <a:rPr lang="en-US" sz="2300" dirty="0" smtClean="0"/>
              <a:t>There is one dominant language that the child uses and is exposed to</a:t>
            </a:r>
          </a:p>
          <a:p>
            <a:endParaRPr lang="en-US" dirty="0"/>
          </a:p>
        </p:txBody>
      </p:sp>
      <p:pic>
        <p:nvPicPr>
          <p:cNvPr id="34818" name="Picture 2" descr="Image result for bilingual"/>
          <p:cNvPicPr>
            <a:picLocks noChangeAspect="1" noChangeArrowheads="1"/>
          </p:cNvPicPr>
          <p:nvPr/>
        </p:nvPicPr>
        <p:blipFill>
          <a:blip r:embed="rId2" cstate="print"/>
          <a:srcRect l="10786"/>
          <a:stretch>
            <a:fillRect/>
          </a:stretch>
        </p:blipFill>
        <p:spPr bwMode="auto">
          <a:xfrm>
            <a:off x="5715000" y="2438400"/>
            <a:ext cx="3151414" cy="3048000"/>
          </a:xfrm>
          <a:prstGeom prst="rect">
            <a:avLst/>
          </a:prstGeom>
          <a:noFill/>
        </p:spPr>
      </p:pic>
      <p:sp>
        <p:nvSpPr>
          <p:cNvPr id="5" name="타원 4"/>
          <p:cNvSpPr/>
          <p:nvPr/>
        </p:nvSpPr>
        <p:spPr>
          <a:xfrm>
            <a:off x="5943600" y="3352800"/>
            <a:ext cx="228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6" name="타원 5"/>
          <p:cNvSpPr/>
          <p:nvPr/>
        </p:nvSpPr>
        <p:spPr>
          <a:xfrm>
            <a:off x="6400800" y="3124200"/>
            <a:ext cx="228600" cy="381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t>
            </a:r>
            <a:endParaRPr lang="en-US" dirty="0"/>
          </a:p>
        </p:txBody>
      </p:sp>
      <p:sp>
        <p:nvSpPr>
          <p:cNvPr id="7" name="타원 6"/>
          <p:cNvSpPr/>
          <p:nvPr/>
        </p:nvSpPr>
        <p:spPr>
          <a:xfrm>
            <a:off x="6629400" y="3505200"/>
            <a:ext cx="2286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r>
              <a:rPr lang="en-US" dirty="0"/>
              <a:t>Bilingual Environment</a:t>
            </a:r>
          </a:p>
        </p:txBody>
      </p:sp>
      <p:sp>
        <p:nvSpPr>
          <p:cNvPr id="3" name="Content Placeholder 2"/>
          <p:cNvSpPr>
            <a:spLocks noGrp="1"/>
          </p:cNvSpPr>
          <p:nvPr>
            <p:ph idx="1"/>
          </p:nvPr>
        </p:nvSpPr>
        <p:spPr>
          <a:xfrm>
            <a:off x="533400" y="1752600"/>
            <a:ext cx="8229600" cy="3429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2500" lnSpcReduction="10000"/>
          </a:bodyPr>
          <a:lstStyle/>
          <a:p>
            <a:pPr>
              <a:buNone/>
            </a:pPr>
            <a:endParaRPr lang="en-US" dirty="0"/>
          </a:p>
          <a:p>
            <a:r>
              <a:rPr lang="en-US" sz="1900" dirty="0"/>
              <a:t>Specific rules/ guidelines must be followed to create a true bilingual </a:t>
            </a:r>
            <a:r>
              <a:rPr lang="en-US" sz="1900" dirty="0" smtClean="0"/>
              <a:t>setting</a:t>
            </a:r>
          </a:p>
          <a:p>
            <a:endParaRPr lang="en-US" sz="1900" dirty="0" smtClean="0"/>
          </a:p>
          <a:p>
            <a:pPr lvl="1"/>
            <a:r>
              <a:rPr lang="en-US" sz="1600" i="1" dirty="0" smtClean="0"/>
              <a:t>Who</a:t>
            </a:r>
            <a:r>
              <a:rPr lang="en-US" sz="1600" dirty="0" smtClean="0"/>
              <a:t> speaks which languages (one parent – one language)</a:t>
            </a:r>
          </a:p>
          <a:p>
            <a:pPr lvl="1"/>
            <a:r>
              <a:rPr lang="en-US" sz="1600" i="1" dirty="0" smtClean="0"/>
              <a:t>When</a:t>
            </a:r>
            <a:r>
              <a:rPr lang="en-US" sz="1600" dirty="0" smtClean="0"/>
              <a:t> specific languages are spoken (minority language at home)</a:t>
            </a:r>
          </a:p>
          <a:p>
            <a:pPr lvl="1"/>
            <a:r>
              <a:rPr lang="en-US" sz="1600" i="1" dirty="0" smtClean="0"/>
              <a:t>Which languages</a:t>
            </a:r>
            <a:r>
              <a:rPr lang="en-US" sz="1600" dirty="0" smtClean="0"/>
              <a:t> the child is expected to use</a:t>
            </a:r>
          </a:p>
          <a:p>
            <a:pPr lvl="1"/>
            <a:endParaRPr lang="en-US" sz="1600" dirty="0" smtClean="0"/>
          </a:p>
          <a:p>
            <a:r>
              <a:rPr lang="en-US" sz="2000" dirty="0" smtClean="0"/>
              <a:t>http://bilingualkidsrock.com/how-to-raise-a-bilingual/</a:t>
            </a:r>
          </a:p>
          <a:p>
            <a:endParaRPr lang="en-US" sz="1900" dirty="0"/>
          </a:p>
          <a:p>
            <a:pPr marL="0" indent="0">
              <a:buNone/>
            </a:pPr>
            <a:endParaRPr lang="en-US" sz="1900" dirty="0"/>
          </a:p>
          <a:p>
            <a:r>
              <a:rPr lang="en-US" sz="1900" dirty="0"/>
              <a:t>If a true bilingual setting is not provided, both languages can suffer.</a:t>
            </a:r>
          </a:p>
          <a:p>
            <a:pPr marL="0" indent="0">
              <a:buNone/>
            </a:pPr>
            <a:endParaRPr lang="en-US" dirty="0"/>
          </a:p>
        </p:txBody>
      </p:sp>
      <p:pic>
        <p:nvPicPr>
          <p:cNvPr id="2050" name="Picture 2" descr="http://dcrunelle.shost.ca/voc/adjectives/oldyoung.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76200"/>
            <a:ext cx="1495431" cy="151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14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r>
              <a:rPr lang="en-US" dirty="0"/>
              <a:t>Non-bilingual Environment </a:t>
            </a:r>
          </a:p>
        </p:txBody>
      </p:sp>
      <p:sp>
        <p:nvSpPr>
          <p:cNvPr id="3" name="Content Placeholder 2"/>
          <p:cNvSpPr>
            <a:spLocks noGrp="1"/>
          </p:cNvSpPr>
          <p:nvPr>
            <p:ph idx="1"/>
          </p:nvPr>
        </p:nvSpPr>
        <p:spPr>
          <a:xfrm>
            <a:off x="457200" y="1295400"/>
            <a:ext cx="8229600" cy="5029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70000" lnSpcReduction="20000"/>
          </a:bodyPr>
          <a:lstStyle/>
          <a:p>
            <a:pPr marL="0" indent="0">
              <a:buNone/>
            </a:pPr>
            <a:endParaRPr lang="en-US" dirty="0"/>
          </a:p>
          <a:p>
            <a:r>
              <a:rPr lang="en-US" dirty="0"/>
              <a:t>Children should not be forced to study English at a young age but rather be surrounded by it and enjoy it. (Pull Don’t Push!)</a:t>
            </a:r>
          </a:p>
          <a:p>
            <a:endParaRPr lang="en-US" dirty="0"/>
          </a:p>
          <a:p>
            <a:r>
              <a:rPr lang="en-US" dirty="0"/>
              <a:t>Children should first be able to produce the language in Korean </a:t>
            </a:r>
            <a:r>
              <a:rPr lang="en-US" dirty="0" smtClean="0"/>
              <a:t>before focused studying of English</a:t>
            </a:r>
            <a:r>
              <a:rPr lang="en-US" dirty="0"/>
              <a:t>. </a:t>
            </a:r>
          </a:p>
          <a:p>
            <a:endParaRPr lang="en-US" dirty="0"/>
          </a:p>
          <a:p>
            <a:r>
              <a:rPr lang="en-US" dirty="0"/>
              <a:t>They should start when they show interest in starting.</a:t>
            </a:r>
          </a:p>
          <a:p>
            <a:endParaRPr lang="en-US" dirty="0"/>
          </a:p>
          <a:p>
            <a:r>
              <a:rPr lang="en-US" dirty="0"/>
              <a:t>If children are not getting enough input then then their may be little benefit of starting early. Starting in middle school, with the right environment can produce the same results! (Ellis, 2011</a:t>
            </a:r>
            <a:r>
              <a:rPr lang="en-US" dirty="0" smtClean="0"/>
              <a:t>; </a:t>
            </a:r>
            <a:r>
              <a:rPr lang="en-US" dirty="0" err="1" smtClean="0"/>
              <a:t>Lightbown</a:t>
            </a:r>
            <a:r>
              <a:rPr lang="en-US" dirty="0" smtClean="0"/>
              <a:t> &amp; </a:t>
            </a:r>
            <a:r>
              <a:rPr lang="en-US" dirty="0" err="1" smtClean="0"/>
              <a:t>Spada</a:t>
            </a:r>
            <a:r>
              <a:rPr lang="en-US" dirty="0" smtClean="0"/>
              <a:t>, 2013; </a:t>
            </a:r>
            <a:r>
              <a:rPr lang="en-US" dirty="0" err="1"/>
              <a:t>Nunan</a:t>
            </a:r>
            <a:r>
              <a:rPr lang="en-US" dirty="0"/>
              <a:t>, 2013)</a:t>
            </a:r>
          </a:p>
          <a:p>
            <a:endParaRPr lang="en-US" dirty="0"/>
          </a:p>
          <a:p>
            <a:r>
              <a:rPr lang="en-US" dirty="0"/>
              <a:t>Minimum of 3 hours a week, spaced out </a:t>
            </a:r>
            <a:r>
              <a:rPr lang="en-US" dirty="0" smtClean="0"/>
              <a:t>evenly  (</a:t>
            </a:r>
            <a:r>
              <a:rPr lang="en-US" dirty="0" err="1" smtClean="0"/>
              <a:t>Lightbown</a:t>
            </a:r>
            <a:r>
              <a:rPr lang="en-US" dirty="0" smtClean="0"/>
              <a:t> &amp; </a:t>
            </a:r>
            <a:r>
              <a:rPr lang="en-US" dirty="0" err="1" smtClean="0"/>
              <a:t>Spada</a:t>
            </a:r>
            <a:r>
              <a:rPr lang="en-US" dirty="0" smtClean="0"/>
              <a:t>, 2013).</a:t>
            </a:r>
            <a:endParaRPr lang="en-US" dirty="0"/>
          </a:p>
        </p:txBody>
      </p:sp>
      <p:pic>
        <p:nvPicPr>
          <p:cNvPr id="5" name="Picture 2" descr="http://musicpsychology.co.uk/wp-content/uploads/2010/06/shhhhh-quiet-everyone-study-wallpap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3458" y="0"/>
            <a:ext cx="1300542" cy="11275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musicpsychology.co.uk/wp-content/uploads/2010/06/shhhhh-quiet-everyone-study-wallpap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00542" cy="1127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35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Are </a:t>
            </a:r>
            <a:r>
              <a:rPr lang="ko-KR" altLang="en-US" dirty="0" smtClean="0"/>
              <a:t>학원</a:t>
            </a:r>
            <a:r>
              <a:rPr lang="en-US" altLang="ko-KR" dirty="0" smtClean="0"/>
              <a:t>’s beneficial to YELLS?</a:t>
            </a:r>
            <a:r>
              <a:rPr lang="en-US" dirty="0" smtClean="0"/>
              <a:t> </a:t>
            </a:r>
            <a:endParaRPr lang="en-US" dirty="0"/>
          </a:p>
        </p:txBody>
      </p:sp>
      <p:sp>
        <p:nvSpPr>
          <p:cNvPr id="3" name="내용 개체 틀 2"/>
          <p:cNvSpPr>
            <a:spLocks noGrp="1"/>
          </p:cNvSpPr>
          <p:nvPr>
            <p:ph idx="1"/>
          </p:nvPr>
        </p:nvSpPr>
        <p:spPr/>
        <p:txBody>
          <a:bodyPr/>
          <a:lstStyle/>
          <a:p>
            <a:endParaRPr lang="en-US"/>
          </a:p>
        </p:txBody>
      </p:sp>
      <p:pic>
        <p:nvPicPr>
          <p:cNvPr id="39938" name="Picture 2" descr="Related image"/>
          <p:cNvPicPr>
            <a:picLocks noChangeAspect="1" noChangeArrowheads="1"/>
          </p:cNvPicPr>
          <p:nvPr/>
        </p:nvPicPr>
        <p:blipFill>
          <a:blip r:embed="rId2" cstate="print"/>
          <a:srcRect/>
          <a:stretch>
            <a:fillRect/>
          </a:stretch>
        </p:blipFill>
        <p:spPr bwMode="auto">
          <a:xfrm>
            <a:off x="1066800" y="1676400"/>
            <a:ext cx="6248400" cy="4683622"/>
          </a:xfrm>
          <a:prstGeom prst="rect">
            <a:avLst/>
          </a:prstGeom>
          <a:noFill/>
        </p:spPr>
      </p:pic>
      <p:sp>
        <p:nvSpPr>
          <p:cNvPr id="5" name="타원 4"/>
          <p:cNvSpPr/>
          <p:nvPr/>
        </p:nvSpPr>
        <p:spPr>
          <a:xfrm>
            <a:off x="5181600" y="1905000"/>
            <a:ext cx="60960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타원 5"/>
          <p:cNvSpPr/>
          <p:nvPr/>
        </p:nvSpPr>
        <p:spPr>
          <a:xfrm>
            <a:off x="3124200" y="2667000"/>
            <a:ext cx="60960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타원 6"/>
          <p:cNvSpPr/>
          <p:nvPr/>
        </p:nvSpPr>
        <p:spPr>
          <a:xfrm>
            <a:off x="1447800" y="3048000"/>
            <a:ext cx="60960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타원 8"/>
          <p:cNvSpPr/>
          <p:nvPr/>
        </p:nvSpPr>
        <p:spPr>
          <a:xfrm>
            <a:off x="2209800" y="2819400"/>
            <a:ext cx="60960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타원 9"/>
          <p:cNvSpPr/>
          <p:nvPr/>
        </p:nvSpPr>
        <p:spPr>
          <a:xfrm>
            <a:off x="3886200" y="2514600"/>
            <a:ext cx="60960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타원 10"/>
          <p:cNvSpPr/>
          <p:nvPr/>
        </p:nvSpPr>
        <p:spPr>
          <a:xfrm>
            <a:off x="6477000" y="3200400"/>
            <a:ext cx="60960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타원 11"/>
          <p:cNvSpPr/>
          <p:nvPr/>
        </p:nvSpPr>
        <p:spPr>
          <a:xfrm>
            <a:off x="1524000" y="3962400"/>
            <a:ext cx="60960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endParaRPr lang="en-US"/>
          </a:p>
        </p:txBody>
      </p:sp>
      <p:sp>
        <p:nvSpPr>
          <p:cNvPr id="4" name="제목 3"/>
          <p:cNvSpPr>
            <a:spLocks noGrp="1"/>
          </p:cNvSpPr>
          <p:nvPr>
            <p:ph type="title"/>
          </p:nvPr>
        </p:nvSpPr>
        <p:spPr/>
        <p:txBody>
          <a:bodyPr/>
          <a:lstStyle/>
          <a:p>
            <a:endParaRPr lang="en-US"/>
          </a:p>
        </p:txBody>
      </p:sp>
      <p:pic>
        <p:nvPicPr>
          <p:cNvPr id="40962" name="Picture 2" descr="Image result for it depends"/>
          <p:cNvPicPr>
            <a:picLocks noChangeAspect="1" noChangeArrowheads="1"/>
          </p:cNvPicPr>
          <p:nvPr/>
        </p:nvPicPr>
        <p:blipFill>
          <a:blip r:embed="rId2" cstate="print"/>
          <a:srcRect b="4167"/>
          <a:stretch>
            <a:fillRect/>
          </a:stretch>
        </p:blipFill>
        <p:spPr bwMode="auto">
          <a:xfrm>
            <a:off x="1524000" y="609600"/>
            <a:ext cx="6042991" cy="5791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ko-KR" altLang="en-US" dirty="0" smtClean="0"/>
              <a:t>학원</a:t>
            </a:r>
            <a:r>
              <a:rPr lang="en-US" dirty="0" smtClean="0"/>
              <a:t>Checklist</a:t>
            </a:r>
            <a:endParaRPr lang="en-US" dirty="0"/>
          </a:p>
        </p:txBody>
      </p:sp>
      <p:sp>
        <p:nvSpPr>
          <p:cNvPr id="3" name="Content Placeholder 2"/>
          <p:cNvSpPr>
            <a:spLocks noGrp="1"/>
          </p:cNvSpPr>
          <p:nvPr>
            <p:ph idx="1"/>
          </p:nvPr>
        </p:nvSpPr>
        <p:spPr>
          <a:xfrm>
            <a:off x="381000" y="1143000"/>
            <a:ext cx="3886200" cy="52578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55000" lnSpcReduction="20000"/>
          </a:bodyPr>
          <a:lstStyle/>
          <a:p>
            <a:pPr>
              <a:buFont typeface="Wingdings" panose="05000000000000000000" pitchFamily="2" charset="2"/>
              <a:buChar char="q"/>
            </a:pPr>
            <a:r>
              <a:rPr lang="en-US" dirty="0"/>
              <a:t>How often? </a:t>
            </a:r>
          </a:p>
          <a:p>
            <a:pPr>
              <a:buFont typeface="Wingdings" panose="05000000000000000000" pitchFamily="2" charset="2"/>
              <a:buChar char="q"/>
            </a:pPr>
            <a:r>
              <a:rPr lang="en-US" dirty="0"/>
              <a:t>Teacher qualifications</a:t>
            </a:r>
          </a:p>
          <a:p>
            <a:pPr lvl="1">
              <a:buFont typeface="Wingdings" panose="05000000000000000000" pitchFamily="2" charset="2"/>
              <a:buChar char="q"/>
            </a:pPr>
            <a:r>
              <a:rPr lang="en-US" dirty="0"/>
              <a:t>Education</a:t>
            </a:r>
          </a:p>
          <a:p>
            <a:pPr lvl="1">
              <a:buFont typeface="Wingdings" panose="05000000000000000000" pitchFamily="2" charset="2"/>
              <a:buChar char="q"/>
            </a:pPr>
            <a:r>
              <a:rPr lang="en-US" dirty="0"/>
              <a:t>Experience </a:t>
            </a:r>
          </a:p>
          <a:p>
            <a:pPr>
              <a:buFont typeface="Wingdings" panose="05000000000000000000" pitchFamily="2" charset="2"/>
              <a:buChar char="q"/>
            </a:pPr>
            <a:r>
              <a:rPr lang="en-US" dirty="0"/>
              <a:t>Director’s background</a:t>
            </a:r>
          </a:p>
          <a:p>
            <a:pPr lvl="1">
              <a:buFont typeface="Wingdings" panose="05000000000000000000" pitchFamily="2" charset="2"/>
              <a:buChar char="q"/>
            </a:pPr>
            <a:r>
              <a:rPr lang="en-US" dirty="0"/>
              <a:t>Business vs Education</a:t>
            </a:r>
          </a:p>
          <a:p>
            <a:pPr>
              <a:buFont typeface="Wingdings" panose="05000000000000000000" pitchFamily="2" charset="2"/>
              <a:buChar char="q"/>
            </a:pPr>
            <a:r>
              <a:rPr lang="en-US" dirty="0"/>
              <a:t>Environment</a:t>
            </a:r>
          </a:p>
          <a:p>
            <a:pPr lvl="1">
              <a:buFont typeface="Wingdings" panose="05000000000000000000" pitchFamily="2" charset="2"/>
              <a:buChar char="q"/>
            </a:pPr>
            <a:r>
              <a:rPr lang="en-US" dirty="0"/>
              <a:t>Age appropriate</a:t>
            </a:r>
          </a:p>
          <a:p>
            <a:pPr lvl="1">
              <a:buFont typeface="Wingdings" panose="05000000000000000000" pitchFamily="2" charset="2"/>
              <a:buChar char="q"/>
            </a:pPr>
            <a:r>
              <a:rPr lang="en-US" dirty="0"/>
              <a:t>Welcoming</a:t>
            </a:r>
          </a:p>
          <a:p>
            <a:pPr lvl="1">
              <a:buFont typeface="Wingdings" panose="05000000000000000000" pitchFamily="2" charset="2"/>
              <a:buChar char="q"/>
            </a:pPr>
            <a:r>
              <a:rPr lang="en-US" dirty="0"/>
              <a:t>Student centered</a:t>
            </a:r>
          </a:p>
          <a:p>
            <a:pPr lvl="2">
              <a:buFont typeface="Wingdings" panose="05000000000000000000" pitchFamily="2" charset="2"/>
              <a:buChar char="q"/>
            </a:pPr>
            <a:r>
              <a:rPr lang="en-US" dirty="0"/>
              <a:t>U-shape vs Grouping vs Rows </a:t>
            </a:r>
          </a:p>
          <a:p>
            <a:pPr>
              <a:buFont typeface="Wingdings" panose="05000000000000000000" pitchFamily="2" charset="2"/>
              <a:buChar char="q"/>
            </a:pPr>
            <a:r>
              <a:rPr lang="en-US" dirty="0"/>
              <a:t>Education style </a:t>
            </a:r>
          </a:p>
          <a:p>
            <a:pPr lvl="1">
              <a:buFont typeface="Wingdings" panose="05000000000000000000" pitchFamily="2" charset="2"/>
              <a:buChar char="q"/>
            </a:pPr>
            <a:r>
              <a:rPr lang="en-US" dirty="0"/>
              <a:t>Interactive</a:t>
            </a:r>
          </a:p>
          <a:p>
            <a:pPr lvl="1">
              <a:buFont typeface="Wingdings" panose="05000000000000000000" pitchFamily="2" charset="2"/>
              <a:buChar char="q"/>
            </a:pPr>
            <a:r>
              <a:rPr lang="en-US" dirty="0"/>
              <a:t>Enjoyable</a:t>
            </a:r>
          </a:p>
          <a:p>
            <a:pPr lvl="1">
              <a:buFont typeface="Wingdings" panose="05000000000000000000" pitchFamily="2" charset="2"/>
              <a:buChar char="q"/>
            </a:pPr>
            <a:r>
              <a:rPr lang="en-US" dirty="0"/>
              <a:t>Activity focused</a:t>
            </a:r>
          </a:p>
          <a:p>
            <a:pPr lvl="1">
              <a:buFont typeface="Wingdings" panose="05000000000000000000" pitchFamily="2" charset="2"/>
              <a:buChar char="q"/>
            </a:pPr>
            <a:r>
              <a:rPr lang="en-US" dirty="0"/>
              <a:t>Student-centered</a:t>
            </a:r>
          </a:p>
          <a:p>
            <a:pPr lvl="2">
              <a:buFont typeface="Wingdings" panose="05000000000000000000" pitchFamily="2" charset="2"/>
              <a:buChar char="q"/>
            </a:pPr>
            <a:endParaRPr lang="en-US" dirty="0"/>
          </a:p>
          <a:p>
            <a:pPr>
              <a:buFont typeface="Wingdings" panose="05000000000000000000" pitchFamily="2" charset="2"/>
              <a:buChar char="q"/>
            </a:pPr>
            <a:r>
              <a:rPr lang="en-US" dirty="0"/>
              <a:t>Materials</a:t>
            </a:r>
          </a:p>
          <a:p>
            <a:pPr lvl="1">
              <a:buFont typeface="Wingdings" panose="05000000000000000000" pitchFamily="2" charset="2"/>
              <a:buChar char="q"/>
            </a:pPr>
            <a:r>
              <a:rPr lang="en-US" dirty="0"/>
              <a:t>Interesting</a:t>
            </a:r>
          </a:p>
          <a:p>
            <a:pPr lvl="1">
              <a:buFont typeface="Wingdings" panose="05000000000000000000" pitchFamily="2" charset="2"/>
              <a:buChar char="q"/>
            </a:pPr>
            <a:r>
              <a:rPr lang="en-US" dirty="0"/>
              <a:t>Age appropriate</a:t>
            </a:r>
          </a:p>
          <a:p>
            <a:pPr lvl="1">
              <a:buFont typeface="Wingdings" panose="05000000000000000000" pitchFamily="2" charset="2"/>
              <a:buChar char="q"/>
            </a:pPr>
            <a:r>
              <a:rPr lang="en-US" dirty="0"/>
              <a:t>Interactive</a:t>
            </a:r>
          </a:p>
        </p:txBody>
      </p:sp>
      <p:pic>
        <p:nvPicPr>
          <p:cNvPr id="8194" name="Picture 2" descr="Related image"/>
          <p:cNvPicPr>
            <a:picLocks noChangeAspect="1" noChangeArrowheads="1"/>
          </p:cNvPicPr>
          <p:nvPr/>
        </p:nvPicPr>
        <p:blipFill>
          <a:blip r:embed="rId2" cstate="print"/>
          <a:srcRect/>
          <a:stretch>
            <a:fillRect/>
          </a:stretch>
        </p:blipFill>
        <p:spPr bwMode="auto">
          <a:xfrm>
            <a:off x="4343400" y="1143000"/>
            <a:ext cx="4246655" cy="2828926"/>
          </a:xfrm>
          <a:prstGeom prst="rect">
            <a:avLst/>
          </a:prstGeom>
          <a:noFill/>
        </p:spPr>
      </p:pic>
      <p:sp>
        <p:nvSpPr>
          <p:cNvPr id="5" name="타원 4"/>
          <p:cNvSpPr/>
          <p:nvPr/>
        </p:nvSpPr>
        <p:spPr>
          <a:xfrm>
            <a:off x="7086600" y="1905000"/>
            <a:ext cx="53340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타원 5"/>
          <p:cNvSpPr/>
          <p:nvPr/>
        </p:nvSpPr>
        <p:spPr>
          <a:xfrm>
            <a:off x="4648200" y="2286000"/>
            <a:ext cx="53340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타원 6"/>
          <p:cNvSpPr/>
          <p:nvPr/>
        </p:nvSpPr>
        <p:spPr>
          <a:xfrm>
            <a:off x="5105400" y="2514600"/>
            <a:ext cx="53340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196" name="Picture 4" descr="Image result for 영어학원"/>
          <p:cNvPicPr>
            <a:picLocks noChangeAspect="1" noChangeArrowheads="1"/>
          </p:cNvPicPr>
          <p:nvPr/>
        </p:nvPicPr>
        <p:blipFill>
          <a:blip r:embed="rId3" cstate="print"/>
          <a:srcRect/>
          <a:stretch>
            <a:fillRect/>
          </a:stretch>
        </p:blipFill>
        <p:spPr bwMode="auto">
          <a:xfrm>
            <a:off x="4343400" y="4038600"/>
            <a:ext cx="4301613" cy="2667000"/>
          </a:xfrm>
          <a:prstGeom prst="rect">
            <a:avLst/>
          </a:prstGeom>
          <a:noFill/>
        </p:spPr>
      </p:pic>
      <p:sp>
        <p:nvSpPr>
          <p:cNvPr id="9" name="타원 8"/>
          <p:cNvSpPr/>
          <p:nvPr/>
        </p:nvSpPr>
        <p:spPr>
          <a:xfrm>
            <a:off x="7239000" y="4114800"/>
            <a:ext cx="3048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9212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Situational Application</a:t>
            </a:r>
            <a:endParaRPr lang="ko-KR" altLang="en-US" dirty="0"/>
          </a:p>
        </p:txBody>
      </p:sp>
      <p:sp>
        <p:nvSpPr>
          <p:cNvPr id="3" name="내용 개체 틀 2"/>
          <p:cNvSpPr>
            <a:spLocks noGrp="1"/>
          </p:cNvSpPr>
          <p:nvPr>
            <p:ph idx="1"/>
          </p:nvPr>
        </p:nvSpPr>
        <p:spPr/>
        <p:txBody>
          <a:bodyPr>
            <a:normAutofit fontScale="92500"/>
          </a:bodyPr>
          <a:lstStyle/>
          <a:p>
            <a:r>
              <a:rPr lang="en-US" altLang="ko-KR" dirty="0" smtClean="0"/>
              <a:t>Your friend is having a baby (YAY!~) They want to know your advice on the best way for them to foster a bilingual child. What would you tell them?</a:t>
            </a:r>
          </a:p>
          <a:p>
            <a:endParaRPr lang="en-US" altLang="ko-KR" dirty="0"/>
          </a:p>
          <a:p>
            <a:r>
              <a:rPr lang="en-US" altLang="ko-KR" dirty="0"/>
              <a:t>Your friend is considering moving to a native speaking country for a year or two with their 6 year old child to foster their English development. What advice would you give them?</a:t>
            </a:r>
          </a:p>
          <a:p>
            <a:endParaRPr lang="ko-KR" altLang="en-US" dirty="0"/>
          </a:p>
        </p:txBody>
      </p:sp>
    </p:spTree>
    <p:extLst>
      <p:ext uri="{BB962C8B-B14F-4D97-AF65-F5344CB8AC3E}">
        <p14:creationId xmlns:p14="http://schemas.microsoft.com/office/powerpoint/2010/main" val="1919826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Situational Application</a:t>
            </a:r>
            <a:endParaRPr lang="ko-KR" altLang="en-US" dirty="0"/>
          </a:p>
        </p:txBody>
      </p:sp>
      <p:sp>
        <p:nvSpPr>
          <p:cNvPr id="3" name="내용 개체 틀 2"/>
          <p:cNvSpPr>
            <a:spLocks noGrp="1"/>
          </p:cNvSpPr>
          <p:nvPr>
            <p:ph idx="1"/>
          </p:nvPr>
        </p:nvSpPr>
        <p:spPr/>
        <p:txBody>
          <a:bodyPr>
            <a:normAutofit fontScale="85000" lnSpcReduction="10000"/>
          </a:bodyPr>
          <a:lstStyle/>
          <a:p>
            <a:endParaRPr lang="en-US" altLang="ko-KR" dirty="0"/>
          </a:p>
          <a:p>
            <a:r>
              <a:rPr lang="en-US" altLang="ko-KR" dirty="0" smtClean="0"/>
              <a:t>Your friend is considering sending their child to an English </a:t>
            </a:r>
            <a:r>
              <a:rPr lang="ko-KR" altLang="en-US" dirty="0" smtClean="0"/>
              <a:t>학원</a:t>
            </a:r>
            <a:r>
              <a:rPr lang="en-US" altLang="ko-KR" dirty="0" smtClean="0"/>
              <a:t>. What advice would you give them?</a:t>
            </a:r>
          </a:p>
          <a:p>
            <a:endParaRPr lang="en-US" altLang="ko-KR" dirty="0"/>
          </a:p>
          <a:p>
            <a:r>
              <a:rPr lang="en-US" altLang="ko-KR" dirty="0" smtClean="0"/>
              <a:t>Your friend is bragging of their 9 year old child’s English abilities telling you that their child knows so many vocabulary words. That’s because they are sending their child to an intensive English school where they memorize 50 words a day.  The child always complains that they hate English but the parents don’t care. They are satisfied with his test scores. </a:t>
            </a:r>
            <a:endParaRPr lang="ko-KR" altLang="en-US" dirty="0"/>
          </a:p>
        </p:txBody>
      </p:sp>
    </p:spTree>
    <p:extLst>
      <p:ext uri="{BB962C8B-B14F-4D97-AF65-F5344CB8AC3E}">
        <p14:creationId xmlns:p14="http://schemas.microsoft.com/office/powerpoint/2010/main" val="742103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10287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en-CA" b="1" dirty="0"/>
              <a:t>What do you think</a:t>
            </a:r>
            <a:r>
              <a:rPr lang="en-CA" b="1" dirty="0" smtClean="0"/>
              <a:t>? REVIEW</a:t>
            </a:r>
            <a:endParaRPr lang="en-US" b="1" dirty="0"/>
          </a:p>
        </p:txBody>
      </p:sp>
      <p:sp>
        <p:nvSpPr>
          <p:cNvPr id="5" name="TextBox 4"/>
          <p:cNvSpPr txBox="1"/>
          <p:nvPr/>
        </p:nvSpPr>
        <p:spPr>
          <a:xfrm>
            <a:off x="0" y="1143000"/>
            <a:ext cx="9020070" cy="4524315"/>
          </a:xfrm>
          <a:prstGeom prst="rect">
            <a:avLst/>
          </a:prstGeom>
          <a:noFill/>
        </p:spPr>
        <p:txBody>
          <a:bodyPr wrap="square" rtlCol="0">
            <a:spAutoFit/>
          </a:bodyPr>
          <a:lstStyle/>
          <a:p>
            <a:pPr lvl="1">
              <a:buNone/>
            </a:pPr>
            <a:endParaRPr lang="en-US" dirty="0"/>
          </a:p>
          <a:p>
            <a:pPr marL="800100" lvl="1" indent="-342900">
              <a:buFont typeface="+mj-lt"/>
              <a:buAutoNum type="arabicPeriod"/>
            </a:pPr>
            <a:r>
              <a:rPr lang="en-US" dirty="0" smtClean="0"/>
              <a:t>Children learn language faster than adults </a:t>
            </a:r>
          </a:p>
          <a:p>
            <a:pPr marL="800100" lvl="1" indent="-342900">
              <a:buFont typeface="+mj-lt"/>
              <a:buAutoNum type="arabicPeriod"/>
            </a:pPr>
            <a:endParaRPr lang="en-US" dirty="0" smtClean="0"/>
          </a:p>
          <a:p>
            <a:pPr marL="800100" lvl="1" indent="-342900">
              <a:buFont typeface="+mj-lt"/>
              <a:buAutoNum type="arabicPeriod"/>
            </a:pPr>
            <a:r>
              <a:rPr lang="en-US" dirty="0" smtClean="0"/>
              <a:t>Children </a:t>
            </a:r>
            <a:r>
              <a:rPr lang="en-US" dirty="0" smtClean="0"/>
              <a:t>should </a:t>
            </a:r>
            <a:r>
              <a:rPr lang="en-US" dirty="0" smtClean="0"/>
              <a:t>learn </a:t>
            </a:r>
            <a:r>
              <a:rPr lang="en-US" dirty="0" smtClean="0"/>
              <a:t>English </a:t>
            </a:r>
            <a:r>
              <a:rPr lang="en-US" dirty="0" smtClean="0"/>
              <a:t>as early as possible.</a:t>
            </a:r>
            <a:r>
              <a:rPr lang="en-US" dirty="0"/>
              <a:t>	</a:t>
            </a:r>
            <a:endParaRPr lang="en-US" dirty="0"/>
          </a:p>
          <a:p>
            <a:pPr marL="800100" lvl="1" indent="-342900">
              <a:buFont typeface="+mj-lt"/>
              <a:buAutoNum type="arabicPeriod"/>
            </a:pPr>
            <a:endParaRPr lang="en-US" dirty="0" smtClean="0"/>
          </a:p>
          <a:p>
            <a:pPr marL="800100" lvl="1" indent="-342900">
              <a:buFont typeface="+mj-lt"/>
              <a:buAutoNum type="arabicPeriod"/>
            </a:pPr>
            <a:r>
              <a:rPr lang="en-US" dirty="0" smtClean="0"/>
              <a:t>Sending </a:t>
            </a:r>
            <a:r>
              <a:rPr lang="en-US" dirty="0" smtClean="0"/>
              <a:t>a child to </a:t>
            </a:r>
            <a:r>
              <a:rPr lang="ko-KR" altLang="en-US" dirty="0" smtClean="0"/>
              <a:t>학원 </a:t>
            </a:r>
            <a:r>
              <a:rPr lang="en-US" altLang="ko-KR" dirty="0" smtClean="0"/>
              <a:t>will benefit their English development. </a:t>
            </a:r>
            <a:endParaRPr lang="en-US" altLang="ko-KR" dirty="0" smtClean="0"/>
          </a:p>
          <a:p>
            <a:pPr marL="800100" lvl="1" indent="-342900">
              <a:buFont typeface="+mj-lt"/>
              <a:buAutoNum type="arabicPeriod"/>
            </a:pPr>
            <a:endParaRPr lang="en-US" dirty="0"/>
          </a:p>
          <a:p>
            <a:pPr marL="800100" lvl="1" indent="-342900">
              <a:buFont typeface="+mj-lt"/>
              <a:buAutoNum type="arabicPeriod"/>
            </a:pPr>
            <a:r>
              <a:rPr lang="en-US" dirty="0" smtClean="0"/>
              <a:t>Forced </a:t>
            </a:r>
            <a:r>
              <a:rPr lang="en-US" dirty="0" smtClean="0"/>
              <a:t>studying can lead to excellent results in young learners English development. </a:t>
            </a:r>
            <a:endParaRPr lang="en-US" dirty="0" smtClean="0"/>
          </a:p>
          <a:p>
            <a:pPr marL="800100" lvl="1" indent="-342900">
              <a:buFont typeface="+mj-lt"/>
              <a:buAutoNum type="arabicPeriod"/>
            </a:pPr>
            <a:endParaRPr lang="en-US" dirty="0"/>
          </a:p>
          <a:p>
            <a:pPr marL="800100" lvl="1" indent="-342900">
              <a:buFont typeface="+mj-lt"/>
              <a:buAutoNum type="arabicPeriod"/>
            </a:pPr>
            <a:r>
              <a:rPr lang="en-US" dirty="0" smtClean="0"/>
              <a:t>Reading </a:t>
            </a:r>
            <a:r>
              <a:rPr lang="en-US" dirty="0" smtClean="0"/>
              <a:t>an English book to a child once a week will benefit their English </a:t>
            </a:r>
            <a:r>
              <a:rPr lang="en-US" dirty="0" smtClean="0"/>
              <a:t>development.</a:t>
            </a:r>
          </a:p>
          <a:p>
            <a:pPr marL="800100" lvl="1" indent="-342900">
              <a:buFont typeface="+mj-lt"/>
              <a:buAutoNum type="arabicPeriod"/>
            </a:pPr>
            <a:endParaRPr lang="en-US" dirty="0"/>
          </a:p>
          <a:p>
            <a:pPr marL="800100" lvl="1" indent="-342900">
              <a:buFont typeface="+mj-lt"/>
              <a:buAutoNum type="arabicPeriod"/>
            </a:pPr>
            <a:r>
              <a:rPr lang="en-US" dirty="0" smtClean="0"/>
              <a:t>Sending </a:t>
            </a:r>
            <a:r>
              <a:rPr lang="en-US" dirty="0" smtClean="0"/>
              <a:t>a child to another country to develop their English is </a:t>
            </a:r>
            <a:r>
              <a:rPr lang="en-US" dirty="0" smtClean="0"/>
              <a:t>beneficial.</a:t>
            </a:r>
          </a:p>
          <a:p>
            <a:pPr marL="800100" lvl="1" indent="-342900">
              <a:buFont typeface="+mj-lt"/>
              <a:buAutoNum type="arabicPeriod"/>
            </a:pPr>
            <a:endParaRPr lang="en-US" dirty="0"/>
          </a:p>
          <a:p>
            <a:pPr marL="800100" lvl="1" indent="-342900">
              <a:buFont typeface="+mj-lt"/>
              <a:buAutoNum type="arabicPeriod"/>
            </a:pPr>
            <a:r>
              <a:rPr lang="en-US" dirty="0" smtClean="0"/>
              <a:t>Parents </a:t>
            </a:r>
            <a:r>
              <a:rPr lang="en-US" dirty="0" smtClean="0"/>
              <a:t>who do not speak English well can not create a bilingual environment. </a:t>
            </a:r>
            <a:endParaRPr lang="en-US" dirty="0"/>
          </a:p>
          <a:p>
            <a:pPr lvl="1"/>
            <a:r>
              <a:rPr lang="en-US" dirty="0"/>
              <a:t>	 </a:t>
            </a:r>
          </a:p>
          <a:p>
            <a:endParaRPr lang="en-US" dirty="0"/>
          </a:p>
        </p:txBody>
      </p:sp>
    </p:spTree>
    <p:extLst>
      <p:ext uri="{BB962C8B-B14F-4D97-AF65-F5344CB8AC3E}">
        <p14:creationId xmlns:p14="http://schemas.microsoft.com/office/powerpoint/2010/main" val="1824339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10287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en-CA" b="1" dirty="0"/>
              <a:t>What do you think?</a:t>
            </a:r>
            <a:endParaRPr lang="en-US" b="1" dirty="0"/>
          </a:p>
        </p:txBody>
      </p:sp>
      <p:sp>
        <p:nvSpPr>
          <p:cNvPr id="5" name="TextBox 4"/>
          <p:cNvSpPr txBox="1"/>
          <p:nvPr/>
        </p:nvSpPr>
        <p:spPr>
          <a:xfrm>
            <a:off x="0" y="990600"/>
            <a:ext cx="9020070" cy="6740307"/>
          </a:xfrm>
          <a:prstGeom prst="rect">
            <a:avLst/>
          </a:prstGeom>
          <a:noFill/>
        </p:spPr>
        <p:txBody>
          <a:bodyPr wrap="square" rtlCol="0">
            <a:spAutoFit/>
          </a:bodyPr>
          <a:lstStyle/>
          <a:p>
            <a:pPr lvl="1">
              <a:buNone/>
            </a:pPr>
            <a:endParaRPr lang="en-US" dirty="0"/>
          </a:p>
          <a:p>
            <a:pPr marL="800100" lvl="1" indent="-342900">
              <a:buFont typeface="+mj-lt"/>
              <a:buAutoNum type="arabicPeriod"/>
            </a:pPr>
            <a:r>
              <a:rPr lang="en-US" dirty="0"/>
              <a:t>Do adults learn English faster than young learners?.	</a:t>
            </a:r>
          </a:p>
          <a:p>
            <a:pPr lvl="1"/>
            <a:r>
              <a:rPr lang="en-US" dirty="0"/>
              <a:t>		       	 </a:t>
            </a:r>
            <a:endParaRPr lang="en-US" sz="2800" dirty="0"/>
          </a:p>
          <a:p>
            <a:pPr marL="800100" lvl="1" indent="-342900">
              <a:buFont typeface="+mj-lt"/>
              <a:buAutoNum type="arabicPeriod" startAt="2"/>
            </a:pPr>
            <a:r>
              <a:rPr lang="en-US" dirty="0"/>
              <a:t>Do children who study English early become more fluent than those who start later?</a:t>
            </a:r>
          </a:p>
          <a:p>
            <a:pPr marL="800100" lvl="1" indent="-342900">
              <a:buFont typeface="+mj-lt"/>
              <a:buAutoNum type="arabicPeriod" startAt="2"/>
            </a:pPr>
            <a:endParaRPr lang="en-US" dirty="0"/>
          </a:p>
          <a:p>
            <a:pPr marL="800100" lvl="1" indent="-342900">
              <a:buFont typeface="+mj-lt"/>
              <a:buAutoNum type="arabicPeriod" startAt="2"/>
            </a:pPr>
            <a:r>
              <a:rPr lang="en-US" dirty="0"/>
              <a:t>Are people who start learning language as an adult less fluent than those who start earlier?    </a:t>
            </a:r>
          </a:p>
          <a:p>
            <a:pPr lvl="1"/>
            <a:r>
              <a:rPr lang="en-US" dirty="0"/>
              <a:t>           </a:t>
            </a:r>
            <a:endParaRPr lang="en-US" sz="2800" dirty="0"/>
          </a:p>
          <a:p>
            <a:pPr marL="800100" lvl="1" indent="-342900">
              <a:buFont typeface="+mj-lt"/>
              <a:buAutoNum type="arabicPeriod" startAt="4"/>
            </a:pPr>
            <a:r>
              <a:rPr lang="en-US" dirty="0"/>
              <a:t>Can YELLs learn grammar rules without being explicitly taught them?</a:t>
            </a:r>
          </a:p>
          <a:p>
            <a:pPr lvl="1"/>
            <a:r>
              <a:rPr lang="en-US" dirty="0"/>
              <a:t>	       	</a:t>
            </a:r>
            <a:endParaRPr lang="en-US" sz="1600" dirty="0"/>
          </a:p>
          <a:p>
            <a:pPr marL="800100" lvl="1" indent="-342900">
              <a:buFont typeface="+mj-lt"/>
              <a:buAutoNum type="arabicPeriod" startAt="5"/>
            </a:pPr>
            <a:r>
              <a:rPr lang="en-US" dirty="0"/>
              <a:t>Does allowing children to speak Korean in class help them learn better?	</a:t>
            </a:r>
          </a:p>
          <a:p>
            <a:pPr marL="800100" lvl="1" indent="-342900">
              <a:buFont typeface="+mj-lt"/>
              <a:buAutoNum type="arabicPeriod" startAt="5"/>
            </a:pPr>
            <a:endParaRPr lang="en-US" dirty="0"/>
          </a:p>
          <a:p>
            <a:pPr marL="800100" lvl="1" indent="-342900">
              <a:buFont typeface="+mj-lt"/>
              <a:buAutoNum type="arabicPeriod" startAt="5"/>
            </a:pPr>
            <a:r>
              <a:rPr lang="en-US" dirty="0"/>
              <a:t>Does sending YELLs to an English </a:t>
            </a:r>
            <a:r>
              <a:rPr lang="ko-KR" altLang="en-US" dirty="0"/>
              <a:t>학원 </a:t>
            </a:r>
            <a:r>
              <a:rPr lang="en-US" altLang="ko-KR" dirty="0"/>
              <a:t>(private academy)</a:t>
            </a:r>
            <a:r>
              <a:rPr lang="en-US" dirty="0"/>
              <a:t> benefit their language acquisition?	 </a:t>
            </a:r>
          </a:p>
          <a:p>
            <a:pPr marL="800100" lvl="1" indent="-342900">
              <a:buFont typeface="+mj-lt"/>
              <a:buAutoNum type="arabicPeriod" startAt="5"/>
            </a:pPr>
            <a:endParaRPr lang="en-US" dirty="0"/>
          </a:p>
          <a:p>
            <a:pPr marL="800100" lvl="1" indent="-342900">
              <a:buFont typeface="+mj-lt"/>
              <a:buAutoNum type="arabicPeriod" startAt="5"/>
            </a:pPr>
            <a:r>
              <a:rPr lang="en-US" dirty="0"/>
              <a:t>Can playing games in English class be more effective for YELLs language growth than focused studying?  </a:t>
            </a:r>
          </a:p>
          <a:p>
            <a:pPr lvl="1"/>
            <a:endParaRPr lang="en-US" dirty="0"/>
          </a:p>
          <a:p>
            <a:pPr marL="800100" lvl="1" indent="-342900">
              <a:buFont typeface="+mj-lt"/>
              <a:buAutoNum type="arabicPeriod" startAt="8"/>
            </a:pPr>
            <a:r>
              <a:rPr lang="en-US" dirty="0"/>
              <a:t>Can forced studying be detrimental to language learning? </a:t>
            </a:r>
          </a:p>
          <a:p>
            <a:pPr marL="800100" lvl="1" indent="-342900">
              <a:buFont typeface="+mj-lt"/>
              <a:buAutoNum type="arabicPeriod" startAt="8"/>
            </a:pPr>
            <a:endParaRPr lang="en-US" dirty="0"/>
          </a:p>
          <a:p>
            <a:pPr marL="800100" lvl="1" indent="-342900">
              <a:buFont typeface="+mj-lt"/>
              <a:buAutoNum type="arabicPeriod" startAt="8"/>
            </a:pPr>
            <a:r>
              <a:rPr lang="en-US" dirty="0"/>
              <a:t>How important is reading for young learners to development? </a:t>
            </a:r>
          </a:p>
          <a:p>
            <a:pPr marL="800100" lvl="1" indent="-342900">
              <a:buFont typeface="+mj-lt"/>
              <a:buAutoNum type="arabicPeriod" startAt="8"/>
            </a:pPr>
            <a:endParaRPr lang="en-US" dirty="0"/>
          </a:p>
          <a:p>
            <a:pPr lvl="1"/>
            <a:r>
              <a:rPr lang="en-US" dirty="0"/>
              <a:t>	 </a:t>
            </a:r>
          </a:p>
          <a:p>
            <a:endParaRPr lang="en-US" dirty="0"/>
          </a:p>
        </p:txBody>
      </p:sp>
    </p:spTree>
    <p:extLst>
      <p:ext uri="{BB962C8B-B14F-4D97-AF65-F5344CB8AC3E}">
        <p14:creationId xmlns:p14="http://schemas.microsoft.com/office/powerpoint/2010/main" val="64426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Key</a:t>
            </a:r>
            <a:r>
              <a:rPr lang="ko-KR" altLang="en-US" dirty="0"/>
              <a:t> </a:t>
            </a:r>
            <a:r>
              <a:rPr lang="en-US" altLang="ko-KR" dirty="0"/>
              <a:t>Points</a:t>
            </a:r>
            <a:endParaRPr lang="ko-KR" altLang="en-US" dirty="0"/>
          </a:p>
        </p:txBody>
      </p:sp>
      <p:sp>
        <p:nvSpPr>
          <p:cNvPr id="3" name="내용 개체 틀 2"/>
          <p:cNvSpPr>
            <a:spLocks noGrp="1"/>
          </p:cNvSpPr>
          <p:nvPr>
            <p:ph idx="1"/>
          </p:nvPr>
        </p:nvSpPr>
        <p:spPr/>
        <p:txBody>
          <a:bodyPr/>
          <a:lstStyle/>
          <a:p>
            <a:pPr>
              <a:buNone/>
            </a:pPr>
            <a:endParaRPr lang="en-US" altLang="ko-KR" dirty="0"/>
          </a:p>
          <a:p>
            <a:r>
              <a:rPr lang="en-US" altLang="ko-KR" dirty="0"/>
              <a:t>What should the goals of </a:t>
            </a:r>
            <a:r>
              <a:rPr lang="en-US" altLang="ko-KR" dirty="0" smtClean="0"/>
              <a:t>a YELL </a:t>
            </a:r>
            <a:r>
              <a:rPr lang="en-US" altLang="ko-KR" dirty="0"/>
              <a:t>teacher be?</a:t>
            </a:r>
            <a:endParaRPr lang="ko-KR" altLang="en-US" dirty="0"/>
          </a:p>
        </p:txBody>
      </p:sp>
    </p:spTree>
    <p:extLst>
      <p:ext uri="{BB962C8B-B14F-4D97-AF65-F5344CB8AC3E}">
        <p14:creationId xmlns:p14="http://schemas.microsoft.com/office/powerpoint/2010/main" val="48663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55000" lnSpcReduction="20000"/>
          </a:bodyPr>
          <a:lstStyle/>
          <a:p>
            <a:pPr marL="514350" indent="-514350">
              <a:buFont typeface="+mj-lt"/>
              <a:buAutoNum type="arabicPeriod"/>
            </a:pPr>
            <a:r>
              <a:rPr lang="en-US" dirty="0"/>
              <a:t>Surround children with English input that </a:t>
            </a:r>
            <a:r>
              <a:rPr lang="en-US" b="1" dirty="0"/>
              <a:t>THEY</a:t>
            </a:r>
            <a:r>
              <a:rPr lang="en-US" dirty="0"/>
              <a:t> are interested in. They will absorb it!</a:t>
            </a:r>
          </a:p>
          <a:p>
            <a:pPr marL="514350" indent="-514350">
              <a:buFont typeface="+mj-lt"/>
              <a:buAutoNum type="arabicPeriod"/>
            </a:pPr>
            <a:endParaRPr lang="en-US" dirty="0"/>
          </a:p>
          <a:p>
            <a:pPr marL="514350" indent="-514350">
              <a:buFont typeface="+mj-lt"/>
              <a:buAutoNum type="arabicPeriod"/>
            </a:pPr>
            <a:r>
              <a:rPr lang="en-US" dirty="0"/>
              <a:t>What is taught is not always learned and what is learned is not always taught. </a:t>
            </a:r>
          </a:p>
          <a:p>
            <a:pPr marL="514350" indent="-514350">
              <a:buFont typeface="+mj-lt"/>
              <a:buAutoNum type="arabicPeriod"/>
            </a:pPr>
            <a:endParaRPr lang="en-US" dirty="0"/>
          </a:p>
          <a:p>
            <a:pPr marL="514350" indent="-514350">
              <a:buFont typeface="+mj-lt"/>
              <a:buAutoNum type="arabicPeriod"/>
            </a:pPr>
            <a:r>
              <a:rPr lang="en-US" dirty="0"/>
              <a:t>It is crucial that YELLs have positive feelings towards learning English. They should enjoy what they are doing in class. </a:t>
            </a:r>
          </a:p>
          <a:p>
            <a:pPr marL="514350" indent="-514350">
              <a:buFont typeface="+mj-lt"/>
              <a:buAutoNum type="arabicPeriod"/>
            </a:pPr>
            <a:endParaRPr lang="en-US" dirty="0"/>
          </a:p>
          <a:p>
            <a:pPr marL="514350" indent="-514350">
              <a:buFont typeface="+mj-lt"/>
              <a:buAutoNum type="arabicPeriod"/>
            </a:pPr>
            <a:r>
              <a:rPr lang="en-US" dirty="0"/>
              <a:t>Children need to feel successful to gain confidence.</a:t>
            </a:r>
          </a:p>
          <a:p>
            <a:pPr marL="514350" indent="-514350">
              <a:buFont typeface="+mj-lt"/>
              <a:buAutoNum type="arabicPeriod"/>
            </a:pPr>
            <a:endParaRPr lang="en-US" dirty="0"/>
          </a:p>
          <a:p>
            <a:pPr marL="514350" indent="-514350">
              <a:buFont typeface="+mj-lt"/>
              <a:buAutoNum type="arabicPeriod"/>
            </a:pPr>
            <a:r>
              <a:rPr lang="en-US" dirty="0"/>
              <a:t>Too much focus on accuracy de-motivates learners. Try not to over correct.  Only correct mistakes they leads to communicative breakdown or misunderstanding.</a:t>
            </a:r>
          </a:p>
          <a:p>
            <a:pPr marL="514350" indent="-514350">
              <a:buFont typeface="+mj-lt"/>
              <a:buAutoNum type="arabicPeriod"/>
            </a:pPr>
            <a:endParaRPr lang="en-US" dirty="0"/>
          </a:p>
          <a:p>
            <a:pPr marL="514350" indent="-514350">
              <a:buFont typeface="+mj-lt"/>
              <a:buAutoNum type="arabicPeriod"/>
            </a:pPr>
            <a:r>
              <a:rPr lang="en-US" dirty="0"/>
              <a:t>Classroom should facilitate and support pair and group work. (collaboration)</a:t>
            </a:r>
          </a:p>
          <a:p>
            <a:pPr marL="514350" indent="-514350">
              <a:buFont typeface="+mj-lt"/>
              <a:buAutoNum type="arabicPeriod"/>
            </a:pPr>
            <a:endParaRPr lang="en-US" dirty="0"/>
          </a:p>
          <a:p>
            <a:pPr marL="514350" indent="-514350">
              <a:buFont typeface="+mj-lt"/>
              <a:buAutoNum type="arabicPeriod"/>
            </a:pPr>
            <a:r>
              <a:rPr lang="en-US" dirty="0"/>
              <a:t>Peer scaffolding through L1 use can be a great tool in multi-level classrooms.</a:t>
            </a:r>
          </a:p>
          <a:p>
            <a:endParaRPr lang="en-US" dirty="0"/>
          </a:p>
          <a:p>
            <a:endParaRPr lang="en-US" dirty="0"/>
          </a:p>
          <a:p>
            <a:endParaRPr lang="en-US" dirty="0"/>
          </a:p>
        </p:txBody>
      </p:sp>
      <p:sp>
        <p:nvSpPr>
          <p:cNvPr id="4" name="TextBox 3"/>
          <p:cNvSpPr txBox="1"/>
          <p:nvPr/>
        </p:nvSpPr>
        <p:spPr>
          <a:xfrm>
            <a:off x="609600" y="304800"/>
            <a:ext cx="8001000" cy="1077218"/>
          </a:xfrm>
          <a:prstGeom prst="rect">
            <a:avLst/>
          </a:prstGeom>
          <a:noFill/>
        </p:spPr>
        <p:txBody>
          <a:bodyPr wrap="square" rtlCol="0">
            <a:spAutoFit/>
          </a:bodyPr>
          <a:lstStyle/>
          <a:p>
            <a:pPr algn="ctr"/>
            <a:r>
              <a:rPr lang="en-US" sz="3200" b="1" dirty="0"/>
              <a:t>Things to keep in mind when planning children’s English classes!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9F9EAF-4509-451F-BB3B-D5A671B1BB92}"/>
              </a:ext>
            </a:extLst>
          </p:cNvPr>
          <p:cNvSpPr>
            <a:spLocks noGrp="1"/>
          </p:cNvSpPr>
          <p:nvPr>
            <p:ph type="title"/>
          </p:nvPr>
        </p:nvSpPr>
        <p:spPr/>
        <p:txBody>
          <a:bodyPr/>
          <a:lstStyle/>
          <a:p>
            <a:r>
              <a:rPr lang="en-US" dirty="0"/>
              <a:t>Suggested Reading</a:t>
            </a:r>
          </a:p>
        </p:txBody>
      </p:sp>
      <p:sp>
        <p:nvSpPr>
          <p:cNvPr id="3" name="Content Placeholder 2">
            <a:extLst>
              <a:ext uri="{FF2B5EF4-FFF2-40B4-BE49-F238E27FC236}">
                <a16:creationId xmlns:a16="http://schemas.microsoft.com/office/drawing/2014/main" xmlns="" id="{D970964A-C67B-49E7-BD7B-7E38E084E052}"/>
              </a:ext>
            </a:extLst>
          </p:cNvPr>
          <p:cNvSpPr>
            <a:spLocks noGrp="1"/>
          </p:cNvSpPr>
          <p:nvPr>
            <p:ph idx="1"/>
          </p:nvPr>
        </p:nvSpPr>
        <p:spPr/>
        <p:txBody>
          <a:bodyPr/>
          <a:lstStyle/>
          <a:p>
            <a:r>
              <a:rPr lang="en-US" dirty="0" err="1"/>
              <a:t>Lightbown</a:t>
            </a:r>
            <a:r>
              <a:rPr lang="en-US" dirty="0"/>
              <a:t>, P. M., &amp; </a:t>
            </a:r>
            <a:r>
              <a:rPr lang="en-US" dirty="0" err="1"/>
              <a:t>Spada</a:t>
            </a:r>
            <a:r>
              <a:rPr lang="en-US" dirty="0"/>
              <a:t>, N. (2013). </a:t>
            </a:r>
            <a:r>
              <a:rPr lang="en-US" i="1" dirty="0"/>
              <a:t>How Languages are Learned 4th edition-Oxford Handbooks for Language Teachers</a:t>
            </a:r>
            <a:r>
              <a:rPr lang="en-US" dirty="0"/>
              <a:t>. Oxford University Press.</a:t>
            </a:r>
          </a:p>
          <a:p>
            <a:endParaRPr lang="en-US" dirty="0"/>
          </a:p>
          <a:p>
            <a:pPr lvl="1"/>
            <a:r>
              <a:rPr lang="en-US" dirty="0"/>
              <a:t>Chapter 7 – pg. 204-205 – Section 5</a:t>
            </a:r>
          </a:p>
          <a:p>
            <a:pPr lvl="1"/>
            <a:endParaRPr lang="en-US" dirty="0"/>
          </a:p>
          <a:p>
            <a:endParaRPr lang="en-US" dirty="0"/>
          </a:p>
        </p:txBody>
      </p:sp>
      <p:pic>
        <p:nvPicPr>
          <p:cNvPr id="4" name="Picture 3">
            <a:extLst>
              <a:ext uri="{FF2B5EF4-FFF2-40B4-BE49-F238E27FC236}">
                <a16:creationId xmlns:a16="http://schemas.microsoft.com/office/drawing/2014/main" xmlns="" id="{7CB67E1D-2106-41F0-A568-69E4DEA451FE}"/>
              </a:ext>
            </a:extLst>
          </p:cNvPr>
          <p:cNvPicPr>
            <a:picLocks noChangeAspect="1"/>
          </p:cNvPicPr>
          <p:nvPr/>
        </p:nvPicPr>
        <p:blipFill rotWithShape="1">
          <a:blip r:embed="rId2" cstate="print"/>
          <a:srcRect l="29556" t="12222" r="32222" b="15556"/>
          <a:stretch/>
        </p:blipFill>
        <p:spPr>
          <a:xfrm>
            <a:off x="6934200" y="3844131"/>
            <a:ext cx="1562686" cy="2362200"/>
          </a:xfrm>
          <a:prstGeom prst="rect">
            <a:avLst/>
          </a:prstGeom>
        </p:spPr>
      </p:pic>
    </p:spTree>
    <p:extLst>
      <p:ext uri="{BB962C8B-B14F-4D97-AF65-F5344CB8AC3E}">
        <p14:creationId xmlns:p14="http://schemas.microsoft.com/office/powerpoint/2010/main" val="144276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353586-E59E-471E-8D0C-E629DACB77F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03766F19-2260-4647-996C-474B760BE4EE}"/>
              </a:ext>
            </a:extLst>
          </p:cNvPr>
          <p:cNvPicPr>
            <a:picLocks noGrp="1" noChangeAspect="1"/>
          </p:cNvPicPr>
          <p:nvPr>
            <p:ph idx="1"/>
          </p:nvPr>
        </p:nvPicPr>
        <p:blipFill rotWithShape="1">
          <a:blip r:embed="rId2" cstate="print"/>
          <a:srcRect l="24244" t="15153" r="29961" b="32654"/>
          <a:stretch/>
        </p:blipFill>
        <p:spPr>
          <a:xfrm>
            <a:off x="4724400" y="-28575"/>
            <a:ext cx="4200832" cy="6705600"/>
          </a:xfrm>
          <a:prstGeom prst="rect">
            <a:avLst/>
          </a:prstGeom>
        </p:spPr>
      </p:pic>
      <p:pic>
        <p:nvPicPr>
          <p:cNvPr id="4" name="Picture 3">
            <a:extLst>
              <a:ext uri="{FF2B5EF4-FFF2-40B4-BE49-F238E27FC236}">
                <a16:creationId xmlns:a16="http://schemas.microsoft.com/office/drawing/2014/main" xmlns="" id="{5DFF1036-699F-406B-93AB-4186B8AF133E}"/>
              </a:ext>
            </a:extLst>
          </p:cNvPr>
          <p:cNvPicPr>
            <a:picLocks noChangeAspect="1"/>
          </p:cNvPicPr>
          <p:nvPr/>
        </p:nvPicPr>
        <p:blipFill rotWithShape="1">
          <a:blip r:embed="rId3" cstate="print"/>
          <a:srcRect l="28667" t="14446" r="25963" b="17777"/>
          <a:stretch/>
        </p:blipFill>
        <p:spPr>
          <a:xfrm>
            <a:off x="-19051" y="0"/>
            <a:ext cx="4743451" cy="6705600"/>
          </a:xfrm>
          <a:prstGeom prst="rect">
            <a:avLst/>
          </a:prstGeom>
        </p:spPr>
      </p:pic>
    </p:spTree>
    <p:extLst>
      <p:ext uri="{BB962C8B-B14F-4D97-AF65-F5344CB8AC3E}">
        <p14:creationId xmlns:p14="http://schemas.microsoft.com/office/powerpoint/2010/main" val="218409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The World of English </a:t>
            </a:r>
            <a:endParaRPr lang="en-US" dirty="0"/>
          </a:p>
        </p:txBody>
      </p:sp>
      <p:sp>
        <p:nvSpPr>
          <p:cNvPr id="3" name="내용 개체 틀 2"/>
          <p:cNvSpPr>
            <a:spLocks noGrp="1"/>
          </p:cNvSpPr>
          <p:nvPr>
            <p:ph idx="1"/>
          </p:nvPr>
        </p:nvSpPr>
        <p:spPr/>
        <p:txBody>
          <a:bodyPr/>
          <a:lstStyle/>
          <a:p>
            <a:endParaRPr lang="en-US"/>
          </a:p>
        </p:txBody>
      </p:sp>
      <p:pic>
        <p:nvPicPr>
          <p:cNvPr id="1026" name="Picture 2" descr="my review"/>
          <p:cNvPicPr>
            <a:picLocks noChangeAspect="1" noChangeArrowheads="1"/>
          </p:cNvPicPr>
          <p:nvPr/>
        </p:nvPicPr>
        <p:blipFill>
          <a:blip r:embed="rId2" cstate="print"/>
          <a:srcRect/>
          <a:stretch>
            <a:fillRect/>
          </a:stretch>
        </p:blipFill>
        <p:spPr bwMode="auto">
          <a:xfrm>
            <a:off x="1828800" y="1981200"/>
            <a:ext cx="5486400" cy="4114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age.shutterstock.com/display_pic_with_logo/363508/116023048/stock-photo-open-book-and-a-question-mark-116023048.jpg"/>
          <p:cNvPicPr>
            <a:picLocks noChangeAspect="1" noChangeArrowheads="1"/>
          </p:cNvPicPr>
          <p:nvPr/>
        </p:nvPicPr>
        <p:blipFill>
          <a:blip r:embed="rId2" cstate="print"/>
          <a:srcRect/>
          <a:stretch>
            <a:fillRect/>
          </a:stretch>
        </p:blipFill>
        <p:spPr bwMode="auto">
          <a:xfrm>
            <a:off x="4857750" y="3448049"/>
            <a:ext cx="4286250" cy="3409951"/>
          </a:xfrm>
          <a:prstGeom prst="rect">
            <a:avLst/>
          </a:prstGeom>
          <a:noFill/>
        </p:spPr>
      </p:pic>
      <p:sp>
        <p:nvSpPr>
          <p:cNvPr id="5" name="Cloud 4"/>
          <p:cNvSpPr/>
          <p:nvPr/>
        </p:nvSpPr>
        <p:spPr>
          <a:xfrm rot="21071008">
            <a:off x="1062663" y="2386681"/>
            <a:ext cx="4522072" cy="2923176"/>
          </a:xfrm>
          <a:prstGeom prst="cloud">
            <a:avLst/>
          </a:prstGeom>
          <a:solidFill>
            <a:schemeClr val="tx2">
              <a:lumMod val="40000"/>
              <a:lumOff val="60000"/>
              <a:alpha val="3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txBox="1">
            <a:spLocks/>
          </p:cNvSpPr>
          <p:nvPr/>
        </p:nvSpPr>
        <p:spPr>
          <a:xfrm>
            <a:off x="1066800" y="2438400"/>
            <a:ext cx="5486400" cy="2212848"/>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ea typeface="+mj-ea"/>
                <a:cs typeface="+mj-cs"/>
              </a:rPr>
              <a:t>How</a:t>
            </a:r>
            <a:r>
              <a:rPr kumimoji="0" lang="en-US" sz="4800" b="1" i="0" u="none" strike="noStrike" kern="1200" cap="none" spc="0" normalizeH="0" noProof="0" dirty="0" smtClean="0">
                <a:ln>
                  <a:noFill/>
                </a:ln>
                <a:solidFill>
                  <a:schemeClr val="accent4">
                    <a:lumMod val="75000"/>
                  </a:schemeClr>
                </a:solidFill>
                <a:effectLst>
                  <a:outerShdw blurRad="38100" dist="38100" dir="2700000" algn="tl">
                    <a:srgbClr val="000000">
                      <a:alpha val="43137"/>
                    </a:srgbClr>
                  </a:outerShdw>
                </a:effectLst>
                <a:uLnTx/>
                <a:uFillTx/>
                <a:ea typeface="+mj-ea"/>
                <a:cs typeface="+mj-cs"/>
              </a:rPr>
              <a:t> could these pages be improved</a:t>
            </a:r>
            <a:r>
              <a:rPr kumimoji="0" lang="en-US" sz="48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ea typeface="+mj-ea"/>
                <a:cs typeface="+mj-cs"/>
              </a:rPr>
              <a:t>?</a:t>
            </a:r>
            <a:endParaRPr kumimoji="0" lang="en-US" sz="4800"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ea typeface="+mj-ea"/>
              <a:cs typeface="+mj-cs"/>
            </a:endParaRPr>
          </a:p>
        </p:txBody>
      </p:sp>
    </p:spTree>
    <p:extLst>
      <p:ext uri="{BB962C8B-B14F-4D97-AF65-F5344CB8AC3E}">
        <p14:creationId xmlns:p14="http://schemas.microsoft.com/office/powerpoint/2010/main" val="4257585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GIFLE\Level 1\2013\Book Contents\Intercultural pics\20130715_143325.jpg"/>
          <p:cNvPicPr>
            <a:picLocks noChangeAspect="1" noChangeArrowheads="1"/>
          </p:cNvPicPr>
          <p:nvPr/>
        </p:nvPicPr>
        <p:blipFill>
          <a:blip r:embed="rId2" cstate="print">
            <a:lum bright="20000" contrast="40000"/>
          </a:blip>
          <a:srcRect l="10000" r="8333"/>
          <a:stretch>
            <a:fillRect/>
          </a:stretch>
        </p:blipFill>
        <p:spPr bwMode="auto">
          <a:xfrm>
            <a:off x="76200" y="533400"/>
            <a:ext cx="8850489" cy="6096000"/>
          </a:xfrm>
          <a:prstGeom prst="rect">
            <a:avLst/>
          </a:prstGeom>
          <a:noFill/>
        </p:spPr>
      </p:pic>
    </p:spTree>
    <p:extLst>
      <p:ext uri="{BB962C8B-B14F-4D97-AF65-F5344CB8AC3E}">
        <p14:creationId xmlns:p14="http://schemas.microsoft.com/office/powerpoint/2010/main" val="4255431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GIFLE\Level 1\2013\Book Contents\Intercultural pics\20130715_140514.jpg"/>
          <p:cNvPicPr>
            <a:picLocks noChangeAspect="1" noChangeArrowheads="1"/>
          </p:cNvPicPr>
          <p:nvPr/>
        </p:nvPicPr>
        <p:blipFill>
          <a:blip r:embed="rId2" cstate="print">
            <a:lum bright="20000" contrast="40000"/>
          </a:blip>
          <a:srcRect l="8518" t="8889" r="2593" b="43333"/>
          <a:stretch>
            <a:fillRect/>
          </a:stretch>
        </p:blipFill>
        <p:spPr bwMode="auto">
          <a:xfrm>
            <a:off x="457200" y="457200"/>
            <a:ext cx="8001000" cy="6146800"/>
          </a:xfrm>
          <a:prstGeom prst="rect">
            <a:avLst/>
          </a:prstGeom>
          <a:noFill/>
        </p:spPr>
      </p:pic>
    </p:spTree>
    <p:extLst>
      <p:ext uri="{BB962C8B-B14F-4D97-AF65-F5344CB8AC3E}">
        <p14:creationId xmlns:p14="http://schemas.microsoft.com/office/powerpoint/2010/main" val="976205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GIFLE\Level 1\2013\Book Contents\Intercultural pics\20130715_143549.jpg"/>
          <p:cNvPicPr>
            <a:picLocks noChangeAspect="1" noChangeArrowheads="1"/>
          </p:cNvPicPr>
          <p:nvPr/>
        </p:nvPicPr>
        <p:blipFill>
          <a:blip r:embed="rId2" cstate="print">
            <a:lum bright="20000" contrast="40000"/>
          </a:blip>
          <a:srcRect l="15000" r="23333"/>
          <a:stretch>
            <a:fillRect/>
          </a:stretch>
        </p:blipFill>
        <p:spPr bwMode="auto">
          <a:xfrm>
            <a:off x="609600" y="0"/>
            <a:ext cx="7772400" cy="6811662"/>
          </a:xfrm>
          <a:prstGeom prst="rect">
            <a:avLst/>
          </a:prstGeom>
          <a:noFill/>
        </p:spPr>
      </p:pic>
    </p:spTree>
    <p:extLst>
      <p:ext uri="{BB962C8B-B14F-4D97-AF65-F5344CB8AC3E}">
        <p14:creationId xmlns:p14="http://schemas.microsoft.com/office/powerpoint/2010/main" val="1132014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838200" y="1905000"/>
            <a:ext cx="7467600" cy="2031325"/>
          </a:xfrm>
          <a:prstGeom prst="rect">
            <a:avLst/>
          </a:prstGeom>
        </p:spPr>
        <p:txBody>
          <a:bodyPr wrap="square">
            <a:spAutoFit/>
          </a:bodyPr>
          <a:lstStyle/>
          <a:p>
            <a:r>
              <a:rPr lang="en-US" altLang="ko-KR" dirty="0"/>
              <a:t>Native language and L1 Cultural identity (</a:t>
            </a:r>
            <a:r>
              <a:rPr lang="en-US" altLang="ko-KR" dirty="0" err="1"/>
              <a:t>linguistico</a:t>
            </a:r>
            <a:r>
              <a:rPr lang="en-US" altLang="ko-KR" dirty="0"/>
              <a:t>-cultural) is closely associated with the discussion of CPH, since it was found in the study that people who immigrate after 10 years of age often tend to be dominated by their own culture and language; however, the opposite result was found in the case of immigrants who are under-10 years old, they often switch their </a:t>
            </a:r>
            <a:r>
              <a:rPr lang="en-US" altLang="ko-KR" dirty="0" err="1"/>
              <a:t>linguistico</a:t>
            </a:r>
            <a:r>
              <a:rPr lang="en-US" altLang="ko-KR" dirty="0"/>
              <a:t>-cultural identity and transform their dominant language to the language and culture of the host country (</a:t>
            </a:r>
            <a:r>
              <a:rPr lang="en-US" altLang="ko-KR" dirty="0" err="1"/>
              <a:t>Jia</a:t>
            </a:r>
            <a:r>
              <a:rPr lang="en-US" altLang="ko-KR" dirty="0"/>
              <a:t> &amp; Aaronson, 2003). </a:t>
            </a:r>
            <a:endParaRPr lang="ko-KR" altLang="en-US" dirty="0"/>
          </a:p>
        </p:txBody>
      </p:sp>
    </p:spTree>
    <p:extLst>
      <p:ext uri="{BB962C8B-B14F-4D97-AF65-F5344CB8AC3E}">
        <p14:creationId xmlns:p14="http://schemas.microsoft.com/office/powerpoint/2010/main" val="346973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it…</a:t>
            </a:r>
          </a:p>
        </p:txBody>
      </p:sp>
      <p:sp>
        <p:nvSpPr>
          <p:cNvPr id="3" name="Content Placeholder 2"/>
          <p:cNvSpPr>
            <a:spLocks noGrp="1"/>
          </p:cNvSpPr>
          <p:nvPr>
            <p:ph idx="1"/>
          </p:nvPr>
        </p:nvSpPr>
        <p:spPr>
          <a:xfrm>
            <a:off x="576262" y="1600200"/>
            <a:ext cx="8077200" cy="2209799"/>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marL="514350" indent="-514350">
              <a:buNone/>
            </a:pPr>
            <a:endParaRPr lang="en-US" dirty="0"/>
          </a:p>
          <a:p>
            <a:pPr marL="514350" indent="-514350" algn="ctr">
              <a:buNone/>
            </a:pPr>
            <a:r>
              <a:rPr lang="en-US" sz="1900" dirty="0"/>
              <a:t>What are the differences between the way that adults learn and the way that children learn English?</a:t>
            </a:r>
          </a:p>
          <a:p>
            <a:pPr marL="514350" indent="-514350">
              <a:buFont typeface="+mj-lt"/>
              <a:buAutoNum type="arabicPeriod"/>
            </a:pPr>
            <a:endParaRPr lang="en-US" dirty="0"/>
          </a:p>
          <a:p>
            <a:pPr>
              <a:buNone/>
            </a:pPr>
            <a:endParaRPr lang="en-US" dirty="0"/>
          </a:p>
          <a:p>
            <a:endParaRPr lang="en-US" dirty="0"/>
          </a:p>
          <a:p>
            <a:endParaRPr lang="en-US" dirty="0"/>
          </a:p>
        </p:txBody>
      </p:sp>
      <p:pic>
        <p:nvPicPr>
          <p:cNvPr id="2050" name="Picture 2" descr="http://i93.photobucket.com/albums/l77/afkimel/Misc/158821408_zpsc6a1cb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4114800"/>
            <a:ext cx="5876925"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65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914400" y="2286000"/>
            <a:ext cx="7391400" cy="1200329"/>
          </a:xfrm>
          <a:prstGeom prst="rect">
            <a:avLst/>
          </a:prstGeom>
        </p:spPr>
        <p:txBody>
          <a:bodyPr wrap="square">
            <a:spAutoFit/>
          </a:bodyPr>
          <a:lstStyle/>
          <a:p>
            <a:r>
              <a:rPr lang="en-US" altLang="ko-KR" dirty="0"/>
              <a:t>Among many others is Cook (2002), who argues that L2 users should be evaluated in their own rights and standards, rather than an unequal comparison with native speakers. According to him, “ultimate attainment is a monolingual standard rather than an L2 standard” (2002, p. 6)</a:t>
            </a:r>
            <a:endParaRPr lang="ko-KR" altLang="en-US" dirty="0"/>
          </a:p>
        </p:txBody>
      </p:sp>
    </p:spTree>
    <p:extLst>
      <p:ext uri="{BB962C8B-B14F-4D97-AF65-F5344CB8AC3E}">
        <p14:creationId xmlns:p14="http://schemas.microsoft.com/office/powerpoint/2010/main" val="3747557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2286000" y="2967335"/>
            <a:ext cx="4572000" cy="923330"/>
          </a:xfrm>
          <a:prstGeom prst="rect">
            <a:avLst/>
          </a:prstGeom>
        </p:spPr>
        <p:txBody>
          <a:bodyPr>
            <a:spAutoFit/>
          </a:bodyPr>
          <a:lstStyle/>
          <a:p>
            <a:r>
              <a:rPr lang="en-US" altLang="ko-KR" dirty="0"/>
              <a:t>The literature is mostly inclined to the notion that late learners also can be successful learners. </a:t>
            </a:r>
            <a:endParaRPr lang="ko-KR" altLang="en-US" dirty="0"/>
          </a:p>
        </p:txBody>
      </p:sp>
    </p:spTree>
    <p:extLst>
      <p:ext uri="{BB962C8B-B14F-4D97-AF65-F5344CB8AC3E}">
        <p14:creationId xmlns:p14="http://schemas.microsoft.com/office/powerpoint/2010/main" val="880313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1295400" y="1905000"/>
            <a:ext cx="6324600" cy="2862322"/>
          </a:xfrm>
          <a:prstGeom prst="rect">
            <a:avLst/>
          </a:prstGeom>
        </p:spPr>
        <p:txBody>
          <a:bodyPr wrap="square">
            <a:spAutoFit/>
          </a:bodyPr>
          <a:lstStyle/>
          <a:p>
            <a:r>
              <a:rPr lang="en-US" altLang="ko-KR" dirty="0"/>
              <a:t>However, in a hypothetical state, we may argue that in terms of acquiring native-like pronunciation, an early start may give some advantages, nevertheless, in terms of other aspects of acquisition, any positive correlation of age was not found. If the belief holds true, the hegemony in the planning of English language policy in a second or foreign language context suggests that early introduction of a second language access needs to be re-evaluated entirely. Thus in consequence, English language teaching methodology, curriculum, material, teachers’ beliefs, and practice will face radical changes. </a:t>
            </a:r>
            <a:endParaRPr lang="ko-KR" altLang="en-US" dirty="0"/>
          </a:p>
        </p:txBody>
      </p:sp>
    </p:spTree>
    <p:extLst>
      <p:ext uri="{BB962C8B-B14F-4D97-AF65-F5344CB8AC3E}">
        <p14:creationId xmlns:p14="http://schemas.microsoft.com/office/powerpoint/2010/main" val="123327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5" y="762000"/>
            <a:ext cx="8229600" cy="2316163"/>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buNone/>
            </a:pPr>
            <a:endParaRPr lang="en-US" sz="1900" dirty="0"/>
          </a:p>
          <a:p>
            <a:pPr lvl="0"/>
            <a:endParaRPr lang="en-US" sz="1900" dirty="0"/>
          </a:p>
          <a:p>
            <a:pPr lvl="1">
              <a:buFont typeface="Arial" panose="020B0604020202020204" pitchFamily="34" charset="0"/>
              <a:buChar char="•"/>
            </a:pPr>
            <a:r>
              <a:rPr lang="en-US" sz="1900" dirty="0"/>
              <a:t>Children absorb what is around them without paying specific attention. </a:t>
            </a:r>
          </a:p>
          <a:p>
            <a:pPr lvl="1">
              <a:buNone/>
            </a:pPr>
            <a:r>
              <a:rPr lang="en-US" sz="1900" dirty="0"/>
              <a:t> </a:t>
            </a:r>
          </a:p>
          <a:p>
            <a:pPr marL="457200" lvl="1" indent="0">
              <a:buNone/>
            </a:pPr>
            <a:endParaRPr lang="en-US" sz="1900" dirty="0"/>
          </a:p>
          <a:p>
            <a:pPr lvl="1">
              <a:buFont typeface="Arial" panose="020B0604020202020204" pitchFamily="34" charset="0"/>
              <a:buChar char="•"/>
            </a:pPr>
            <a:r>
              <a:rPr lang="en-US" sz="1900" dirty="0"/>
              <a:t>Adults are able to focus their attention more. </a:t>
            </a:r>
          </a:p>
          <a:p>
            <a:endParaRPr lang="en-US" sz="1900" dirty="0"/>
          </a:p>
        </p:txBody>
      </p:sp>
      <p:pic>
        <p:nvPicPr>
          <p:cNvPr id="1028" name="Picture 4" descr="http://www.britishcouncil.kr/sites/britishcouncil.kr/files/styles/bc-590x332/public/eng_learn_english_children_story_time01_656px.jpg?itok=gzWLTj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343400"/>
            <a:ext cx="4021156" cy="22627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britishcouncil.ps/sites/britishcouncil.ps/files/styles/bc-590x332/public/30535.jpg?itok=rO_Q058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399" y="4343400"/>
            <a:ext cx="3885741" cy="226275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data:image/jpeg;base64,/9j/4AAQSkZJRgABAQAAAQABAAD/2wCEAAkGBxQTEhUUExIVFRUWFxUUFxYYFhgXFBcVFRcXFhcYFxgZHyggGBolGxgcITEhJSkrLi4uGB8zODMsNygtLisBCgoKDg0OGxAQGywkICYsLCwvLCwsLCwvLywsLCwsNCwsLCwsLywvLCwsLCwsLywsLCwsLCwsLCwsLCwsLCwsLP/AABEIAKoBKQMBEQACEQEDEQH/xAAbAAACAwEBAQAAAAAAAAAAAAAAAwECBAUGB//EADkQAAEDAwMCBAMHBAICAwEAAAEAAhEDITEEEkFRYQUicYEykaEGE0KxwdHwFFLh8SNiFlMzQ3IV/8QAGgEAAwEBAQEAAAAAAAAAAAAAAAECAwQFBv/EADERAAICAQMBBgUEAwEBAQAAAAABAhEDEiExQQQTIlFh8HGBkaHBBTKx0ULh8SMUUv/aAAwDAQACEQMRAD8A+4oAEACABAAgAQAIAEACABAAgAQAIAEACABAAgAQAIAEACABAAgAQAIAEACABAAgAQAIAEACABAAgCCgRCYAgCyQwQAIAEACABAAgAQAIAEACABAAgAQAIAEACABAAgAQAIAEACABAAgAQAIAEACABAAgAQAIAEACABAFSUxFZQAxIYIAEACABAAgAQAIAEACABAAgAQAIAEACABAAgAQAIAEACABAAgASsCCUnKK5YASm5JK2ASjUvMCUwBAAgAQAIAEACABAFSmIiEAXSGCABAAgAQAIAEACABAAgAQAIAEACABAAgAQAIAEACAKvqAZICyyZseP8Ac0hqLfAh+rAwCVyT/UYJPSr9/U0WJ9TDW8TIElwa0ReJn06ry8n6platNRX1OmHZk3VWxTfEdw3B8s5ddsHpGZWL7bPJbc9ur4+VFvs+h047+XJdlYmx+YMg54R3je0v5slwS4Mv3xL4LI2mxtBB5XM8reSpR44NtCULT5HGq+Q0yQBM8H5LaWTM3GDbaojTCnLqJdqfMAXAOPAmSP0Cz1vUlJ0+OvH4LWPwtpbE1tbtbZxabG46k2hVLO8UdpNBHDre6TNTPEnFoLYM9cEevBXbD9Sy6U47/H+zB9mipNM0UvEb3Ee66sf6o7qcfoZS7P5M10tQ12D2916OLtOPJ+1mMoSjyhq3IBAAgAQBUpiKoAYkMEACABAAgAQAIAEACABAAgAQAIAErQAmAIAguHVS5xXLCipqgchZy7RijzJFaWIqa9oMXXJk/U8MXW5pHBJqzJrvEy0SG2Xm9q/VciVwWxvh7MpOmzBqtRDd5DjPGF52XI2u9ldnTjx3LQqGU3GJxMCXEYNyBH5FaR1fu/n198ESSuv4MlSqHOLXU/8AjbAB4x04CynKLdOPhRvGDjFOMvEzWdM0Q2Rtt5bAekc8d1s8MU6vby9/9MFkk/F18y5dHwj5kD6KtocCSvko5ktve/IUuLcfmNOpbGKh4qx96ZsDBs7Hr6rJ50uPzwdM+yzhtNc/A37Q6HQHcC0mIwCuhVKp8++hy243Hj31M+oaNsuZN5AmCTwLwB/hZ5KlHxrr78jXG3qpMNNqd1PcGFpAsw9ukwnCdwtKvQMmPTk0t36mXSVKxEvG0Sc2HoueLzfulsjfLHCtouzY7ygkA2j4Rn0WzuKbivoc6qTp/c2UvFIPBAsYNwV6WL9SnB1Ldfc55dmtHVo1Q4S0yF7eLLDLHVB2jjlFxdMutCQQBBQIhMCyQwQAIAEACABAAgBNbVsYJc4ALly9twYlcpGkMU5ukhbda1zSWkGODYrFfqGOeNyxvddHsU8MoyqQr+vvER2JuuV/qU9XC+BfcbWc7xP7QBjgyCD1F54/NcnbP1ad6Yqvh7R1dn/T3OOvoI1evdTaKhLnE/C34b9/2XHLPljWSUm30W6+v9GuLs8cknCkvN8mnSeLOq0z/dEFtg4G+J6rsX6jmy42uvHSzHL2SOKfp5kiuWgSdmAJPOIHU/NYKcoLy4/qvdi0KT23E619WbO8uT1nosc8817S297GmFYkt1uP0z3gWmOn0WmDLminpbozyKDZL9QWB250AWJ4A9jlarLkxJpypeYljU2qW5TTaxj7NcXHOHAR3WWPLCeybb+DRWTDOG8lX0IL9xAHlJnuP9qXJzlpWw1HSre40ExES7GLesK03+2rfwIaXPQy1m7Xj4nBxgj8LQBzCxnFwnatp7UbRanDoq+rHudtBAZP7R+a2ctKaSMktTTbKNqU52mJInaef3UKUL0spxyVqXHmQ0P3eYNLfi3Rc+3EBCWTXcqrmxtw07XfkJ1dBzgNtQth17Akg4lTlxycb1dTTFkjF7xvb4EOcfKd+7IdfkdOJWbk9nd+fvgEluqryEV3OY41S4mmRBaGAROZnP0ym5OP/pvT9DWCjNLGl4vNsdodQKo3N3A2vEAx07eivFJ5Fa2f8+/+mebG8T0yoe44Lg6XGeDJ6wLBaO6Tknv76Ga6qLWwPcG+XPJ/uunJqPg58/MUU5eIo1xFtpIte0HqczAmOqmKa2Xv7/7KaT3v39DO3VxVDCx3B3yRI6jqJtChZNE1FrnrZs8V49aa+BWq9gu2nG/LgIMzM+vKznOL4jz1HFTfMuOEatLUewN+7ILYkh0/zsuns2TLhSeJ7dUzDJGE29a39Dv6WvvbPzHdfTdnzrNDUvmeZkholQ5bkEIAEASgAQAIAEAQ5wFyYUylGKuTpDSb4MdXxJoMNIcegXmZv1XHGWnHuzePZ5NW9jJX1QcC4mwF7Ej6ZXn5u0d9c5Pj6G0MTi0kuTCXAncGk2tIMxE3avPelztK/wCvVfwdNNKm/wCP5Muh1jnw7YGtmBEz2GVjjyNy1VSs3zYYw8N2yGaRjXOeX73iXECbHi1+VbxQUnKTtrfYHmnJKKVJ7E6BhqQa7BPB/tPQSli/9G3lW3QMzWPbC/8AYrxmi6qwtb5drvxCA4Xt3yDKvIrVPoX2SccU9Ut7XTobvBdL91TaDZxIJg4OAB19Ft2fH3cVvvd/hHN2vL3s21wRS072z947c4u8sD4e/ZZuE4Sbk78vfQJZISrQqVb+oaYBphzy7qSZPy4U41plUnfzDJclcVRvdT3SJkYj8J7Fdmlu4p7fY5lLS0+ovUadrgS9pPNuYwf8KZ407ckVDJKLqLoKtFrmFrmhotAuLTieUTjFw0yVfYIzlGeqLsoGNYIbDY4yP8KFphtHYrVKe8tyNXS3x5jYSQDEzEY6fqlmjrq39B4paL2+ox1rkwAJseBa45V0/wBz6ELfZdTJp67WmGB5DnG7pOb83KyjOMZeG92bzxykrlWy6f6NGootIADb3Eg7SB2gdZWmTHBpJL8GUJyTtv8AIqnTG4EeYt8o80xGfdZrHTW3HG5bk9LT2vfj3sPqtLrCRPIiRf8An+FrOLlx79+6M4tR3ZmfWvs2u6F9oni3MLFzV6Gvn/o2UNtdr4GTTsdTI3uc6TwJb6m+FhG8ct23ZvNxyLwJKvqbXkjaARH/AGvbPsF0W6VP6nMkndr6DNMCXfM3N7WH89Vvjh4rsnJSiGsow8OLobFxEycDunmglPU3sGKdxcUtyj2iYLjuzYQ0iLAnBss9KTpvfnbZfApNvdLb6sqXWMFtoI4dcDB/nCepNUq2HXnYDUwBNMgzjMC9zB/kpa9KVx/18Q7u26kQwmfisJtaOOM2RFO6vYbquBtPUuZUb5SZsXcBlj81th7RPDli6u9m/QzeKOTG9/l6noQV9One55YJgQgCyABAAgBVeuGi/sFz9o7RHDG3z5Fwg5PY5Wse5zgSWgdyfovA7VkyZppyar5nbiUYxdXYpoY3zWGSTHuSY/NYxjCG+xb1y8JmoVN4cQSGumCeB1josoz1p6dkzWcXBpPlEnUNBBad+AHC98/IfqolOKacdw7uTtS29BrnOa2QCdsyPxOPtgfotblFbdOfN+/4M0oylT6malBIttIEwDAmLyuZaW99qNpWl5jHxO54hoAgkzMduCrbV6pbLzZKutMXv6GgVjYgtvHOQeb/ACW6yNU41uZaFunYwOiSSABbpzaJWqelt3t7oirpUY9Y87pYJdIFzYQMmcrkzSblcedv+nRiiqqTpe9hlDSRLjlxm58otx2nqtI4v8+rInmuorhGimQCBJnNhafX91tB6djKSbVlGMcSZ3bZMAm1sT1UJTlLe6KbiltVmNtIN3bY733Pn3kQudQSuv7f5N3JyrV8uiHRtLQXjcbQYk+votVFprf/AH8SP3JtR2QypDYk523Biw98funJqNavQiNyuvUVqtQWkNO3Y82IdtIjjMmTaR1TyScWltT9fIvHjUk5b2vSyKznOB2DY68SOPawUTk5/tVMcVGL8btF2NeAJLrTgzMRmb8qqyLm9vfxJbg3tW5BeAfKdsti0WOZAAzdKWRN7OtvfzHpbW++/v5A68jMi5OCDn8v5KpVJUxK1uK11dzASxjngQTtiRwSOsDiETT30r6e/wAGmGEJtKckviWpGGFzpggOgiCC7ghQlpi3P4/UmSuajH4fQhtXeSLtIETF4PQ/JLXrdcetdBuOhJ8jKFNrXkAQclxsCTFx1Vwioz/P9EzlKUFb28i2uqHyy4tbPmAF3fsts2RUrdInDFb0rfT0Mdeq1jS55gAkY+Xt37rleybfR+R0QhKcqgt2Mp1Q+mHs2jiYJEdBhXB6setUnx74IlFwyOErZarU+J2zdDZbES4jIzlXs22102FGPEdVW9/Qw1NdUJZtYNro33O5pJuD/hYPI3TXzOmODGr1S3XHkzbucRIIJNpPwkTe09CtVKT3W7+3v+TnqKe/B6HQf/G30j2Fh9F9R2Vt4Y35HlZv3seV0GZCALIAEAUqv2iVnlyrHByY4q3RxtRVLjuiR8oA5zdfNZss8s+8ftfU9CEVFUI1TGEFrrzc+nbpdY5tP7X1NMbmvEuhRlEAjaZiebAdIUQxpNaHuinNv9yBjXuZ5vKSCCQSBE291SU3HfZg3CMtt16jX05btmMXaYuL3j+XVPxLT90QpaXqr67jKbSIB9+Pf/CqMZR2ZEmmRtFrTg/yDZJQikO2Jaxj3B7mjEDkASYjuorHkkpMvVOEXFMbVJEeW3AE/mrmqrbb31JjTvco5lOpLSBDcgSA0ibQFOnFO4vp08vsNPJj8S69fMW2qGgw0hosCBJda1isrULaWy+/yLcHNq3u/sX0r5bDnQ68Cd09CeqrBK4vU9/qTljUtlt9ClV1QU3bC01IMDq791UJSSpPcqKxua13p/By/CtRqXGKvw9C1sGfThc0cuS6fHlSO3tOPs0VePn4s6Nao0BrXRuN+gjt0srnpioqXP2r0OSMZO5R4Of4h4kxj9v3ZkDaHcwbwI4WeTK4+FL5nVg7NPJDVq+X9+prpt+/pS5kGZAcdoJH4h0EEj2Wii8uPxLf6X6mDfcZai/jW/yLvc0uax7Q5zQHQGzHDTKtyqoyV/IlKSi5xdJ7c/U2F5duaGuECxIhpObdRdbOTk3Gn8ffJzpKNO1v9f8ARztW2q4NLXbIzbI7/l7rik8jSfFHXjeKLepWOb+JtwTPmEW7K476ov6/gzfSX2G1yGsJcSBAEkix49StZaYwtt1Xv5kQUpSqK3sXQ8Qb93LSX7ASbEud7Iw5k41F3XN9S59nl3lPa/ohui1gc0ucHiZO1zbgdIWmPIt3K/hXT3wRlwuMlGNfFMkv8wHwiYF/KSYyk5U64/IlHbzLvF72PXBk9D1z9FbVumSnsZtQACZaJI2tcZNxifdZSilKq6bNm0G2tnty0Z6UultTz5I79WnqsMcnJ1LejWVR3ht75NEBjJADQDYCdoFpxzAXTqUYOXH8GW8577/yUps3SBcXBsfhdY56qU3N7fx0f9jk9O79tHMFJuncXEucTPkBBt3PSIWDUcMr+yO3XLtEVFJL1o10q25pe0kEukb8Ac8dPyWsPHck9+lnNkjoajLj0PU6Ak02Gfwg/O6+rwbY4/A8XJ+9mmVtZmQmBdMAQBz/ABapaJjn9F5H6pk4jfr+Dp7NHe6OQwkNBc7Bjd8V5xj9F41TUd3xtf44/B3NJyqK+XH5/InUsc5wcajgLDaMT2Kwyxcncn8jXHKMY0oq/M1UWRMN23ueSRyt8cXelbGEnfLsuS51g2Ii7vnb6rTxSelKvVk+GO7d/AhwAfu5PlF5bjgfzCTUVPV8vT6DWpx0/P2xO6o6QahP/aGggzgASsXPJJtavntsaVjjuo/LcZRE4uAf9mTwnCDfHv8A0RN1yZ9XcWeWAEkuAgQbR/lTk4pOurfo+hri2e6t9F+RgZUc4NsaYGd0v6yZsQtFGUqi+CXLHGLl/l5VsaKlNoaSIdGcCbRfj/SuUIqNrf8AJipSbSexm0muDwSG7RMbzF78DgevVYwyqXCq+ptlwODVu35e+pWk+i95h+514AJIt6WSXduTSe5UlmhFWqRqa2LdfW3tlaRi06/swbvcXVZva6PKTgxBB6xb6qZR1p1tfy9/MuL7uSveugunoZa3c5r3tPxHoeBHdQsDlBJtNp/YqWepOk0n0LVGCxe0GDa2ZzB+qagv8xRb3UWRXP4twDQJc0CT0HfCct909uvmEP8A81v0ZejqA7AtbAmIOOqcMnecfx7Yp43Dn3+CzalQ7g0NiDBk2OATbqqhKe6ilXxJccapybM+ioPaDLi4k/XlYwxzje/P8m2bJCXCo1McSYEyetoWsJO6X9GDSStiq1CQARMebMCbgeUpSiqr39PfzLjOm2vfzKUi1hIgN3GQAQXOi8GRYBKGmLa4/l+nBUlKavmvovUl+kbuNT8R6mY6ehKeTDBy19QWWVKHQtpS55cCDLTyIaTNyCrxKc7TXHvYnJpgk11Mup0v/G/buLnXu6DJMkAkYhZyxpxbXLN8eXxx1VS9C+me4sBqQDHUOEcSqVuKciciiptQ3+xY12BrnkSGyZb3N8IhKErk+F5C7ubkoLl+ZFOpuadpjdzMxMGYN01w1Ha/sDjUvF0F6iiXWJIDYMzYxa8LOa1bN7eZcJqO6V2Q5jZAd6g4gCJk4i6NKbUX7oFKVNo5mv8AEQ7aKcbb3xMG1unPut4Kt0S4tXfJ7LR1Ia0dAB8gvp4bJI8iXJrDloSTKBDVQgQBy/FW+Yen0Xh/qifeJpdDs7M9jGGWjjOb+kLz0mtuhve99TFrtRsc3ykg2InAHNrzcW7yscs6kr8uPe/U3xY9cXuM3Fzhe0T8I5i3aEpTcpJX9vsKlFPb7mTX6V1YjbVLQ0Q4Sdp5t7FRL/12T4+hvgyxwp6o23waaOmDB8RtwJPzgXKaxqK548rMZZdb45L6lnkzs5M+Xy+yeSPg8vtsTjl4/P77l6VUbRtNjg8br2EZwqjLZaXz19SZRep2uP4GOBghoDrTDhYuF8EWwtPGuN9uvn7+ZCau26+HkU3ksu5gP4o6dJzCjdxdtX1orSlPZP0sgM3N2g2Isd08XB6zdTFNrSnt52NvTLU1v8BOu09IUw15MOIAiciPkpnGEIeN8muHJleRyguB2i0bKfwtuMWuZ7rXFijCVpGWbNPL+5k/19PzEuEMJBImJtaeSreWO+p8C7jJskt2iaWoDwHTa8dxxMhRrjJJphLG4OmgrudbbE5PAxYH+fmlkcq8IoKP+RFSgS4PmIaYE2JPMetkPHck/wAlRnUXH1G6eoYktta1pxiOFpim0rkjOcVdJlKVIE4I4iSIkCQOD9fZTCGp8fd/bzKlNpCy0kN2Aht5Bu4/M2CzlFtLRx7+haaTerd+/qULdjt7qha1xgNMxMWgD0TcXCWpyqPl6lWpx0RjbXUbVe/dYtggANGZPfj/AAqk53Sa+H+zOKhp3T+JSvVAc0FwAOZkyQesqJyUZKLezKhFuLaQ2wBJv0tAAmOVokkm/wDhG7dLY5HiuvqtexrWmHm0xMzFukLLI8jrT1O/s2DDKEpSe6NWv8QFBg3u3usAyQXXGXdB+60nLulTdvyMcPZ3nn4VS8/wi+g1X3hBa2JFzzfr0tyoxTc5KlTZGbF3aabuhzqpDLtF4A5JPHHSM9Fbm4w3X53IUU57MqyoIiQ0fCCAIJP54wnBv4dLG473z1KC5IyG8jr35S5lXRdSuFfVmWvr2U2eZ+4zJAPH6X4Siko77v8AH4K0uUtlR5vxfxmrUhlMbWusSBYN9ep/RXWxtihBXKXQjTO87AbkyJ7AhbQXjSMp/tbPe0aq+hR45vpPVoljZVEmlUIEAczxZ8FsiQQfoR+/0Xk/qVKmzr7MrTo5IpOJP3lSxiIaBjiV4Omcm+8e3yO7VBJaI7lKDam+X7IOI69ib2QtetOVV76lTePRULsv9xUdUsWtpwCP7j2VdzOc7i6X3J144w3Tcvsag4QLwBacmR2XRGUYx+Bg02zPW0m5wcS4AD4R8MiSbYusJ49bTdr0NoZdMdKS+I84wDAv+lzb2W23xMupFSsBPmDR1jF4HuVLmo3vX4HGDdbWV2PH/wBgNwbQTsiPX/STjOP+V7/YeqD/AMf+k67SsqCJgDIbAxwfzTywhNUvsLDlnjd19Sul04ptMbiLGLzaMRYLPHjWNWt0VkyPJLekSa24GC0ibEAEjOdxiyHO06rn5/d0LRpau/fwM9N1SHfeGGEw3b8QaMuJFrgYF7o8SW729Pf8GsljtaOet+fkr8vMToKTHhu1jmNbuIn8U8x1WEKyVSaS+5pmlODeppt18vQ3uO2IbJwItHck/ot34KpWcq8V26EDxBhe5rHBzuckEjIHHblEsiU2luzX/wCeagpTVL38zQ+tvgNG0zeRNuk/qqll7zaKp++pkoaLct176GWpvdek4ZEmZBaM8rKpPeD/AOG0dEdsi/6POsaw+d7QLQQRBtwMreM9L3a9/cy7tyXhXv8Ag5tbx6k0yyrk8guBHp0WTnu3F1fnudUOx5JKpR4+X3Fn7VNM+W0RbA7kk29FX/0O+Aj2DbkS3xWi52+/Hl4Eczz/ALXPpi56qZfdzjDTt8TT/wD26RgFpzk3j2VynGqozXZp82Nd4xRLh8UxnbgcSZWqyQbXP0M+4yJPj6im68uY77yGtN93uBPtlYqcpJxlsvM2eGMJJw3fkXZQbUIdIc4gXkZARo17vdi7yUE0tkWqV6dAgudDoiAMDoqhUHqb3I8eVVWwp/jlFrCC4kkyAJtPJPVbKacGn8hdzPWmZH+OUnQIcAwbgSbl3QD91L4UaZcYSVu1ucPX+OveY3bR+GLdyBGbDKS1M6I4oxV8nK1NZzomJJBguOehjN5stkkgSinXQtvN77AJz8gT8z9E3xRCS+J0/DQA9h7taPS7v56BaYV44/E58relntdM9e+jyTp0HK0SzRuTJNysQJNgcrx4wwO6H9CvO/UFeNN9GdfZP315nLZW34In5rwZyk/CjtcVEpXoOcQGuLA03P1N+P8AKynFt0nVFwyRirkrss2g1rpmT1LoJjPoB8lcYRjK/wAkucpRqvlRPnLydzNg+GMnMX/mUTbcm01QeBRSp31NLKZDYdaeBafTstoKSjUkYuSbuJiptax16gyREhoA9BhcqrHOnL70dEnKcdo/y/ua3PDvLYixmeQbQOs/kt3KLWn8++pgk4+IwavU0WPBw47ZAAL4/CTBxAWORwTT4+X+zqxYs04NdN/h/BuJlwBcbie0Hvwr3c6bOZbRtIvt4/twevf/AGtN1s+hN9V1E16AIdJJBgcWiOMDossmN6Xb5+GxpCbTVdBtJpiAfL7RA5VQTS0xexEmrt8mSpoxvD9xILvKBgR+lljLDHWsid77G8cz0OFdNzTBAuY28mSfl8ltGMlGpdOr3MbTe3UTUZSkvYGlzunJi5ROEG9a5/o0jLLSjNul7ox+J+KMosLHHzkEOLZJbObcnjsqb0x0vn+y8eJ5JqS4OD4j42IDKRIAF+Pp/OVnpuNI6VjalqkcJ2qccvLs3k25IATUNzolKNbLjp/Yh1Yi87QDm1xmBH8lX3aEp2tKKUNXusGkC53Rb1I6J6aKnHa2/kNdqSQBkZJJ/SfoEnG1REUotvhl6NVwN35/AJ3DpbhS4pDbtcfPoMdqIJ8wPJGSY4g2Psp0+Q47x3RbVeKP2jBYI8txB9EKF7BCMdW/Jp8O8cqUxuY6NwIiBHpBCqEXHhmObFGTpr39TNqdY59y4y7nP6fyVSx0wjJUlWy+RhdqxvImSMAXM8zeJlaaepWh6LFjUgyMC4Lps2eJRpKprxfbzL1KggbXAfhByfbunRnHl6l6kAhw2gyRc5I9J9M82ToiTd35mr+k3BsyQ0kxgGBYenCdELLpb9Tf4QS57L3y4DAxj8l09lx6po5e0SSi0j22kC9hHms6tAK0QzSqEbim2Io5yhspI5/ig3MIXH2qOrE0dOF6Zo8nWq7bNNxBC+entsetHxbs1afxoggOaCMXIDgLXHX0UrM06asmXZYtNp7/AGN+ldSqNgODhmJuf1ytILG41dnPk7yDuqY9zmtwPliO6tuK4M0pS5F75MiYixINoE2lRqt2itNKjFqfD2VCJnd8RfieIJ5wueUFPbrzf4s6cfaJ41txxX5EVPFWseGsZMQLi8dvmsnmUHUF79DWPZJTjqmx79JTfUfVkktEEA2G0fTC2ax5W5PoZLLkx41i8/yV0OqqPc4fdt2RAyTbCjFklkbpbDzYscIp6nqOgLOd5ybyeABgD/S63tJ7/wCjl5itqFaqq37owC4OGAc3xPU9lnOcXj23TLxxn3qt1QvSuIa2G7bXYSTm84zHVRj8KVKvTkvIk27d+o92sG4NgmBBAEie7lt3iclGuPfJksL037+hzfEqzXuANdrQJ3CScnjryiTTa3+KNsUXGL8PwPP+J+KsLXM07tot/wAjjHInbwB3mUtrqJ1wxuLTyr5HCdW2Foc6TeCLuvnHHdUo9TSTc064MWrcXUztIE8xEDkkniJutIbPcI7TSZSlpnBkNdByXZbf87cxCq97YSypy34HPqlu1pO88k/oprqZ1qtrYTqKzxdtiZ3F2Q33sAmqvcqCXDHVaQcPM6CBJIB5H1upWzHGbT2KHUMks+8bJEbhO+Ra5wEaWldFRT/dXy6F6zGtG9xcTgWsT1J90krJ1u6Q2lWLmy4be/ER39EaaJlSe25WpU/ADL8j8Q9JMdEUC38T4+hSqSLm7jYmfKM9cdPdOrBNcLgpV1UGGiSI3Okx6E8ppbbiST3bFarTB20GBtl0DIB7cY9VUW0CyNN0MFIBwdExaZ8jYF/TCE+hDk2qsG6wNYSBuABdAEWtHucqop3RMo77mfwbW1XHc85wI/ID0hayitVRIy6Uj3ngXh+0SR5jn9AvSwYtEfU8rLk1s9RpKa6kYs6VJqpEsdCYjY4pMEIeVmzRGDVusfRZZFcWjSLppnk6rDzJknvEnj3v2lfOSiz1lJGOj0DjI4JDoHB4WaW5tJ9WvwUp1XDdALYx09gFGkvw7Xv/ACatP4xVHxFsHmZMehQsk6DJ2fC/2379UdIfaBtg4QJvFp7XVrO6pr6HL/8AI78Jp0vi7TPk2twHSPlAwrx5oq0lRnPszpPVb8gfUpxLS0vaCZIm/Ac491LUdKa5V+2xxU70vj3wiNGfKHOcBMn+0zz6rHEtk2/x/wBKy/uaivyMd5rbwGi5c0gR2zaAtpRtbP6bEJ6d639RZrUmkH7wHbIn1zYZUpQTTu6/I6yNNaasyVPGKIjzPa1ogNgde2fdNyjaSukaRwzrem31MGq+1zKcwwOccE9Ra4FvqtISdPY0h2GeR0nsjnVftBUe2AYBvYAes3n5JO2qLeBY579Di19Q97QG23SScQ2YucSfomopGvhi7ftiK1RoZtcQGWjO5xHLRyJVRi+hOpuVrn+CszIb6SB8xPb9VST6kt1uyLQBuDo8uS49x/lNktu7r8C6hM2809TPUWAxAVVZKZmdXAeXGLYtH+/knTexaW1ImgBcNqkl1yDcgG9hx62ynK64Byb5Q0VvMG+YkYIA2g4uTn/KjTsV0sZT0rGmQ2TY9j8za/CmTbDvJMlsAlt5MOcHXsOOiNxN3yXeYk2BPBNgBYcdD6J0ydXQVUaZDtxA5AEY5cTFk1xQ1JLahdeo2wBaXQXAE83IMYvOVSi+RJuwkkgundEQ0mJveEeiE2kqRWrq2sALz5cF+AJ4aBclVGGrZE2Z9J4gKjnua50Ws4QI6AT6KpYnFKwb2RppVnuqBlNjjIOBYcDd0E3VwwSnwc88qjyes8B8BLTvqQXmLD4Wx06nuvRxYIw+Jw5Mrmeu0umXSkYM6lGmqRDNTAqEWToRpepKRmqlZs0MOoKhlI8r4k5zC6GzET1i+O68LtUXjm9j08DU0rZzqggSCCQIE88rjrqdKfQT94ZhpGMEnsI7fNFmmlJW/fv4CK1Jklz4z1mw7T/JS0lRySqoin65jrDde0gD9bpuKRUcc1ux/wB5tETuHcx/tJUvUl+N29vgUZqXCYItcHDR9UqKahts/fyKVNXUe4lzhBgBpiT7o0h4FGkt/MV/Wg7mh0QHExMC/wAp91fdpLdBJSSU/Oufd0J0tVskBznHNxb/ACU3BBOUqtlHVg7ykgkm5ufYn9k6YlKqkunv3ZNLTUw6/exn59APdWl5jl2jI47E1huADIbPIF9vbv8AsikYqTXJFNtgA42vJP1j91VEuW9iKulaagcYc4AAAzAAxjKep1XQFNqNFH3HlgtmHESBa5iMXTC65ObQ1rS+GU4biSeB06LRwpW2Ena3ZFTcageXQ0DEzBOfVNVp0i1JIX4hqXFv/HYzfFhfAx0+arHFX4iE11KaWs2NxG5wsXXyMADlOUXx0H3nQrqNa0u2Q5xtMEQO/Q90RxOtQLJRq/qgSwNcNsR1JjP16LN42t2ilNDamsabBxAafMWxAETdxNr/ACSWNrlbiU1yJ0viAe4hr2kNJsJLiPex9QrlhlFW0LvExWp1zmloY0RyXEDcT0kpwxJq2GpdWNqFrSXRDj8RHEZv1yISpvYWv1Ks1uYcHOiwEm/cCT0HzVrE30IlkSIHgmorsa0MIuSXOaWi/Sb/AEXTjwtO6MZdoR6DwX7Clo/5HyLGAIx3Prwt1gTdyOefaXwj2fh3gjKYAa0Afz5roUUuDmcm+Ts0NLHCqibN1KkqSJbNLGKhDAE6ESmBoeoKRmqhQyzFWaoZZw/F9OSJGRnuP3XH2nDrjtybYcml7nnapmxgiSYNoyBHB9D1Xiyi1sz04SXJn3U3Tdvl4mC35m49FGlVZrqkvmK1DJIIc0g5nkZIHTM+yocZJKmhLNjSYAEQZJBAHX9EqsrxUrZQaxhO0OaZmRNj6yL+yehpWNwkldCdXXYwQBnIGI7zMJpWOOqTtjHFtokWkSMW97xf2QjN3vYqnTcAdriS6LkWE5tCrqVKafK4KEiNjHQ4XJH1/wBJ8Ct/vktiKun3DkGLwdrTfkwmtidVe7FkSA2/Ty7gBHQ8+6PgO6d/yFahuw7bAhxiSQMN3c+ndNMnXRAADhJsGxEDjkkIvbgXQpUqspMG6wm0S6XXzObX/dUoubFJ2zDV1bR8VQbXSWiIMRBkDHK0jjb4IlOjNR0taq4fcM8gEf2sPck+Z35Lshgtb8mE8yR2qP2Sqv8AjqBo6NEm/G48ey0jgijB52dKj9iaZHmL3+riB8mwtVjiuDN5ZM2U/sXQ/wDU1VoJ7x+Y5v2PoY+6Z8gjQHeMn/wuh/6m+whGhC7yQs/YWgbbDHI3Oj80d1EfeyLU/sLpximfXc6fnKO6Qu9l5jWfYbT/APqn1c4/mU1ij5B3svM10fsfpxf7hnu2fzVKC8iNcvM6en8FY2zWAegA/JVRNmynoB0VUKzVT0idCbHtop0TY5tNOhWNDVQFmpiLoAEAaHKSkJe1S0UjJWYoaKTMFemoaKPO+K+FB0ltpyMA/se65M/ZlPdcnRizuDPKasMpuG4EVLAAkNJ9ySCvKngnHk9LHm1LbgYNQ0kGMAmTeMCJ4P0WZe6XJFY/hAPfa0EH6GAhAmuWLOnaDIpjdYxfr7IspZJVWrYC5xm8SJ7gcm+UkheFIz1KsgyTIF7nd0xx+ytIa2JI5wZAEkE7ceUSnRNiHudYU2wM7vhj2TSXUrb/ACZGqkA7ILrQDx1cRjr2TUVdslS8yzH1NkvcJ6xYDnGUPdkvTeyEM1AfLmteSSReAAOoTca5G9tmK1tLdEucGiBsAuY5Jnp1hXF1shKdbku8Nqal7RTaPu2/idMTjHNrLrw4HVnJkz0z0nhP2MY0hzx94/q4W9hgLshjSWxyTyuR6vTeFgcLSjKzoU9B2ToVmhmjToLGN0aKFZYaQJ0FlhpQigsn+mHROhWT/SooLAafsnQrLCgnQWX+5RQrLCknQrJFNMVltidATCBAEwJ2oAlAAgDSVIyjggaE1GKWijJWpKGirMGo06lodnI1/hjXiHNDh3CiUE+S4ya3R57xH7PHLCbfhJgZmxAXHPscW7TOmHapLk4+q0FQbvvGOcCbQBYeoNguSfZpx4R04+1R6OjFWrsZt3HbmAXEnEzAnJnMLLu5M3WXqh1bVOIlrrkW5EdSBm/sp01yJOIsVep8wkm9r2s2U6Y7Rlqa1kwC6fhmXRHM2WixtKxKZR3ibBUFIgyQADAi4kT7prC3HUQ57kVdcI2ue0E3jgcycX/l0ljfKQ9aTEDVPqNDKTKzwCSS0RPS94C3h2eXJnLNG7OpoPA9ZUsGCm3A3u3QPRokm3K3j2S+TCXaYnpPDvsSM1qjqv8A1+FnuBn3K6IdnhE5555M9bpPC2tAAaABwMLdRMWzoUtHCdCs109OnQrHNop0FlxTRQiRTToVgKaKCy2xOgsCxFCsNqdBZGxAidqAIhMAhABCYiIQAIAiEASgAQAIA0SlQwhAFXBIaYp7EqKEVKKmh2ZammSodmapo1NBZlqaDslpHZg1PgbH/Exp9QCk4pjUmuDl6v7HUX5YR6OI+gKnuY+RazSXUzf+E0wIDqgH/wCz+qh9ng96H38xdP7B0RjeCed5lV3MQeeY6h9hdODOwk9S4kprFHyF30vM6Wk+yWnZiiz12gn5lUoJdCHOT6nYo+FNGGhXRNmyloQOEUKzXT0qdBY9lBVQhraadCsYGooVk7UwsnagVhtQAQmAQgAhAEEIoCIRQBCYghAEIAEAQgCIQAIAEARKYAgDRKQyJQASlQEQgdlS1IdlDTSCxZpJUFi3UEUOyh0/ZKgsj+nRQWVOmRQWH9MigskaZFBYxunToLGtop0Ky4pooVlwxOgsuGoCyYTEEIAlABCKAmExAgAhAEQgAhAEEIAgoAhAEFAAgCEAQUAQgATAhAEQgDQEgAoGCYAkAJDISEVKBkIBlSkBCAIKAJTAlAiwQBZqAJCAJTAkoAEwJQIkIAEACABAAgCEACAIQBBQBCAIQBCAIQAFAFUACAITAEw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QTEhUUExIVFRUWFxUUFxYYFhgXFBcVFRcXFhcYFxgZHyggGBolGxgcITEhJSkrLi4uGB8zODMsNygtLisBCgoKDg0OGxAQGywkICYsLCwvLCwsLCwvLywsLCwsNCwsLCwsLywvLCwsLCwsLywsLCwsLCwsLCwsLCwsLCwsLP/AABEIAKoBKQMBEQACEQEDEQH/xAAbAAACAwEBAQAAAAAAAAAAAAAAAwECBAUGB//EADkQAAEDAwMCBAMHBAICAwEAAAEAAhEDITEEEkFRYQUicYEykaEGE0KxwdHwFFLh8SNiFlMzQ3IV/8QAGgEAAwEBAQEAAAAAAAAAAAAAAAECAwQFBv/EADERAAICAQMBBgUEAwEBAQAAAAABAhEDEiExQQQTIlFh8HGBkaHBBTKx0ULh8SMUUv/aAAwDAQACEQMRAD8A+4oAEACABAAgAQAIAEACABAAgAQAIAEACABAAgAQAIAEACABAAgAQAIAEACABAAgAQAIAEACABAAgCCgRCYAgCyQwQAIAEACABAAgAQAIAEACABAAgAQAIAEACABAAgAQAIAEACABAAgAQAIAEACABAAgAQAIAEACABAFSUxFZQAxIYIAEACABAAgAQAIAEACABAAgAQAIAEACABAAgAQAIAEACABAAgASsCCUnKK5YASm5JK2ASjUvMCUwBAAgAQAIAEACABAFSmIiEAXSGCABAAgAQAIAEACABAAgAQAIAEACABAAgAQAIAEACAKvqAZICyyZseP8Ac0hqLfAh+rAwCVyT/UYJPSr9/U0WJ9TDW8TIElwa0ReJn06ry8n6platNRX1OmHZk3VWxTfEdw3B8s5ddsHpGZWL7bPJbc9ur4+VFvs+h047+XJdlYmx+YMg54R3je0v5slwS4Mv3xL4LI2mxtBB5XM8reSpR44NtCULT5HGq+Q0yQBM8H5LaWTM3GDbaojTCnLqJdqfMAXAOPAmSP0Cz1vUlJ0+OvH4LWPwtpbE1tbtbZxabG46k2hVLO8UdpNBHDre6TNTPEnFoLYM9cEevBXbD9Sy6U47/H+zB9mipNM0UvEb3Ee66sf6o7qcfoZS7P5M10tQ12D2916OLtOPJ+1mMoSjyhq3IBAAgAQBUpiKoAYkMEACABAAgAQAIAEACABAAgAQAIAErQAmAIAguHVS5xXLCipqgchZy7RijzJFaWIqa9oMXXJk/U8MXW5pHBJqzJrvEy0SG2Xm9q/VciVwWxvh7MpOmzBqtRDd5DjPGF52XI2u9ldnTjx3LQqGU3GJxMCXEYNyBH5FaR1fu/n198ESSuv4MlSqHOLXU/8AjbAB4x04CynKLdOPhRvGDjFOMvEzWdM0Q2Rtt5bAekc8d1s8MU6vby9/9MFkk/F18y5dHwj5kD6KtocCSvko5ktve/IUuLcfmNOpbGKh4qx96ZsDBs7Hr6rJ50uPzwdM+yzhtNc/A37Q6HQHcC0mIwCuhVKp8++hy243Hj31M+oaNsuZN5AmCTwLwB/hZ5KlHxrr78jXG3qpMNNqd1PcGFpAsw9ukwnCdwtKvQMmPTk0t36mXSVKxEvG0Sc2HoueLzfulsjfLHCtouzY7ygkA2j4Rn0WzuKbivoc6qTp/c2UvFIPBAsYNwV6WL9SnB1Ldfc55dmtHVo1Q4S0yF7eLLDLHVB2jjlFxdMutCQQBBQIhMCyQwQAIAEACABAAgBNbVsYJc4ALly9twYlcpGkMU5ukhbda1zSWkGODYrFfqGOeNyxvddHsU8MoyqQr+vvER2JuuV/qU9XC+BfcbWc7xP7QBjgyCD1F54/NcnbP1ad6Yqvh7R1dn/T3OOvoI1evdTaKhLnE/C34b9/2XHLPljWSUm30W6+v9GuLs8cknCkvN8mnSeLOq0z/dEFtg4G+J6rsX6jmy42uvHSzHL2SOKfp5kiuWgSdmAJPOIHU/NYKcoLy4/qvdi0KT23E619WbO8uT1nosc8817S297GmFYkt1uP0z3gWmOn0WmDLminpbozyKDZL9QWB250AWJ4A9jlarLkxJpypeYljU2qW5TTaxj7NcXHOHAR3WWPLCeybb+DRWTDOG8lX0IL9xAHlJnuP9qXJzlpWw1HSre40ExES7GLesK03+2rfwIaXPQy1m7Xj4nBxgj8LQBzCxnFwnatp7UbRanDoq+rHudtBAZP7R+a2ctKaSMktTTbKNqU52mJInaef3UKUL0spxyVqXHmQ0P3eYNLfi3Rc+3EBCWTXcqrmxtw07XfkJ1dBzgNtQth17Akg4lTlxycb1dTTFkjF7xvb4EOcfKd+7IdfkdOJWbk9nd+fvgEluqryEV3OY41S4mmRBaGAROZnP0ym5OP/pvT9DWCjNLGl4vNsdodQKo3N3A2vEAx07eivFJ5Fa2f8+/+mebG8T0yoe44Lg6XGeDJ6wLBaO6Tknv76Ga6qLWwPcG+XPJ/uunJqPg58/MUU5eIo1xFtpIte0HqczAmOqmKa2Xv7/7KaT3v39DO3VxVDCx3B3yRI6jqJtChZNE1FrnrZs8V49aa+BWq9gu2nG/LgIMzM+vKznOL4jz1HFTfMuOEatLUewN+7ILYkh0/zsuns2TLhSeJ7dUzDJGE29a39Dv6WvvbPzHdfTdnzrNDUvmeZkholQ5bkEIAEASgAQAIAEAQ5wFyYUylGKuTpDSb4MdXxJoMNIcegXmZv1XHGWnHuzePZ5NW9jJX1QcC4mwF7Ej6ZXn5u0d9c5Pj6G0MTi0kuTCXAncGk2tIMxE3avPelztK/wCvVfwdNNKm/wCP5Muh1jnw7YGtmBEz2GVjjyNy1VSs3zYYw8N2yGaRjXOeX73iXECbHi1+VbxQUnKTtrfYHmnJKKVJ7E6BhqQa7BPB/tPQSli/9G3lW3QMzWPbC/8AYrxmi6qwtb5drvxCA4Xt3yDKvIrVPoX2SccU9Ut7XTobvBdL91TaDZxIJg4OAB19Ft2fH3cVvvd/hHN2vL3s21wRS072z947c4u8sD4e/ZZuE4Sbk78vfQJZISrQqVb+oaYBphzy7qSZPy4U41plUnfzDJclcVRvdT3SJkYj8J7Fdmlu4p7fY5lLS0+ovUadrgS9pPNuYwf8KZ407ckVDJKLqLoKtFrmFrmhotAuLTieUTjFw0yVfYIzlGeqLsoGNYIbDY4yP8KFphtHYrVKe8tyNXS3x5jYSQDEzEY6fqlmjrq39B4paL2+ox1rkwAJseBa45V0/wBz6ELfZdTJp67WmGB5DnG7pOb83KyjOMZeG92bzxykrlWy6f6NGootIADb3Eg7SB2gdZWmTHBpJL8GUJyTtv8AIqnTG4EeYt8o80xGfdZrHTW3HG5bk9LT2vfj3sPqtLrCRPIiRf8An+FrOLlx79+6M4tR3ZmfWvs2u6F9oni3MLFzV6Gvn/o2UNtdr4GTTsdTI3uc6TwJb6m+FhG8ct23ZvNxyLwJKvqbXkjaARH/AGvbPsF0W6VP6nMkndr6DNMCXfM3N7WH89Vvjh4rsnJSiGsow8OLobFxEycDunmglPU3sGKdxcUtyj2iYLjuzYQ0iLAnBss9KTpvfnbZfApNvdLb6sqXWMFtoI4dcDB/nCepNUq2HXnYDUwBNMgzjMC9zB/kpa9KVx/18Q7u26kQwmfisJtaOOM2RFO6vYbquBtPUuZUb5SZsXcBlj81th7RPDli6u9m/QzeKOTG9/l6noQV9One55YJgQgCyABAAgBVeuGi/sFz9o7RHDG3z5Fwg5PY5Wse5zgSWgdyfovA7VkyZppyar5nbiUYxdXYpoY3zWGSTHuSY/NYxjCG+xb1y8JmoVN4cQSGumCeB1josoz1p6dkzWcXBpPlEnUNBBad+AHC98/IfqolOKacdw7uTtS29BrnOa2QCdsyPxOPtgfotblFbdOfN+/4M0oylT6malBIttIEwDAmLyuZaW99qNpWl5jHxO54hoAgkzMduCrbV6pbLzZKutMXv6GgVjYgtvHOQeb/ACW6yNU41uZaFunYwOiSSABbpzaJWqelt3t7oirpUY9Y87pYJdIFzYQMmcrkzSblcedv+nRiiqqTpe9hlDSRLjlxm58otx2nqtI4v8+rInmuorhGimQCBJnNhafX91tB6djKSbVlGMcSZ3bZMAm1sT1UJTlLe6KbiltVmNtIN3bY733Pn3kQudQSuv7f5N3JyrV8uiHRtLQXjcbQYk+votVFprf/AH8SP3JtR2QypDYk523Biw98funJqNavQiNyuvUVqtQWkNO3Y82IdtIjjMmTaR1TyScWltT9fIvHjUk5b2vSyKznOB2DY68SOPawUTk5/tVMcVGL8btF2NeAJLrTgzMRmb8qqyLm9vfxJbg3tW5BeAfKdsti0WOZAAzdKWRN7OtvfzHpbW++/v5A68jMi5OCDn8v5KpVJUxK1uK11dzASxjngQTtiRwSOsDiETT30r6e/wAGmGEJtKckviWpGGFzpggOgiCC7ghQlpi3P4/UmSuajH4fQhtXeSLtIETF4PQ/JLXrdcetdBuOhJ8jKFNrXkAQclxsCTFx1Vwioz/P9EzlKUFb28i2uqHyy4tbPmAF3fsts2RUrdInDFb0rfT0Mdeq1jS55gAkY+Xt37rleybfR+R0QhKcqgt2Mp1Q+mHs2jiYJEdBhXB6setUnx74IlFwyOErZarU+J2zdDZbES4jIzlXs22102FGPEdVW9/Qw1NdUJZtYNro33O5pJuD/hYPI3TXzOmODGr1S3XHkzbucRIIJNpPwkTe09CtVKT3W7+3v+TnqKe/B6HQf/G30j2Fh9F9R2Vt4Y35HlZv3seV0GZCALIAEAUqv2iVnlyrHByY4q3RxtRVLjuiR8oA5zdfNZss8s+8ftfU9CEVFUI1TGEFrrzc+nbpdY5tP7X1NMbmvEuhRlEAjaZiebAdIUQxpNaHuinNv9yBjXuZ5vKSCCQSBE291SU3HfZg3CMtt16jX05btmMXaYuL3j+XVPxLT90QpaXqr67jKbSIB9+Pf/CqMZR2ZEmmRtFrTg/yDZJQikO2Jaxj3B7mjEDkASYjuorHkkpMvVOEXFMbVJEeW3AE/mrmqrbb31JjTvco5lOpLSBDcgSA0ibQFOnFO4vp08vsNPJj8S69fMW2qGgw0hosCBJda1isrULaWy+/yLcHNq3u/sX0r5bDnQ68Cd09CeqrBK4vU9/qTljUtlt9ClV1QU3bC01IMDq791UJSSpPcqKxua13p/By/CtRqXGKvw9C1sGfThc0cuS6fHlSO3tOPs0VePn4s6Nao0BrXRuN+gjt0srnpioqXP2r0OSMZO5R4Of4h4kxj9v3ZkDaHcwbwI4WeTK4+FL5nVg7NPJDVq+X9+prpt+/pS5kGZAcdoJH4h0EEj2Wii8uPxLf6X6mDfcZai/jW/yLvc0uax7Q5zQHQGzHDTKtyqoyV/IlKSi5xdJ7c/U2F5duaGuECxIhpObdRdbOTk3Gn8ffJzpKNO1v9f8ARztW2q4NLXbIzbI7/l7rik8jSfFHXjeKLepWOb+JtwTPmEW7K476ov6/gzfSX2G1yGsJcSBAEkix49StZaYwtt1Xv5kQUpSqK3sXQ8Qb93LSX7ASbEud7Iw5k41F3XN9S59nl3lPa/ohui1gc0ucHiZO1zbgdIWmPIt3K/hXT3wRlwuMlGNfFMkv8wHwiYF/KSYyk5U64/IlHbzLvF72PXBk9D1z9FbVumSnsZtQACZaJI2tcZNxifdZSilKq6bNm0G2tnty0Z6UultTz5I79WnqsMcnJ1LejWVR3ht75NEBjJADQDYCdoFpxzAXTqUYOXH8GW8577/yUps3SBcXBsfhdY56qU3N7fx0f9jk9O79tHMFJuncXEucTPkBBt3PSIWDUcMr+yO3XLtEVFJL1o10q25pe0kEukb8Ac8dPyWsPHck9+lnNkjoajLj0PU6Ak02Gfwg/O6+rwbY4/A8XJ+9mmVtZmQmBdMAQBz/ABapaJjn9F5H6pk4jfr+Dp7NHe6OQwkNBc7Bjd8V5xj9F41TUd3xtf44/B3NJyqK+XH5/InUsc5wcajgLDaMT2Kwyxcncn8jXHKMY0oq/M1UWRMN23ueSRyt8cXelbGEnfLsuS51g2Ii7vnb6rTxSelKvVk+GO7d/AhwAfu5PlF5bjgfzCTUVPV8vT6DWpx0/P2xO6o6QahP/aGggzgASsXPJJtavntsaVjjuo/LcZRE4uAf9mTwnCDfHv8A0RN1yZ9XcWeWAEkuAgQbR/lTk4pOurfo+hri2e6t9F+RgZUc4NsaYGd0v6yZsQtFGUqi+CXLHGLl/l5VsaKlNoaSIdGcCbRfj/SuUIqNrf8AJipSbSexm0muDwSG7RMbzF78DgevVYwyqXCq+ptlwODVu35e+pWk+i95h+514AJIt6WSXduTSe5UlmhFWqRqa2LdfW3tlaRi06/swbvcXVZva6PKTgxBB6xb6qZR1p1tfy9/MuL7uSveugunoZa3c5r3tPxHoeBHdQsDlBJtNp/YqWepOk0n0LVGCxe0GDa2ZzB+qagv8xRb3UWRXP4twDQJc0CT0HfCct909uvmEP8A81v0ZejqA7AtbAmIOOqcMnecfx7Yp43Dn3+CzalQ7g0NiDBk2OATbqqhKe6ilXxJccapybM+ioPaDLi4k/XlYwxzje/P8m2bJCXCo1McSYEyetoWsJO6X9GDSStiq1CQARMebMCbgeUpSiqr39PfzLjOm2vfzKUi1hIgN3GQAQXOi8GRYBKGmLa4/l+nBUlKavmvovUl+kbuNT8R6mY6ehKeTDBy19QWWVKHQtpS55cCDLTyIaTNyCrxKc7TXHvYnJpgk11Mup0v/G/buLnXu6DJMkAkYhZyxpxbXLN8eXxx1VS9C+me4sBqQDHUOEcSqVuKciciiptQ3+xY12BrnkSGyZb3N8IhKErk+F5C7ubkoLl+ZFOpuadpjdzMxMGYN01w1Ha/sDjUvF0F6iiXWJIDYMzYxa8LOa1bN7eZcJqO6V2Q5jZAd6g4gCJk4i6NKbUX7oFKVNo5mv8AEQ7aKcbb3xMG1unPut4Kt0S4tXfJ7LR1Ia0dAB8gvp4bJI8iXJrDloSTKBDVQgQBy/FW+Yen0Xh/qifeJpdDs7M9jGGWjjOb+kLz0mtuhve99TFrtRsc3ykg2InAHNrzcW7yscs6kr8uPe/U3xY9cXuM3Fzhe0T8I5i3aEpTcpJX9vsKlFPb7mTX6V1YjbVLQ0Q4Sdp5t7FRL/12T4+hvgyxwp6o23waaOmDB8RtwJPzgXKaxqK548rMZZdb45L6lnkzs5M+Xy+yeSPg8vtsTjl4/P77l6VUbRtNjg8br2EZwqjLZaXz19SZRep2uP4GOBghoDrTDhYuF8EWwtPGuN9uvn7+ZCau26+HkU3ksu5gP4o6dJzCjdxdtX1orSlPZP0sgM3N2g2Isd08XB6zdTFNrSnt52NvTLU1v8BOu09IUw15MOIAiciPkpnGEIeN8muHJleRyguB2i0bKfwtuMWuZ7rXFijCVpGWbNPL+5k/19PzEuEMJBImJtaeSreWO+p8C7jJskt2iaWoDwHTa8dxxMhRrjJJphLG4OmgrudbbE5PAxYH+fmlkcq8IoKP+RFSgS4PmIaYE2JPMetkPHck/wAlRnUXH1G6eoYktta1pxiOFpim0rkjOcVdJlKVIE4I4iSIkCQOD9fZTCGp8fd/bzKlNpCy0kN2Aht5Bu4/M2CzlFtLRx7+haaTerd+/qULdjt7qha1xgNMxMWgD0TcXCWpyqPl6lWpx0RjbXUbVe/dYtggANGZPfj/AAqk53Sa+H+zOKhp3T+JSvVAc0FwAOZkyQesqJyUZKLezKhFuLaQ2wBJv0tAAmOVokkm/wDhG7dLY5HiuvqtexrWmHm0xMzFukLLI8jrT1O/s2DDKEpSe6NWv8QFBg3u3usAyQXXGXdB+60nLulTdvyMcPZ3nn4VS8/wi+g1X3hBa2JFzzfr0tyoxTc5KlTZGbF3aabuhzqpDLtF4A5JPHHSM9Fbm4w3X53IUU57MqyoIiQ0fCCAIJP54wnBv4dLG473z1KC5IyG8jr35S5lXRdSuFfVmWvr2U2eZ+4zJAPH6X4Siko77v8AH4K0uUtlR5vxfxmrUhlMbWusSBYN9ep/RXWxtihBXKXQjTO87AbkyJ7AhbQXjSMp/tbPe0aq+hR45vpPVoljZVEmlUIEAczxZ8FsiQQfoR+/0Xk/qVKmzr7MrTo5IpOJP3lSxiIaBjiV4Omcm+8e3yO7VBJaI7lKDam+X7IOI69ib2QtetOVV76lTePRULsv9xUdUsWtpwCP7j2VdzOc7i6X3J144w3Tcvsag4QLwBacmR2XRGUYx+Bg02zPW0m5wcS4AD4R8MiSbYusJ49bTdr0NoZdMdKS+I84wDAv+lzb2W23xMupFSsBPmDR1jF4HuVLmo3vX4HGDdbWV2PH/wBgNwbQTsiPX/STjOP+V7/YeqD/AMf+k67SsqCJgDIbAxwfzTywhNUvsLDlnjd19Sul04ptMbiLGLzaMRYLPHjWNWt0VkyPJLekSa24GC0ibEAEjOdxiyHO06rn5/d0LRpau/fwM9N1SHfeGGEw3b8QaMuJFrgYF7o8SW729Pf8GsljtaOet+fkr8vMToKTHhu1jmNbuIn8U8x1WEKyVSaS+5pmlODeppt18vQ3uO2IbJwItHck/ot34KpWcq8V26EDxBhe5rHBzuckEjIHHblEsiU2luzX/wCeagpTVL38zQ+tvgNG0zeRNuk/qqll7zaKp++pkoaLct176GWpvdek4ZEmZBaM8rKpPeD/AOG0dEdsi/6POsaw+d7QLQQRBtwMreM9L3a9/cy7tyXhXv8Ag5tbx6k0yyrk8guBHp0WTnu3F1fnudUOx5JKpR4+X3Fn7VNM+W0RbA7kk29FX/0O+Aj2DbkS3xWi52+/Hl4Eczz/ALXPpi56qZfdzjDTt8TT/wD26RgFpzk3j2VynGqozXZp82Nd4xRLh8UxnbgcSZWqyQbXP0M+4yJPj6im68uY77yGtN93uBPtlYqcpJxlsvM2eGMJJw3fkXZQbUIdIc4gXkZARo17vdi7yUE0tkWqV6dAgudDoiAMDoqhUHqb3I8eVVWwp/jlFrCC4kkyAJtPJPVbKacGn8hdzPWmZH+OUnQIcAwbgSbl3QD91L4UaZcYSVu1ucPX+OveY3bR+GLdyBGbDKS1M6I4oxV8nK1NZzomJJBguOehjN5stkkgSinXQtvN77AJz8gT8z9E3xRCS+J0/DQA9h7taPS7v56BaYV44/E58relntdM9e+jyTp0HK0SzRuTJNysQJNgcrx4wwO6H9CvO/UFeNN9GdfZP315nLZW34In5rwZyk/CjtcVEpXoOcQGuLA03P1N+P8AKynFt0nVFwyRirkrss2g1rpmT1LoJjPoB8lcYRjK/wAkucpRqvlRPnLydzNg+GMnMX/mUTbcm01QeBRSp31NLKZDYdaeBafTstoKSjUkYuSbuJiptax16gyREhoA9BhcqrHOnL70dEnKcdo/y/ua3PDvLYixmeQbQOs/kt3KLWn8++pgk4+IwavU0WPBw47ZAAL4/CTBxAWORwTT4+X+zqxYs04NdN/h/BuJlwBcbie0Hvwr3c6bOZbRtIvt4/twevf/AGtN1s+hN9V1E16AIdJJBgcWiOMDossmN6Xb5+GxpCbTVdBtJpiAfL7RA5VQTS0xexEmrt8mSpoxvD9xILvKBgR+lljLDHWsid77G8cz0OFdNzTBAuY28mSfl8ltGMlGpdOr3MbTe3UTUZSkvYGlzunJi5ROEG9a5/o0jLLSjNul7ox+J+KMosLHHzkEOLZJbObcnjsqb0x0vn+y8eJ5JqS4OD4j42IDKRIAF+Pp/OVnpuNI6VjalqkcJ2qccvLs3k25IATUNzolKNbLjp/Yh1Yi87QDm1xmBH8lX3aEp2tKKUNXusGkC53Rb1I6J6aKnHa2/kNdqSQBkZJJ/SfoEnG1REUotvhl6NVwN35/AJ3DpbhS4pDbtcfPoMdqIJ8wPJGSY4g2Psp0+Q47x3RbVeKP2jBYI8txB9EKF7BCMdW/Jp8O8cqUxuY6NwIiBHpBCqEXHhmObFGTpr39TNqdY59y4y7nP6fyVSx0wjJUlWy+RhdqxvImSMAXM8zeJlaaepWh6LFjUgyMC4Lps2eJRpKprxfbzL1KggbXAfhByfbunRnHl6l6kAhw2gyRc5I9J9M82ToiTd35mr+k3BsyQ0kxgGBYenCdELLpb9Tf4QS57L3y4DAxj8l09lx6po5e0SSi0j22kC9hHms6tAK0QzSqEbim2Io5yhspI5/ig3MIXH2qOrE0dOF6Zo8nWq7bNNxBC+entsetHxbs1afxoggOaCMXIDgLXHX0UrM06asmXZYtNp7/AGN+ldSqNgODhmJuf1ytILG41dnPk7yDuqY9zmtwPliO6tuK4M0pS5F75MiYixINoE2lRqt2itNKjFqfD2VCJnd8RfieIJ5wueUFPbrzf4s6cfaJ41txxX5EVPFWseGsZMQLi8dvmsnmUHUF79DWPZJTjqmx79JTfUfVkktEEA2G0fTC2ax5W5PoZLLkx41i8/yV0OqqPc4fdt2RAyTbCjFklkbpbDzYscIp6nqOgLOd5ybyeABgD/S63tJ7/wCjl5itqFaqq37owC4OGAc3xPU9lnOcXj23TLxxn3qt1QvSuIa2G7bXYSTm84zHVRj8KVKvTkvIk27d+o92sG4NgmBBAEie7lt3iclGuPfJksL037+hzfEqzXuANdrQJ3CScnjryiTTa3+KNsUXGL8PwPP+J+KsLXM07tot/wAjjHInbwB3mUtrqJ1wxuLTyr5HCdW2Foc6TeCLuvnHHdUo9TSTc064MWrcXUztIE8xEDkkniJutIbPcI7TSZSlpnBkNdByXZbf87cxCq97YSypy34HPqlu1pO88k/oprqZ1qtrYTqKzxdtiZ3F2Q33sAmqvcqCXDHVaQcPM6CBJIB5H1upWzHGbT2KHUMks+8bJEbhO+Ra5wEaWldFRT/dXy6F6zGtG9xcTgWsT1J90krJ1u6Q2lWLmy4be/ER39EaaJlSe25WpU/ADL8j8Q9JMdEUC38T4+hSqSLm7jYmfKM9cdPdOrBNcLgpV1UGGiSI3Okx6E8ppbbiST3bFarTB20GBtl0DIB7cY9VUW0CyNN0MFIBwdExaZ8jYF/TCE+hDk2qsG6wNYSBuABdAEWtHucqop3RMo77mfwbW1XHc85wI/ID0hayitVRIy6Uj3ngXh+0SR5jn9AvSwYtEfU8rLk1s9RpKa6kYs6VJqpEsdCYjY4pMEIeVmzRGDVusfRZZFcWjSLppnk6rDzJknvEnj3v2lfOSiz1lJGOj0DjI4JDoHB4WaW5tJ9WvwUp1XDdALYx09gFGkvw7Xv/ACatP4xVHxFsHmZMehQsk6DJ2fC/2379UdIfaBtg4QJvFp7XVrO6pr6HL/8AI78Jp0vi7TPk2twHSPlAwrx5oq0lRnPszpPVb8gfUpxLS0vaCZIm/Ac491LUdKa5V+2xxU70vj3wiNGfKHOcBMn+0zz6rHEtk2/x/wBKy/uaivyMd5rbwGi5c0gR2zaAtpRtbP6bEJ6d639RZrUmkH7wHbIn1zYZUpQTTu6/I6yNNaasyVPGKIjzPa1ogNgde2fdNyjaSukaRwzrem31MGq+1zKcwwOccE9Ra4FvqtISdPY0h2GeR0nsjnVftBUe2AYBvYAes3n5JO2qLeBY579Di19Q97QG23SScQ2YucSfomopGvhi7ftiK1RoZtcQGWjO5xHLRyJVRi+hOpuVrn+CszIb6SB8xPb9VST6kt1uyLQBuDo8uS49x/lNktu7r8C6hM2809TPUWAxAVVZKZmdXAeXGLYtH+/knTexaW1ImgBcNqkl1yDcgG9hx62ynK64Byb5Q0VvMG+YkYIA2g4uTn/KjTsV0sZT0rGmQ2TY9j8za/CmTbDvJMlsAlt5MOcHXsOOiNxN3yXeYk2BPBNgBYcdD6J0ydXQVUaZDtxA5AEY5cTFk1xQ1JLahdeo2wBaXQXAE83IMYvOVSi+RJuwkkgundEQ0mJveEeiE2kqRWrq2sALz5cF+AJ4aBclVGGrZE2Z9J4gKjnua50Ws4QI6AT6KpYnFKwb2RppVnuqBlNjjIOBYcDd0E3VwwSnwc88qjyes8B8BLTvqQXmLD4Wx06nuvRxYIw+Jw5Mrmeu0umXSkYM6lGmqRDNTAqEWToRpepKRmqlZs0MOoKhlI8r4k5zC6GzET1i+O68LtUXjm9j08DU0rZzqggSCCQIE88rjrqdKfQT94ZhpGMEnsI7fNFmmlJW/fv4CK1Jklz4z1mw7T/JS0lRySqoin65jrDde0gD9bpuKRUcc1ux/wB5tETuHcx/tJUvUl+N29vgUZqXCYItcHDR9UqKahts/fyKVNXUe4lzhBgBpiT7o0h4FGkt/MV/Wg7mh0QHExMC/wAp91fdpLdBJSSU/Oufd0J0tVskBznHNxb/ACU3BBOUqtlHVg7ykgkm5ufYn9k6YlKqkunv3ZNLTUw6/exn59APdWl5jl2jI47E1huADIbPIF9vbv8AsikYqTXJFNtgA42vJP1j91VEuW9iKulaagcYc4AAAzAAxjKep1XQFNqNFH3HlgtmHESBa5iMXTC65ObQ1rS+GU4biSeB06LRwpW2Ena3ZFTcageXQ0DEzBOfVNVp0i1JIX4hqXFv/HYzfFhfAx0+arHFX4iE11KaWs2NxG5wsXXyMADlOUXx0H3nQrqNa0u2Q5xtMEQO/Q90RxOtQLJRq/qgSwNcNsR1JjP16LN42t2ilNDamsabBxAafMWxAETdxNr/ACSWNrlbiU1yJ0viAe4hr2kNJsJLiPex9QrlhlFW0LvExWp1zmloY0RyXEDcT0kpwxJq2GpdWNqFrSXRDj8RHEZv1yISpvYWv1Ks1uYcHOiwEm/cCT0HzVrE30IlkSIHgmorsa0MIuSXOaWi/Sb/AEXTjwtO6MZdoR6DwX7Clo/5HyLGAIx3Prwt1gTdyOefaXwj2fh3gjKYAa0Afz5roUUuDmcm+Ts0NLHCqibN1KkqSJbNLGKhDAE6ESmBoeoKRmqhQyzFWaoZZw/F9OSJGRnuP3XH2nDrjtybYcml7nnapmxgiSYNoyBHB9D1Xiyi1sz04SXJn3U3Tdvl4mC35m49FGlVZrqkvmK1DJIIc0g5nkZIHTM+yocZJKmhLNjSYAEQZJBAHX9EqsrxUrZQaxhO0OaZmRNj6yL+yehpWNwkldCdXXYwQBnIGI7zMJpWOOqTtjHFtokWkSMW97xf2QjN3vYqnTcAdriS6LkWE5tCrqVKafK4KEiNjHQ4XJH1/wBJ8Ct/vktiKun3DkGLwdrTfkwmtidVe7FkSA2/Ty7gBHQ8+6PgO6d/yFahuw7bAhxiSQMN3c+ndNMnXRAADhJsGxEDjkkIvbgXQpUqspMG6wm0S6XXzObX/dUoubFJ2zDV1bR8VQbXSWiIMRBkDHK0jjb4IlOjNR0taq4fcM8gEf2sPck+Z35Lshgtb8mE8yR2qP2Sqv8AjqBo6NEm/G48ey0jgijB52dKj9iaZHmL3+riB8mwtVjiuDN5ZM2U/sXQ/wDU1VoJ7x+Y5v2PoY+6Z8gjQHeMn/wuh/6m+whGhC7yQs/YWgbbDHI3Oj80d1EfeyLU/sLpximfXc6fnKO6Qu9l5jWfYbT/APqn1c4/mU1ij5B3svM10fsfpxf7hnu2fzVKC8iNcvM6en8FY2zWAegA/JVRNmynoB0VUKzVT0idCbHtop0TY5tNOhWNDVQFmpiLoAEAaHKSkJe1S0UjJWYoaKTMFemoaKPO+K+FB0ltpyMA/se65M/ZlPdcnRizuDPKasMpuG4EVLAAkNJ9ySCvKngnHk9LHm1LbgYNQ0kGMAmTeMCJ4P0WZe6XJFY/hAPfa0EH6GAhAmuWLOnaDIpjdYxfr7IspZJVWrYC5xm8SJ7gcm+UkheFIz1KsgyTIF7nd0xx+ytIa2JI5wZAEkE7ceUSnRNiHudYU2wM7vhj2TSXUrb/ACZGqkA7ILrQDx1cRjr2TUVdslS8yzH1NkvcJ6xYDnGUPdkvTeyEM1AfLmteSSReAAOoTca5G9tmK1tLdEucGiBsAuY5Jnp1hXF1shKdbku8Nqal7RTaPu2/idMTjHNrLrw4HVnJkz0z0nhP2MY0hzx94/q4W9hgLshjSWxyTyuR6vTeFgcLSjKzoU9B2ToVmhmjToLGN0aKFZYaQJ0FlhpQigsn+mHROhWT/SooLAafsnQrLCgnQWX+5RQrLCknQrJFNMVltidATCBAEwJ2oAlAAgDSVIyjggaE1GKWijJWpKGirMGo06lodnI1/hjXiHNDh3CiUE+S4ya3R57xH7PHLCbfhJgZmxAXHPscW7TOmHapLk4+q0FQbvvGOcCbQBYeoNguSfZpx4R04+1R6OjFWrsZt3HbmAXEnEzAnJnMLLu5M3WXqh1bVOIlrrkW5EdSBm/sp01yJOIsVep8wkm9r2s2U6Y7Rlqa1kwC6fhmXRHM2WixtKxKZR3ibBUFIgyQADAi4kT7prC3HUQ57kVdcI2ue0E3jgcycX/l0ljfKQ9aTEDVPqNDKTKzwCSS0RPS94C3h2eXJnLNG7OpoPA9ZUsGCm3A3u3QPRokm3K3j2S+TCXaYnpPDvsSM1qjqv8A1+FnuBn3K6IdnhE5555M9bpPC2tAAaABwMLdRMWzoUtHCdCs109OnQrHNop0FlxTRQiRTToVgKaKCy2xOgsCxFCsNqdBZGxAidqAIhMAhABCYiIQAIAiEASgAQAIA0SlQwhAFXBIaYp7EqKEVKKmh2ZammSodmapo1NBZlqaDslpHZg1PgbH/Exp9QCk4pjUmuDl6v7HUX5YR6OI+gKnuY+RazSXUzf+E0wIDqgH/wCz+qh9ng96H38xdP7B0RjeCed5lV3MQeeY6h9hdODOwk9S4kprFHyF30vM6Wk+yWnZiiz12gn5lUoJdCHOT6nYo+FNGGhXRNmyloQOEUKzXT0qdBY9lBVQhraadCsYGooVk7UwsnagVhtQAQmAQgAhAEEIoCIRQBCYghAEIAEAQgCIQAIAEARKYAgDRKQyJQASlQEQgdlS1IdlDTSCxZpJUFi3UEUOyh0/ZKgsj+nRQWVOmRQWH9MigskaZFBYxunToLGtop0Ky4pooVlwxOgsuGoCyYTEEIAlABCKAmExAgAhAEQgAhAEEIAgoAhAEFAAgCEAQUAQgATAhAEQgDQEgAoGCYAkAJDISEVKBkIBlSkBCAIKAJTAlAiwQBZqAJCAJTAkoAEwJQIkIAEACABAAgCEACAIQBBQBCAIQBCAIQAFAFUACAITAEw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QTEhUUExIVFRUWFxUUFxYYFhgXFBcVFRcXFhcYFxgZHyggGBolGxgcITEhJSkrLi4uGB8zODMsNygtLisBCgoKDg0OGxAQGywkICYsLCwvLCwsLCwvLywsLCwsNCwsLCwsLywvLCwsLCwsLywsLCwsLCwsLCwsLCwsLCwsLP/AABEIAKoBKQMBEQACEQEDEQH/xAAbAAACAwEBAQAAAAAAAAAAAAAAAwECBAUGB//EADkQAAEDAwMCBAMHBAICAwEAAAEAAhEDITEEEkFRYQUicYEykaEGE0KxwdHwFFLh8SNiFlMzQ3IV/8QAGgEAAwEBAQEAAAAAAAAAAAAAAAECAwQFBv/EADERAAICAQMBBgUEAwEBAQAAAAABAhEDEiExQQQTIlFh8HGBkaHBBTKx0ULh8SMUUv/aAAwDAQACEQMRAD8A+4oAEACABAAgAQAIAEACABAAgAQAIAEACABAAgAQAIAEACABAAgAQAIAEACABAAgAQAIAEACABAAgCCgRCYAgCyQwQAIAEACABAAgAQAIAEACABAAgAQAIAEACABAAgAQAIAEACABAAgAQAIAEACABAAgAQAIAEACABAFSUxFZQAxIYIAEACABAAgAQAIAEACABAAgAQAIAEACABAAgAQAIAEACABAAgASsCCUnKK5YASm5JK2ASjUvMCUwBAAgAQAIAEACABAFSmIiEAXSGCABAAgAQAIAEACABAAgAQAIAEACABAAgAQAIAEACAKvqAZICyyZseP8Ac0hqLfAh+rAwCVyT/UYJPSr9/U0WJ9TDW8TIElwa0ReJn06ry8n6platNRX1OmHZk3VWxTfEdw3B8s5ddsHpGZWL7bPJbc9ur4+VFvs+h047+XJdlYmx+YMg54R3je0v5slwS4Mv3xL4LI2mxtBB5XM8reSpR44NtCULT5HGq+Q0yQBM8H5LaWTM3GDbaojTCnLqJdqfMAXAOPAmSP0Cz1vUlJ0+OvH4LWPwtpbE1tbtbZxabG46k2hVLO8UdpNBHDre6TNTPEnFoLYM9cEevBXbD9Sy6U47/H+zB9mipNM0UvEb3Ee66sf6o7qcfoZS7P5M10tQ12D2916OLtOPJ+1mMoSjyhq3IBAAgAQBUpiKoAYkMEACABAAgAQAIAEACABAAgAQAIAErQAmAIAguHVS5xXLCipqgchZy7RijzJFaWIqa9oMXXJk/U8MXW5pHBJqzJrvEy0SG2Xm9q/VciVwWxvh7MpOmzBqtRDd5DjPGF52XI2u9ldnTjx3LQqGU3GJxMCXEYNyBH5FaR1fu/n198ESSuv4MlSqHOLXU/8AjbAB4x04CynKLdOPhRvGDjFOMvEzWdM0Q2Rtt5bAekc8d1s8MU6vby9/9MFkk/F18y5dHwj5kD6KtocCSvko5ktve/IUuLcfmNOpbGKh4qx96ZsDBs7Hr6rJ50uPzwdM+yzhtNc/A37Q6HQHcC0mIwCuhVKp8++hy243Hj31M+oaNsuZN5AmCTwLwB/hZ5KlHxrr78jXG3qpMNNqd1PcGFpAsw9ukwnCdwtKvQMmPTk0t36mXSVKxEvG0Sc2HoueLzfulsjfLHCtouzY7ygkA2j4Rn0WzuKbivoc6qTp/c2UvFIPBAsYNwV6WL9SnB1Ldfc55dmtHVo1Q4S0yF7eLLDLHVB2jjlFxdMutCQQBBQIhMCyQwQAIAEACABAAgBNbVsYJc4ALly9twYlcpGkMU5ukhbda1zSWkGODYrFfqGOeNyxvddHsU8MoyqQr+vvER2JuuV/qU9XC+BfcbWc7xP7QBjgyCD1F54/NcnbP1ad6Yqvh7R1dn/T3OOvoI1evdTaKhLnE/C34b9/2XHLPljWSUm30W6+v9GuLs8cknCkvN8mnSeLOq0z/dEFtg4G+J6rsX6jmy42uvHSzHL2SOKfp5kiuWgSdmAJPOIHU/NYKcoLy4/qvdi0KT23E619WbO8uT1nosc8817S297GmFYkt1uP0z3gWmOn0WmDLminpbozyKDZL9QWB250AWJ4A9jlarLkxJpypeYljU2qW5TTaxj7NcXHOHAR3WWPLCeybb+DRWTDOG8lX0IL9xAHlJnuP9qXJzlpWw1HSre40ExES7GLesK03+2rfwIaXPQy1m7Xj4nBxgj8LQBzCxnFwnatp7UbRanDoq+rHudtBAZP7R+a2ctKaSMktTTbKNqU52mJInaef3UKUL0spxyVqXHmQ0P3eYNLfi3Rc+3EBCWTXcqrmxtw07XfkJ1dBzgNtQth17Akg4lTlxycb1dTTFkjF7xvb4EOcfKd+7IdfkdOJWbk9nd+fvgEluqryEV3OY41S4mmRBaGAROZnP0ym5OP/pvT9DWCjNLGl4vNsdodQKo3N3A2vEAx07eivFJ5Fa2f8+/+mebG8T0yoe44Lg6XGeDJ6wLBaO6Tknv76Ga6qLWwPcG+XPJ/uunJqPg58/MUU5eIo1xFtpIte0HqczAmOqmKa2Xv7/7KaT3v39DO3VxVDCx3B3yRI6jqJtChZNE1FrnrZs8V49aa+BWq9gu2nG/LgIMzM+vKznOL4jz1HFTfMuOEatLUewN+7ILYkh0/zsuns2TLhSeJ7dUzDJGE29a39Dv6WvvbPzHdfTdnzrNDUvmeZkholQ5bkEIAEASgAQAIAEAQ5wFyYUylGKuTpDSb4MdXxJoMNIcegXmZv1XHGWnHuzePZ5NW9jJX1QcC4mwF7Ej6ZXn5u0d9c5Pj6G0MTi0kuTCXAncGk2tIMxE3avPelztK/wCvVfwdNNKm/wCP5Muh1jnw7YGtmBEz2GVjjyNy1VSs3zYYw8N2yGaRjXOeX73iXECbHi1+VbxQUnKTtrfYHmnJKKVJ7E6BhqQa7BPB/tPQSli/9G3lW3QMzWPbC/8AYrxmi6qwtb5drvxCA4Xt3yDKvIrVPoX2SccU9Ut7XTobvBdL91TaDZxIJg4OAB19Ft2fH3cVvvd/hHN2vL3s21wRS072z947c4u8sD4e/ZZuE4Sbk78vfQJZISrQqVb+oaYBphzy7qSZPy4U41plUnfzDJclcVRvdT3SJkYj8J7Fdmlu4p7fY5lLS0+ovUadrgS9pPNuYwf8KZ407ckVDJKLqLoKtFrmFrmhotAuLTieUTjFw0yVfYIzlGeqLsoGNYIbDY4yP8KFphtHYrVKe8tyNXS3x5jYSQDEzEY6fqlmjrq39B4paL2+ox1rkwAJseBa45V0/wBz6ELfZdTJp67WmGB5DnG7pOb83KyjOMZeG92bzxykrlWy6f6NGootIADb3Eg7SB2gdZWmTHBpJL8GUJyTtv8AIqnTG4EeYt8o80xGfdZrHTW3HG5bk9LT2vfj3sPqtLrCRPIiRf8An+FrOLlx79+6M4tR3ZmfWvs2u6F9oni3MLFzV6Gvn/o2UNtdr4GTTsdTI3uc6TwJb6m+FhG8ct23ZvNxyLwJKvqbXkjaARH/AGvbPsF0W6VP6nMkndr6DNMCXfM3N7WH89Vvjh4rsnJSiGsow8OLobFxEycDunmglPU3sGKdxcUtyj2iYLjuzYQ0iLAnBss9KTpvfnbZfApNvdLb6sqXWMFtoI4dcDB/nCepNUq2HXnYDUwBNMgzjMC9zB/kpa9KVx/18Q7u26kQwmfisJtaOOM2RFO6vYbquBtPUuZUb5SZsXcBlj81th7RPDli6u9m/QzeKOTG9/l6noQV9One55YJgQgCyABAAgBVeuGi/sFz9o7RHDG3z5Fwg5PY5Wse5zgSWgdyfovA7VkyZppyar5nbiUYxdXYpoY3zWGSTHuSY/NYxjCG+xb1y8JmoVN4cQSGumCeB1josoz1p6dkzWcXBpPlEnUNBBad+AHC98/IfqolOKacdw7uTtS29BrnOa2QCdsyPxOPtgfotblFbdOfN+/4M0oylT6malBIttIEwDAmLyuZaW99qNpWl5jHxO54hoAgkzMduCrbV6pbLzZKutMXv6GgVjYgtvHOQeb/ACW6yNU41uZaFunYwOiSSABbpzaJWqelt3t7oirpUY9Y87pYJdIFzYQMmcrkzSblcedv+nRiiqqTpe9hlDSRLjlxm58otx2nqtI4v8+rInmuorhGimQCBJnNhafX91tB6djKSbVlGMcSZ3bZMAm1sT1UJTlLe6KbiltVmNtIN3bY733Pn3kQudQSuv7f5N3JyrV8uiHRtLQXjcbQYk+votVFprf/AH8SP3JtR2QypDYk523Biw98funJqNavQiNyuvUVqtQWkNO3Y82IdtIjjMmTaR1TyScWltT9fIvHjUk5b2vSyKznOB2DY68SOPawUTk5/tVMcVGL8btF2NeAJLrTgzMRmb8qqyLm9vfxJbg3tW5BeAfKdsti0WOZAAzdKWRN7OtvfzHpbW++/v5A68jMi5OCDn8v5KpVJUxK1uK11dzASxjngQTtiRwSOsDiETT30r6e/wAGmGEJtKckviWpGGFzpggOgiCC7ghQlpi3P4/UmSuajH4fQhtXeSLtIETF4PQ/JLXrdcetdBuOhJ8jKFNrXkAQclxsCTFx1Vwioz/P9EzlKUFb28i2uqHyy4tbPmAF3fsts2RUrdInDFb0rfT0Mdeq1jS55gAkY+Xt37rleybfR+R0QhKcqgt2Mp1Q+mHs2jiYJEdBhXB6setUnx74IlFwyOErZarU+J2zdDZbES4jIzlXs22102FGPEdVW9/Qw1NdUJZtYNro33O5pJuD/hYPI3TXzOmODGr1S3XHkzbucRIIJNpPwkTe09CtVKT3W7+3v+TnqKe/B6HQf/G30j2Fh9F9R2Vt4Y35HlZv3seV0GZCALIAEAUqv2iVnlyrHByY4q3RxtRVLjuiR8oA5zdfNZss8s+8ftfU9CEVFUI1TGEFrrzc+nbpdY5tP7X1NMbmvEuhRlEAjaZiebAdIUQxpNaHuinNv9yBjXuZ5vKSCCQSBE291SU3HfZg3CMtt16jX05btmMXaYuL3j+XVPxLT90QpaXqr67jKbSIB9+Pf/CqMZR2ZEmmRtFrTg/yDZJQikO2Jaxj3B7mjEDkASYjuorHkkpMvVOEXFMbVJEeW3AE/mrmqrbb31JjTvco5lOpLSBDcgSA0ibQFOnFO4vp08vsNPJj8S69fMW2qGgw0hosCBJda1isrULaWy+/yLcHNq3u/sX0r5bDnQ68Cd09CeqrBK4vU9/qTljUtlt9ClV1QU3bC01IMDq791UJSSpPcqKxua13p/By/CtRqXGKvw9C1sGfThc0cuS6fHlSO3tOPs0VePn4s6Nao0BrXRuN+gjt0srnpioqXP2r0OSMZO5R4Of4h4kxj9v3ZkDaHcwbwI4WeTK4+FL5nVg7NPJDVq+X9+prpt+/pS5kGZAcdoJH4h0EEj2Wii8uPxLf6X6mDfcZai/jW/yLvc0uax7Q5zQHQGzHDTKtyqoyV/IlKSi5xdJ7c/U2F5duaGuECxIhpObdRdbOTk3Gn8ffJzpKNO1v9f8ARztW2q4NLXbIzbI7/l7rik8jSfFHXjeKLepWOb+JtwTPmEW7K476ov6/gzfSX2G1yGsJcSBAEkix49StZaYwtt1Xv5kQUpSqK3sXQ8Qb93LSX7ASbEud7Iw5k41F3XN9S59nl3lPa/ohui1gc0ucHiZO1zbgdIWmPIt3K/hXT3wRlwuMlGNfFMkv8wHwiYF/KSYyk5U64/IlHbzLvF72PXBk9D1z9FbVumSnsZtQACZaJI2tcZNxifdZSilKq6bNm0G2tnty0Z6UultTz5I79WnqsMcnJ1LejWVR3ht75NEBjJADQDYCdoFpxzAXTqUYOXH8GW8577/yUps3SBcXBsfhdY56qU3N7fx0f9jk9O79tHMFJuncXEucTPkBBt3PSIWDUcMr+yO3XLtEVFJL1o10q25pe0kEukb8Ac8dPyWsPHck9+lnNkjoajLj0PU6Ak02Gfwg/O6+rwbY4/A8XJ+9mmVtZmQmBdMAQBz/ABapaJjn9F5H6pk4jfr+Dp7NHe6OQwkNBc7Bjd8V5xj9F41TUd3xtf44/B3NJyqK+XH5/InUsc5wcajgLDaMT2Kwyxcncn8jXHKMY0oq/M1UWRMN23ueSRyt8cXelbGEnfLsuS51g2Ii7vnb6rTxSelKvVk+GO7d/AhwAfu5PlF5bjgfzCTUVPV8vT6DWpx0/P2xO6o6QahP/aGggzgASsXPJJtavntsaVjjuo/LcZRE4uAf9mTwnCDfHv8A0RN1yZ9XcWeWAEkuAgQbR/lTk4pOurfo+hri2e6t9F+RgZUc4NsaYGd0v6yZsQtFGUqi+CXLHGLl/l5VsaKlNoaSIdGcCbRfj/SuUIqNrf8AJipSbSexm0muDwSG7RMbzF78DgevVYwyqXCq+ptlwODVu35e+pWk+i95h+514AJIt6WSXduTSe5UlmhFWqRqa2LdfW3tlaRi06/swbvcXVZva6PKTgxBB6xb6qZR1p1tfy9/MuL7uSveugunoZa3c5r3tPxHoeBHdQsDlBJtNp/YqWepOk0n0LVGCxe0GDa2ZzB+qagv8xRb3UWRXP4twDQJc0CT0HfCct909uvmEP8A81v0ZejqA7AtbAmIOOqcMnecfx7Yp43Dn3+CzalQ7g0NiDBk2OATbqqhKe6ilXxJccapybM+ioPaDLi4k/XlYwxzje/P8m2bJCXCo1McSYEyetoWsJO6X9GDSStiq1CQARMebMCbgeUpSiqr39PfzLjOm2vfzKUi1hIgN3GQAQXOi8GRYBKGmLa4/l+nBUlKavmvovUl+kbuNT8R6mY6ehKeTDBy19QWWVKHQtpS55cCDLTyIaTNyCrxKc7TXHvYnJpgk11Mup0v/G/buLnXu6DJMkAkYhZyxpxbXLN8eXxx1VS9C+me4sBqQDHUOEcSqVuKciciiptQ3+xY12BrnkSGyZb3N8IhKErk+F5C7ubkoLl+ZFOpuadpjdzMxMGYN01w1Ha/sDjUvF0F6iiXWJIDYMzYxa8LOa1bN7eZcJqO6V2Q5jZAd6g4gCJk4i6NKbUX7oFKVNo5mv8AEQ7aKcbb3xMG1unPut4Kt0S4tXfJ7LR1Ia0dAB8gvp4bJI8iXJrDloSTKBDVQgQBy/FW+Yen0Xh/qifeJpdDs7M9jGGWjjOb+kLz0mtuhve99TFrtRsc3ykg2InAHNrzcW7yscs6kr8uPe/U3xY9cXuM3Fzhe0T8I5i3aEpTcpJX9vsKlFPb7mTX6V1YjbVLQ0Q4Sdp5t7FRL/12T4+hvgyxwp6o23waaOmDB8RtwJPzgXKaxqK548rMZZdb45L6lnkzs5M+Xy+yeSPg8vtsTjl4/P77l6VUbRtNjg8br2EZwqjLZaXz19SZRep2uP4GOBghoDrTDhYuF8EWwtPGuN9uvn7+ZCau26+HkU3ksu5gP4o6dJzCjdxdtX1orSlPZP0sgM3N2g2Isd08XB6zdTFNrSnt52NvTLU1v8BOu09IUw15MOIAiciPkpnGEIeN8muHJleRyguB2i0bKfwtuMWuZ7rXFijCVpGWbNPL+5k/19PzEuEMJBImJtaeSreWO+p8C7jJskt2iaWoDwHTa8dxxMhRrjJJphLG4OmgrudbbE5PAxYH+fmlkcq8IoKP+RFSgS4PmIaYE2JPMetkPHck/wAlRnUXH1G6eoYktta1pxiOFpim0rkjOcVdJlKVIE4I4iSIkCQOD9fZTCGp8fd/bzKlNpCy0kN2Aht5Bu4/M2CzlFtLRx7+haaTerd+/qULdjt7qha1xgNMxMWgD0TcXCWpyqPl6lWpx0RjbXUbVe/dYtggANGZPfj/AAqk53Sa+H+zOKhp3T+JSvVAc0FwAOZkyQesqJyUZKLezKhFuLaQ2wBJv0tAAmOVokkm/wDhG7dLY5HiuvqtexrWmHm0xMzFukLLI8jrT1O/s2DDKEpSe6NWv8QFBg3u3usAyQXXGXdB+60nLulTdvyMcPZ3nn4VS8/wi+g1X3hBa2JFzzfr0tyoxTc5KlTZGbF3aabuhzqpDLtF4A5JPHHSM9Fbm4w3X53IUU57MqyoIiQ0fCCAIJP54wnBv4dLG473z1KC5IyG8jr35S5lXRdSuFfVmWvr2U2eZ+4zJAPH6X4Siko77v8AH4K0uUtlR5vxfxmrUhlMbWusSBYN9ep/RXWxtihBXKXQjTO87AbkyJ7AhbQXjSMp/tbPe0aq+hR45vpPVoljZVEmlUIEAczxZ8FsiQQfoR+/0Xk/qVKmzr7MrTo5IpOJP3lSxiIaBjiV4Omcm+8e3yO7VBJaI7lKDam+X7IOI69ib2QtetOVV76lTePRULsv9xUdUsWtpwCP7j2VdzOc7i6X3J144w3Tcvsag4QLwBacmR2XRGUYx+Bg02zPW0m5wcS4AD4R8MiSbYusJ49bTdr0NoZdMdKS+I84wDAv+lzb2W23xMupFSsBPmDR1jF4HuVLmo3vX4HGDdbWV2PH/wBgNwbQTsiPX/STjOP+V7/YeqD/AMf+k67SsqCJgDIbAxwfzTywhNUvsLDlnjd19Sul04ptMbiLGLzaMRYLPHjWNWt0VkyPJLekSa24GC0ibEAEjOdxiyHO06rn5/d0LRpau/fwM9N1SHfeGGEw3b8QaMuJFrgYF7o8SW729Pf8GsljtaOet+fkr8vMToKTHhu1jmNbuIn8U8x1WEKyVSaS+5pmlODeppt18vQ3uO2IbJwItHck/ot34KpWcq8V26EDxBhe5rHBzuckEjIHHblEsiU2luzX/wCeagpTVL38zQ+tvgNG0zeRNuk/qqll7zaKp++pkoaLct176GWpvdek4ZEmZBaM8rKpPeD/AOG0dEdsi/6POsaw+d7QLQQRBtwMreM9L3a9/cy7tyXhXv8Ag5tbx6k0yyrk8guBHp0WTnu3F1fnudUOx5JKpR4+X3Fn7VNM+W0RbA7kk29FX/0O+Aj2DbkS3xWi52+/Hl4Eczz/ALXPpi56qZfdzjDTt8TT/wD26RgFpzk3j2VynGqozXZp82Nd4xRLh8UxnbgcSZWqyQbXP0M+4yJPj6im68uY77yGtN93uBPtlYqcpJxlsvM2eGMJJw3fkXZQbUIdIc4gXkZARo17vdi7yUE0tkWqV6dAgudDoiAMDoqhUHqb3I8eVVWwp/jlFrCC4kkyAJtPJPVbKacGn8hdzPWmZH+OUnQIcAwbgSbl3QD91L4UaZcYSVu1ucPX+OveY3bR+GLdyBGbDKS1M6I4oxV8nK1NZzomJJBguOehjN5stkkgSinXQtvN77AJz8gT8z9E3xRCS+J0/DQA9h7taPS7v56BaYV44/E58relntdM9e+jyTp0HK0SzRuTJNysQJNgcrx4wwO6H9CvO/UFeNN9GdfZP315nLZW34In5rwZyk/CjtcVEpXoOcQGuLA03P1N+P8AKynFt0nVFwyRirkrss2g1rpmT1LoJjPoB8lcYRjK/wAkucpRqvlRPnLydzNg+GMnMX/mUTbcm01QeBRSp31NLKZDYdaeBafTstoKSjUkYuSbuJiptax16gyREhoA9BhcqrHOnL70dEnKcdo/y/ua3PDvLYixmeQbQOs/kt3KLWn8++pgk4+IwavU0WPBw47ZAAL4/CTBxAWORwTT4+X+zqxYs04NdN/h/BuJlwBcbie0Hvwr3c6bOZbRtIvt4/twevf/AGtN1s+hN9V1E16AIdJJBgcWiOMDossmN6Xb5+GxpCbTVdBtJpiAfL7RA5VQTS0xexEmrt8mSpoxvD9xILvKBgR+lljLDHWsid77G8cz0OFdNzTBAuY28mSfl8ltGMlGpdOr3MbTe3UTUZSkvYGlzunJi5ROEG9a5/o0jLLSjNul7ox+J+KMosLHHzkEOLZJbObcnjsqb0x0vn+y8eJ5JqS4OD4j42IDKRIAF+Pp/OVnpuNI6VjalqkcJ2qccvLs3k25IATUNzolKNbLjp/Yh1Yi87QDm1xmBH8lX3aEp2tKKUNXusGkC53Rb1I6J6aKnHa2/kNdqSQBkZJJ/SfoEnG1REUotvhl6NVwN35/AJ3DpbhS4pDbtcfPoMdqIJ8wPJGSY4g2Psp0+Q47x3RbVeKP2jBYI8txB9EKF7BCMdW/Jp8O8cqUxuY6NwIiBHpBCqEXHhmObFGTpr39TNqdY59y4y7nP6fyVSx0wjJUlWy+RhdqxvImSMAXM8zeJlaaepWh6LFjUgyMC4Lps2eJRpKprxfbzL1KggbXAfhByfbunRnHl6l6kAhw2gyRc5I9J9M82ToiTd35mr+k3BsyQ0kxgGBYenCdELLpb9Tf4QS57L3y4DAxj8l09lx6po5e0SSi0j22kC9hHms6tAK0QzSqEbim2Io5yhspI5/ig3MIXH2qOrE0dOF6Zo8nWq7bNNxBC+entsetHxbs1afxoggOaCMXIDgLXHX0UrM06asmXZYtNp7/AGN+ldSqNgODhmJuf1ytILG41dnPk7yDuqY9zmtwPliO6tuK4M0pS5F75MiYixINoE2lRqt2itNKjFqfD2VCJnd8RfieIJ5wueUFPbrzf4s6cfaJ41txxX5EVPFWseGsZMQLi8dvmsnmUHUF79DWPZJTjqmx79JTfUfVkktEEA2G0fTC2ax5W5PoZLLkx41i8/yV0OqqPc4fdt2RAyTbCjFklkbpbDzYscIp6nqOgLOd5ybyeABgD/S63tJ7/wCjl5itqFaqq37owC4OGAc3xPU9lnOcXj23TLxxn3qt1QvSuIa2G7bXYSTm84zHVRj8KVKvTkvIk27d+o92sG4NgmBBAEie7lt3iclGuPfJksL037+hzfEqzXuANdrQJ3CScnjryiTTa3+KNsUXGL8PwPP+J+KsLXM07tot/wAjjHInbwB3mUtrqJ1wxuLTyr5HCdW2Foc6TeCLuvnHHdUo9TSTc064MWrcXUztIE8xEDkkniJutIbPcI7TSZSlpnBkNdByXZbf87cxCq97YSypy34HPqlu1pO88k/oprqZ1qtrYTqKzxdtiZ3F2Q33sAmqvcqCXDHVaQcPM6CBJIB5H1upWzHGbT2KHUMks+8bJEbhO+Ra5wEaWldFRT/dXy6F6zGtG9xcTgWsT1J90krJ1u6Q2lWLmy4be/ER39EaaJlSe25WpU/ADL8j8Q9JMdEUC38T4+hSqSLm7jYmfKM9cdPdOrBNcLgpV1UGGiSI3Okx6E8ppbbiST3bFarTB20GBtl0DIB7cY9VUW0CyNN0MFIBwdExaZ8jYF/TCE+hDk2qsG6wNYSBuABdAEWtHucqop3RMo77mfwbW1XHc85wI/ID0hayitVRIy6Uj3ngXh+0SR5jn9AvSwYtEfU8rLk1s9RpKa6kYs6VJqpEsdCYjY4pMEIeVmzRGDVusfRZZFcWjSLppnk6rDzJknvEnj3v2lfOSiz1lJGOj0DjI4JDoHB4WaW5tJ9WvwUp1XDdALYx09gFGkvw7Xv/ACatP4xVHxFsHmZMehQsk6DJ2fC/2379UdIfaBtg4QJvFp7XVrO6pr6HL/8AI78Jp0vi7TPk2twHSPlAwrx5oq0lRnPszpPVb8gfUpxLS0vaCZIm/Ac491LUdKa5V+2xxU70vj3wiNGfKHOcBMn+0zz6rHEtk2/x/wBKy/uaivyMd5rbwGi5c0gR2zaAtpRtbP6bEJ6d639RZrUmkH7wHbIn1zYZUpQTTu6/I6yNNaasyVPGKIjzPa1ogNgde2fdNyjaSukaRwzrem31MGq+1zKcwwOccE9Ra4FvqtISdPY0h2GeR0nsjnVftBUe2AYBvYAes3n5JO2qLeBY579Di19Q97QG23SScQ2YucSfomopGvhi7ftiK1RoZtcQGWjO5xHLRyJVRi+hOpuVrn+CszIb6SB8xPb9VST6kt1uyLQBuDo8uS49x/lNktu7r8C6hM2809TPUWAxAVVZKZmdXAeXGLYtH+/knTexaW1ImgBcNqkl1yDcgG9hx62ynK64Byb5Q0VvMG+YkYIA2g4uTn/KjTsV0sZT0rGmQ2TY9j8za/CmTbDvJMlsAlt5MOcHXsOOiNxN3yXeYk2BPBNgBYcdD6J0ydXQVUaZDtxA5AEY5cTFk1xQ1JLahdeo2wBaXQXAE83IMYvOVSi+RJuwkkgundEQ0mJveEeiE2kqRWrq2sALz5cF+AJ4aBclVGGrZE2Z9J4gKjnua50Ws4QI6AT6KpYnFKwb2RppVnuqBlNjjIOBYcDd0E3VwwSnwc88qjyes8B8BLTvqQXmLD4Wx06nuvRxYIw+Jw5Mrmeu0umXSkYM6lGmqRDNTAqEWToRpepKRmqlZs0MOoKhlI8r4k5zC6GzET1i+O68LtUXjm9j08DU0rZzqggSCCQIE88rjrqdKfQT94ZhpGMEnsI7fNFmmlJW/fv4CK1Jklz4z1mw7T/JS0lRySqoin65jrDde0gD9bpuKRUcc1ux/wB5tETuHcx/tJUvUl+N29vgUZqXCYItcHDR9UqKahts/fyKVNXUe4lzhBgBpiT7o0h4FGkt/MV/Wg7mh0QHExMC/wAp91fdpLdBJSSU/Oufd0J0tVskBznHNxb/ACU3BBOUqtlHVg7ykgkm5ufYn9k6YlKqkunv3ZNLTUw6/exn59APdWl5jl2jI47E1huADIbPIF9vbv8AsikYqTXJFNtgA42vJP1j91VEuW9iKulaagcYc4AAAzAAxjKep1XQFNqNFH3HlgtmHESBa5iMXTC65ObQ1rS+GU4biSeB06LRwpW2Ena3ZFTcageXQ0DEzBOfVNVp0i1JIX4hqXFv/HYzfFhfAx0+arHFX4iE11KaWs2NxG5wsXXyMADlOUXx0H3nQrqNa0u2Q5xtMEQO/Q90RxOtQLJRq/qgSwNcNsR1JjP16LN42t2ilNDamsabBxAafMWxAETdxNr/ACSWNrlbiU1yJ0viAe4hr2kNJsJLiPex9QrlhlFW0LvExWp1zmloY0RyXEDcT0kpwxJq2GpdWNqFrSXRDj8RHEZv1yISpvYWv1Ks1uYcHOiwEm/cCT0HzVrE30IlkSIHgmorsa0MIuSXOaWi/Sb/AEXTjwtO6MZdoR6DwX7Clo/5HyLGAIx3Prwt1gTdyOefaXwj2fh3gjKYAa0Afz5roUUuDmcm+Ts0NLHCqibN1KkqSJbNLGKhDAE6ESmBoeoKRmqhQyzFWaoZZw/F9OSJGRnuP3XH2nDrjtybYcml7nnapmxgiSYNoyBHB9D1Xiyi1sz04SXJn3U3Tdvl4mC35m49FGlVZrqkvmK1DJIIc0g5nkZIHTM+yocZJKmhLNjSYAEQZJBAHX9EqsrxUrZQaxhO0OaZmRNj6yL+yehpWNwkldCdXXYwQBnIGI7zMJpWOOqTtjHFtokWkSMW97xf2QjN3vYqnTcAdriS6LkWE5tCrqVKafK4KEiNjHQ4XJH1/wBJ8Ct/vktiKun3DkGLwdrTfkwmtidVe7FkSA2/Ty7gBHQ8+6PgO6d/yFahuw7bAhxiSQMN3c+ndNMnXRAADhJsGxEDjkkIvbgXQpUqspMG6wm0S6XXzObX/dUoubFJ2zDV1bR8VQbXSWiIMRBkDHK0jjb4IlOjNR0taq4fcM8gEf2sPck+Z35Lshgtb8mE8yR2qP2Sqv8AjqBo6NEm/G48ey0jgijB52dKj9iaZHmL3+riB8mwtVjiuDN5ZM2U/sXQ/wDU1VoJ7x+Y5v2PoY+6Z8gjQHeMn/wuh/6m+whGhC7yQs/YWgbbDHI3Oj80d1EfeyLU/sLpximfXc6fnKO6Qu9l5jWfYbT/APqn1c4/mU1ij5B3svM10fsfpxf7hnu2fzVKC8iNcvM6en8FY2zWAegA/JVRNmynoB0VUKzVT0idCbHtop0TY5tNOhWNDVQFmpiLoAEAaHKSkJe1S0UjJWYoaKTMFemoaKPO+K+FB0ltpyMA/se65M/ZlPdcnRizuDPKasMpuG4EVLAAkNJ9ySCvKngnHk9LHm1LbgYNQ0kGMAmTeMCJ4P0WZe6XJFY/hAPfa0EH6GAhAmuWLOnaDIpjdYxfr7IspZJVWrYC5xm8SJ7gcm+UkheFIz1KsgyTIF7nd0xx+ytIa2JI5wZAEkE7ceUSnRNiHudYU2wM7vhj2TSXUrb/ACZGqkA7ILrQDx1cRjr2TUVdslS8yzH1NkvcJ6xYDnGUPdkvTeyEM1AfLmteSSReAAOoTca5G9tmK1tLdEucGiBsAuY5Jnp1hXF1shKdbku8Nqal7RTaPu2/idMTjHNrLrw4HVnJkz0z0nhP2MY0hzx94/q4W9hgLshjSWxyTyuR6vTeFgcLSjKzoU9B2ToVmhmjToLGN0aKFZYaQJ0FlhpQigsn+mHROhWT/SooLAafsnQrLCgnQWX+5RQrLCknQrJFNMVltidATCBAEwJ2oAlAAgDSVIyjggaE1GKWijJWpKGirMGo06lodnI1/hjXiHNDh3CiUE+S4ya3R57xH7PHLCbfhJgZmxAXHPscW7TOmHapLk4+q0FQbvvGOcCbQBYeoNguSfZpx4R04+1R6OjFWrsZt3HbmAXEnEzAnJnMLLu5M3WXqh1bVOIlrrkW5EdSBm/sp01yJOIsVep8wkm9r2s2U6Y7Rlqa1kwC6fhmXRHM2WixtKxKZR3ibBUFIgyQADAi4kT7prC3HUQ57kVdcI2ue0E3jgcycX/l0ljfKQ9aTEDVPqNDKTKzwCSS0RPS94C3h2eXJnLNG7OpoPA9ZUsGCm3A3u3QPRokm3K3j2S+TCXaYnpPDvsSM1qjqv8A1+FnuBn3K6IdnhE5555M9bpPC2tAAaABwMLdRMWzoUtHCdCs109OnQrHNop0FlxTRQiRTToVgKaKCy2xOgsCxFCsNqdBZGxAidqAIhMAhABCYiIQAIAiEASgAQAIA0SlQwhAFXBIaYp7EqKEVKKmh2ZammSodmapo1NBZlqaDslpHZg1PgbH/Exp9QCk4pjUmuDl6v7HUX5YR6OI+gKnuY+RazSXUzf+E0wIDqgH/wCz+qh9ng96H38xdP7B0RjeCed5lV3MQeeY6h9hdODOwk9S4kprFHyF30vM6Wk+yWnZiiz12gn5lUoJdCHOT6nYo+FNGGhXRNmyloQOEUKzXT0qdBY9lBVQhraadCsYGooVk7UwsnagVhtQAQmAQgAhAEEIoCIRQBCYghAEIAEAQgCIQAIAEARKYAgDRKQyJQASlQEQgdlS1IdlDTSCxZpJUFi3UEUOyh0/ZKgsj+nRQWVOmRQWH9MigskaZFBYxunToLGtop0Ky4pooVlwxOgsuGoCyYTEEIAlABCKAmExAgAhAEQgAhAEEIAgoAhAEFAAgCEAQUAQgATAhAEQgDQEgAoGCYAkAJDISEVKBkIBlSkBCAIKAJTAlAiwQBZqAJCAJTAkoAEwJQIkIAEACABAAgCEACAIQBBQBCAIQBCAIQAFAFUACAITAEwP/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http://www.avcsl.com/media/catalog/product/cache/1/image/5e06319eda06f020e43594a9c230972d/i/m/img_9523.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3254829"/>
            <a:ext cx="1905000" cy="108857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fc07.deviantart.net/fs71/i/2011/180/2/e/living_under_a_rock_by_lorainz-d3kh26b.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047" t="17457" r="10057" b="22581"/>
          <a:stretch/>
        </p:blipFill>
        <p:spPr bwMode="auto">
          <a:xfrm>
            <a:off x="6524625" y="3440615"/>
            <a:ext cx="1247775" cy="864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26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is better at learning a language?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4330872"/>
              </p:ext>
            </p:extLst>
          </p:nvPr>
        </p:nvGraphicFramePr>
        <p:xfrm>
          <a:off x="457200" y="1600200"/>
          <a:ext cx="8229600" cy="4191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698500">
                <a:tc>
                  <a:txBody>
                    <a:bodyPr/>
                    <a:lstStyle/>
                    <a:p>
                      <a:pPr algn="ctr"/>
                      <a:r>
                        <a:rPr lang="en-US" sz="3600" b="1" dirty="0">
                          <a:effectLst>
                            <a:outerShdw blurRad="38100" dist="38100" dir="2700000" algn="tl">
                              <a:srgbClr val="000000">
                                <a:alpha val="43137"/>
                              </a:srgbClr>
                            </a:outerShdw>
                          </a:effectLst>
                        </a:rPr>
                        <a:t>Adults</a:t>
                      </a:r>
                    </a:p>
                  </a:txBody>
                  <a:tcPr/>
                </a:tc>
                <a:tc>
                  <a:txBody>
                    <a:bodyPr/>
                    <a:lstStyle/>
                    <a:p>
                      <a:pPr algn="ctr"/>
                      <a:r>
                        <a:rPr lang="en-US" sz="3600" b="1" dirty="0">
                          <a:effectLst>
                            <a:outerShdw blurRad="38100" dist="38100" dir="2700000" algn="tl">
                              <a:srgbClr val="000000">
                                <a:alpha val="43137"/>
                              </a:srgbClr>
                            </a:outerShdw>
                          </a:effectLst>
                        </a:rPr>
                        <a:t>YELLs</a:t>
                      </a:r>
                    </a:p>
                  </a:txBody>
                  <a:tcPr/>
                </a:tc>
                <a:extLst>
                  <a:ext uri="{0D108BD9-81ED-4DB2-BD59-A6C34878D82A}">
                    <a16:rowId xmlns:a16="http://schemas.microsoft.com/office/drawing/2014/main" xmlns="" val="10000"/>
                  </a:ext>
                </a:extLst>
              </a:tr>
              <a:tr h="698500">
                <a:tc>
                  <a:txBody>
                    <a:bodyPr/>
                    <a:lstStyle/>
                    <a:p>
                      <a:pPr algn="ctr"/>
                      <a:r>
                        <a:rPr lang="en-US" sz="1400" b="1" dirty="0">
                          <a:effectLst>
                            <a:outerShdw blurRad="38100" dist="38100" dir="2700000" algn="tl">
                              <a:srgbClr val="000000">
                                <a:alpha val="43137"/>
                              </a:srgbClr>
                            </a:outerShdw>
                          </a:effectLst>
                        </a:rPr>
                        <a:t>Can</a:t>
                      </a:r>
                      <a:r>
                        <a:rPr lang="en-US" sz="1400" b="1" baseline="0" dirty="0">
                          <a:effectLst>
                            <a:outerShdw blurRad="38100" dist="38100" dir="2700000" algn="tl">
                              <a:srgbClr val="000000">
                                <a:alpha val="43137"/>
                              </a:srgbClr>
                            </a:outerShdw>
                          </a:effectLst>
                        </a:rPr>
                        <a:t> learn things faster due to focused studying and cognitive abilities. </a:t>
                      </a:r>
                      <a:endParaRPr lang="en-US" sz="1400" b="1" dirty="0">
                        <a:effectLst>
                          <a:outerShdw blurRad="38100" dist="38100" dir="2700000" algn="tl">
                            <a:srgbClr val="000000">
                              <a:alpha val="43137"/>
                            </a:srgbClr>
                          </a:outerShdw>
                        </a:effectLst>
                      </a:endParaRPr>
                    </a:p>
                  </a:txBody>
                  <a:tcPr/>
                </a:tc>
                <a:tc>
                  <a:txBody>
                    <a:bodyPr/>
                    <a:lstStyle/>
                    <a:p>
                      <a:pPr algn="ctr"/>
                      <a:r>
                        <a:rPr lang="en-US" sz="1400" b="1" dirty="0">
                          <a:effectLst>
                            <a:outerShdw blurRad="38100" dist="38100" dir="2700000" algn="tl">
                              <a:srgbClr val="000000">
                                <a:alpha val="43137"/>
                              </a:srgbClr>
                            </a:outerShdw>
                          </a:effectLst>
                        </a:rPr>
                        <a:t>Can</a:t>
                      </a:r>
                      <a:r>
                        <a:rPr lang="en-US" sz="1400" b="1" baseline="0" dirty="0">
                          <a:effectLst>
                            <a:outerShdw blurRad="38100" dist="38100" dir="2700000" algn="tl">
                              <a:srgbClr val="000000">
                                <a:alpha val="43137"/>
                              </a:srgbClr>
                            </a:outerShdw>
                          </a:effectLst>
                        </a:rPr>
                        <a:t> learn things through absorption  but sometimes take longer to develop. i.e. pronunciation</a:t>
                      </a:r>
                      <a:endParaRPr lang="en-US" sz="14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xmlns="" val="10001"/>
                  </a:ext>
                </a:extLst>
              </a:tr>
              <a:tr h="698500">
                <a:tc>
                  <a:txBody>
                    <a:bodyPr/>
                    <a:lstStyle/>
                    <a:p>
                      <a:pPr algn="ctr"/>
                      <a:r>
                        <a:rPr lang="en-US" sz="1400" b="1" baseline="0" dirty="0">
                          <a:effectLst>
                            <a:outerShdw blurRad="38100" dist="38100" dir="2700000" algn="tl">
                              <a:srgbClr val="000000">
                                <a:alpha val="43137"/>
                              </a:srgbClr>
                            </a:outerShdw>
                          </a:effectLst>
                        </a:rPr>
                        <a:t>Have  a well developed L1 therefore h</a:t>
                      </a:r>
                      <a:r>
                        <a:rPr lang="en-US" sz="1400" b="1" dirty="0">
                          <a:effectLst>
                            <a:outerShdw blurRad="38100" dist="38100" dir="2700000" algn="tl">
                              <a:srgbClr val="000000">
                                <a:alpha val="43137"/>
                              </a:srgbClr>
                            </a:outerShdw>
                          </a:effectLst>
                        </a:rPr>
                        <a:t>ave stronger</a:t>
                      </a:r>
                      <a:r>
                        <a:rPr lang="en-US" sz="1400" b="1" baseline="0" dirty="0">
                          <a:effectLst>
                            <a:outerShdw blurRad="38100" dist="38100" dir="2700000" algn="tl">
                              <a:srgbClr val="000000">
                                <a:alpha val="43137"/>
                              </a:srgbClr>
                            </a:outerShdw>
                          </a:effectLst>
                        </a:rPr>
                        <a:t> L1 influence on L2 learning </a:t>
                      </a:r>
                      <a:endParaRPr lang="en-US" sz="1400" b="1" dirty="0">
                        <a:effectLst>
                          <a:outerShdw blurRad="38100" dist="38100" dir="2700000" algn="tl">
                            <a:srgbClr val="000000">
                              <a:alpha val="43137"/>
                            </a:srgbClr>
                          </a:outerShdw>
                        </a:effectLst>
                      </a:endParaRPr>
                    </a:p>
                  </a:txBody>
                  <a:tcPr/>
                </a:tc>
                <a:tc>
                  <a:txBody>
                    <a:bodyPr/>
                    <a:lstStyle/>
                    <a:p>
                      <a:pPr algn="ctr"/>
                      <a:r>
                        <a:rPr lang="en-US" sz="1400" b="1" dirty="0">
                          <a:effectLst>
                            <a:outerShdw blurRad="38100" dist="38100" dir="2700000" algn="tl">
                              <a:srgbClr val="000000">
                                <a:alpha val="43137"/>
                              </a:srgbClr>
                            </a:outerShdw>
                          </a:effectLst>
                        </a:rPr>
                        <a:t>Can develop</a:t>
                      </a:r>
                      <a:r>
                        <a:rPr lang="en-US" sz="1400" b="1" baseline="0" dirty="0">
                          <a:effectLst>
                            <a:outerShdw blurRad="38100" dist="38100" dir="2700000" algn="tl">
                              <a:srgbClr val="000000">
                                <a:alpha val="43137"/>
                              </a:srgbClr>
                            </a:outerShdw>
                          </a:effectLst>
                        </a:rPr>
                        <a:t> both languages at the same time and are still learning their L1</a:t>
                      </a:r>
                      <a:endParaRPr lang="en-US" sz="14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xmlns="" val="10002"/>
                  </a:ext>
                </a:extLst>
              </a:tr>
              <a:tr h="698500">
                <a:tc>
                  <a:txBody>
                    <a:bodyPr/>
                    <a:lstStyle/>
                    <a:p>
                      <a:pPr algn="ctr"/>
                      <a:r>
                        <a:rPr lang="en-US" sz="1400" b="1" dirty="0">
                          <a:effectLst>
                            <a:outerShdw blurRad="38100" dist="38100" dir="2700000" algn="tl">
                              <a:srgbClr val="000000">
                                <a:alpha val="43137"/>
                              </a:srgbClr>
                            </a:outerShdw>
                          </a:effectLst>
                        </a:rPr>
                        <a:t>Have more obligations</a:t>
                      </a:r>
                      <a:r>
                        <a:rPr lang="en-US" sz="1400" b="1" baseline="0" dirty="0">
                          <a:effectLst>
                            <a:outerShdw blurRad="38100" dist="38100" dir="2700000" algn="tl">
                              <a:srgbClr val="000000">
                                <a:alpha val="43137"/>
                              </a:srgbClr>
                            </a:outerShdw>
                          </a:effectLst>
                        </a:rPr>
                        <a:t> and less time to spend on language learning</a:t>
                      </a:r>
                      <a:endParaRPr lang="en-US" sz="1400" b="1" dirty="0">
                        <a:effectLst>
                          <a:outerShdw blurRad="38100" dist="38100" dir="2700000" algn="tl">
                            <a:srgbClr val="000000">
                              <a:alpha val="43137"/>
                            </a:srgbClr>
                          </a:outerShdw>
                        </a:effectLst>
                      </a:endParaRPr>
                    </a:p>
                  </a:txBody>
                  <a:tcPr/>
                </a:tc>
                <a:tc>
                  <a:txBody>
                    <a:bodyPr/>
                    <a:lstStyle/>
                    <a:p>
                      <a:pPr algn="ctr"/>
                      <a:r>
                        <a:rPr lang="en-US" sz="1400" b="1" dirty="0">
                          <a:effectLst>
                            <a:outerShdw blurRad="38100" dist="38100" dir="2700000" algn="tl">
                              <a:srgbClr val="000000">
                                <a:alpha val="43137"/>
                              </a:srgbClr>
                            </a:outerShdw>
                          </a:effectLst>
                        </a:rPr>
                        <a:t>Have more time to</a:t>
                      </a:r>
                      <a:r>
                        <a:rPr lang="en-US" sz="1400" b="1" baseline="0" dirty="0">
                          <a:effectLst>
                            <a:outerShdw blurRad="38100" dist="38100" dir="2700000" algn="tl">
                              <a:srgbClr val="000000">
                                <a:alpha val="43137"/>
                              </a:srgbClr>
                            </a:outerShdw>
                          </a:effectLst>
                        </a:rPr>
                        <a:t> develop their language</a:t>
                      </a:r>
                      <a:endParaRPr lang="en-US" sz="14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xmlns="" val="10003"/>
                  </a:ext>
                </a:extLst>
              </a:tr>
              <a:tr h="698500">
                <a:tc>
                  <a:txBody>
                    <a:bodyPr/>
                    <a:lstStyle/>
                    <a:p>
                      <a:pPr algn="ctr"/>
                      <a:r>
                        <a:rPr lang="en-US" sz="1400" b="1" dirty="0">
                          <a:effectLst>
                            <a:outerShdw blurRad="38100" dist="38100" dir="2700000" algn="tl">
                              <a:srgbClr val="000000">
                                <a:alpha val="43137"/>
                              </a:srgbClr>
                            </a:outerShdw>
                          </a:effectLst>
                        </a:rPr>
                        <a:t>Self-directed</a:t>
                      </a:r>
                    </a:p>
                  </a:txBody>
                  <a:tcPr/>
                </a:tc>
                <a:tc>
                  <a:txBody>
                    <a:bodyPr/>
                    <a:lstStyle/>
                    <a:p>
                      <a:pPr algn="ctr"/>
                      <a:r>
                        <a:rPr lang="en-US" sz="1400" b="1" dirty="0">
                          <a:effectLst>
                            <a:outerShdw blurRad="38100" dist="38100" dir="2700000" algn="tl">
                              <a:srgbClr val="000000">
                                <a:alpha val="43137"/>
                              </a:srgbClr>
                            </a:outerShdw>
                          </a:effectLst>
                        </a:rPr>
                        <a:t>Need someone to manage their learning environment</a:t>
                      </a:r>
                    </a:p>
                  </a:txBody>
                  <a:tcPr/>
                </a:tc>
                <a:extLst>
                  <a:ext uri="{0D108BD9-81ED-4DB2-BD59-A6C34878D82A}">
                    <a16:rowId xmlns:a16="http://schemas.microsoft.com/office/drawing/2014/main" xmlns="" val="10004"/>
                  </a:ext>
                </a:extLst>
              </a:tr>
              <a:tr h="698500">
                <a:tc>
                  <a:txBody>
                    <a:bodyPr/>
                    <a:lstStyle/>
                    <a:p>
                      <a:pPr algn="ctr"/>
                      <a:r>
                        <a:rPr lang="en-US" sz="1400" b="1" dirty="0">
                          <a:effectLst>
                            <a:outerShdw blurRad="38100" dist="38100" dir="2700000" algn="tl">
                              <a:srgbClr val="000000">
                                <a:alpha val="43137"/>
                              </a:srgbClr>
                            </a:outerShdw>
                          </a:effectLst>
                        </a:rPr>
                        <a:t>Have many inhibitions</a:t>
                      </a:r>
                    </a:p>
                  </a:txBody>
                  <a:tcPr/>
                </a:tc>
                <a:tc>
                  <a:txBody>
                    <a:bodyPr/>
                    <a:lstStyle/>
                    <a:p>
                      <a:pPr algn="ctr"/>
                      <a:r>
                        <a:rPr lang="en-US" sz="1400" b="1" dirty="0">
                          <a:effectLst>
                            <a:outerShdw blurRad="38100" dist="38100" dir="2700000" algn="tl">
                              <a:srgbClr val="000000">
                                <a:alpha val="43137"/>
                              </a:srgbClr>
                            </a:outerShdw>
                          </a:effectLst>
                        </a:rPr>
                        <a:t>Have some inhibitions</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945874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think?</a:t>
            </a:r>
          </a:p>
        </p:txBody>
      </p:sp>
      <p:sp>
        <p:nvSpPr>
          <p:cNvPr id="3" name="Content Placeholder 2"/>
          <p:cNvSpPr>
            <a:spLocks noGrp="1"/>
          </p:cNvSpPr>
          <p:nvPr>
            <p:ph idx="1"/>
          </p:nvPr>
        </p:nvSpPr>
        <p:spPr>
          <a:xfrm>
            <a:off x="457200" y="2285999"/>
            <a:ext cx="8229600" cy="2133601"/>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marL="0" indent="0" algn="ctr">
              <a:buNone/>
            </a:pPr>
            <a:endParaRPr lang="en-US" dirty="0"/>
          </a:p>
          <a:p>
            <a:pPr marL="0" indent="0" algn="ctr">
              <a:buNone/>
            </a:pPr>
            <a:r>
              <a:rPr lang="en-US" sz="1900" dirty="0"/>
              <a:t>At what age do you think children should start learning English in Korea? </a:t>
            </a:r>
          </a:p>
          <a:p>
            <a:pPr marL="0" indent="0" algn="ctr">
              <a:buNone/>
            </a:pPr>
            <a:endParaRPr lang="en-US" sz="1900" dirty="0"/>
          </a:p>
          <a:p>
            <a:pPr marL="0" indent="0" algn="ctr">
              <a:buNone/>
            </a:pPr>
            <a:r>
              <a:rPr lang="en-US" sz="1900" dirty="0"/>
              <a:t>Is younger better? Why or Why not?</a:t>
            </a:r>
          </a:p>
          <a:p>
            <a:pPr marL="0" indent="0" algn="ctr">
              <a:buNone/>
            </a:pPr>
            <a:endParaRPr lang="en-US" sz="1900" dirty="0"/>
          </a:p>
          <a:p>
            <a:pPr marL="0" indent="0" algn="ctr">
              <a:buNone/>
            </a:pPr>
            <a:endParaRPr lang="en-US" sz="1900" dirty="0"/>
          </a:p>
          <a:p>
            <a:pPr>
              <a:buNone/>
            </a:pPr>
            <a:endParaRPr lang="en-US" dirty="0"/>
          </a:p>
          <a:p>
            <a:endParaRPr lang="en-US" dirty="0"/>
          </a:p>
          <a:p>
            <a:endParaRPr lang="en-US" dirty="0"/>
          </a:p>
        </p:txBody>
      </p:sp>
      <p:pic>
        <p:nvPicPr>
          <p:cNvPr id="1026" name="Picture 2" descr="http://ih.constantcontact.com/fs173/1101062399462/img/752.png?a=11158585287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724400"/>
            <a:ext cx="22860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media-cache-ak0.pinimg.com/236x/fb/50/dc/fb50dc66088695b2db2e3e379356594a.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4495800"/>
            <a:ext cx="1524000" cy="1988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r>
              <a:rPr lang="en-US" dirty="0"/>
              <a:t>Is younger better?</a:t>
            </a:r>
          </a:p>
        </p:txBody>
      </p:sp>
      <p:sp>
        <p:nvSpPr>
          <p:cNvPr id="3" name="Content Placeholder 2"/>
          <p:cNvSpPr>
            <a:spLocks noGrp="1"/>
          </p:cNvSpPr>
          <p:nvPr>
            <p:ph idx="1"/>
          </p:nvPr>
        </p:nvSpPr>
        <p:spPr>
          <a:xfrm>
            <a:off x="838200" y="2209800"/>
            <a:ext cx="7162800" cy="2895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77500" lnSpcReduction="20000"/>
          </a:bodyPr>
          <a:lstStyle/>
          <a:p>
            <a:r>
              <a:rPr lang="en-US" dirty="0"/>
              <a:t>Learners are never to young to be introduced and surrounded by English</a:t>
            </a:r>
          </a:p>
          <a:p>
            <a:pPr lvl="2">
              <a:buFont typeface="Wingdings" panose="05000000000000000000" pitchFamily="2" charset="2"/>
              <a:buChar char="v"/>
            </a:pPr>
            <a:r>
              <a:rPr lang="en-US" dirty="0"/>
              <a:t>Books</a:t>
            </a:r>
          </a:p>
          <a:p>
            <a:pPr lvl="2">
              <a:buFont typeface="Wingdings" panose="05000000000000000000" pitchFamily="2" charset="2"/>
              <a:buChar char="v"/>
            </a:pPr>
            <a:r>
              <a:rPr lang="en-US" dirty="0"/>
              <a:t>T.V.</a:t>
            </a:r>
          </a:p>
          <a:p>
            <a:pPr lvl="2">
              <a:buFont typeface="Wingdings" panose="05000000000000000000" pitchFamily="2" charset="2"/>
              <a:buChar char="v"/>
            </a:pPr>
            <a:r>
              <a:rPr lang="en-US" dirty="0"/>
              <a:t>Music</a:t>
            </a:r>
          </a:p>
          <a:p>
            <a:pPr lvl="2">
              <a:buFont typeface="Wingdings" panose="05000000000000000000" pitchFamily="2" charset="2"/>
              <a:buChar char="v"/>
            </a:pPr>
            <a:r>
              <a:rPr lang="en-US" dirty="0"/>
              <a:t>Games</a:t>
            </a:r>
          </a:p>
          <a:p>
            <a:pPr lvl="2">
              <a:buFont typeface="Wingdings" panose="05000000000000000000" pitchFamily="2" charset="2"/>
              <a:buChar char="v"/>
            </a:pPr>
            <a:r>
              <a:rPr lang="en-US" dirty="0"/>
              <a:t>English Toys</a:t>
            </a:r>
          </a:p>
          <a:p>
            <a:pPr lvl="2">
              <a:buFont typeface="Wingdings" panose="05000000000000000000" pitchFamily="2" charset="2"/>
              <a:buChar char="v"/>
            </a:pPr>
            <a:endParaRPr lang="en-US" dirty="0"/>
          </a:p>
          <a:p>
            <a:r>
              <a:rPr lang="en-US" dirty="0"/>
              <a:t>Learners can be too young to study it</a:t>
            </a:r>
          </a:p>
          <a:p>
            <a:pPr marL="0" indent="0">
              <a:buNone/>
            </a:pPr>
            <a:endParaRPr lang="en-US" dirty="0"/>
          </a:p>
        </p:txBody>
      </p:sp>
      <p:pic>
        <p:nvPicPr>
          <p:cNvPr id="2050" name="Picture 2" descr="http://dcrunelle.shost.ca/voc/adjectives/oldyoung.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1400" y="5105400"/>
            <a:ext cx="1425919"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96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r>
              <a:rPr lang="en-US" dirty="0"/>
              <a:t>Learning/ Studying </a:t>
            </a:r>
          </a:p>
        </p:txBody>
      </p:sp>
      <p:sp>
        <p:nvSpPr>
          <p:cNvPr id="3" name="Content Placeholder 2"/>
          <p:cNvSpPr>
            <a:spLocks noGrp="1"/>
          </p:cNvSpPr>
          <p:nvPr>
            <p:ph idx="1"/>
          </p:nvPr>
        </p:nvSpPr>
        <p:spPr>
          <a:xfrm>
            <a:off x="685800" y="2362200"/>
            <a:ext cx="8001000" cy="22098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buNone/>
            </a:pPr>
            <a:endParaRPr lang="en-US" dirty="0"/>
          </a:p>
          <a:p>
            <a:r>
              <a:rPr lang="en-US" sz="1900" dirty="0"/>
              <a:t>It depends how children are being taught, and how often.  </a:t>
            </a:r>
          </a:p>
          <a:p>
            <a:endParaRPr lang="en-US" sz="1900" dirty="0"/>
          </a:p>
          <a:p>
            <a:r>
              <a:rPr lang="en-US" sz="1900" dirty="0"/>
              <a:t>Bilingual environment vs non- bilingual environment.  </a:t>
            </a:r>
          </a:p>
          <a:p>
            <a:pPr marL="0" indent="0">
              <a:buNone/>
            </a:pPr>
            <a:endParaRPr lang="en-US" dirty="0"/>
          </a:p>
        </p:txBody>
      </p:sp>
      <p:pic>
        <p:nvPicPr>
          <p:cNvPr id="2050" name="Picture 2" descr="http://dcrunelle.shost.ca/voc/adjectives/oldyoung.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76200"/>
            <a:ext cx="1495431" cy="15183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147EEC-07BA-421A-AFA2-0FC614C5E3C8}"/>
              </a:ext>
            </a:extLst>
          </p:cNvPr>
          <p:cNvSpPr>
            <a:spLocks noGrp="1"/>
          </p:cNvSpPr>
          <p:nvPr>
            <p:ph type="title"/>
          </p:nvPr>
        </p:nvSpPr>
        <p:spPr/>
        <p:txBody>
          <a:bodyPr/>
          <a:lstStyle/>
          <a:p>
            <a:r>
              <a:rPr lang="en-US" dirty="0"/>
              <a:t>Different Environments</a:t>
            </a:r>
          </a:p>
        </p:txBody>
      </p:sp>
      <p:sp>
        <p:nvSpPr>
          <p:cNvPr id="3" name="Content Placeholder 2">
            <a:extLst>
              <a:ext uri="{FF2B5EF4-FFF2-40B4-BE49-F238E27FC236}">
                <a16:creationId xmlns:a16="http://schemas.microsoft.com/office/drawing/2014/main" xmlns="" id="{657DEDFA-0214-49A5-9F53-73BD1855FFB8}"/>
              </a:ext>
            </a:extLst>
          </p:cNvPr>
          <p:cNvSpPr>
            <a:spLocks noGrp="1"/>
          </p:cNvSpPr>
          <p:nvPr>
            <p:ph idx="1"/>
          </p:nvPr>
        </p:nvSpPr>
        <p:spPr/>
        <p:txBody>
          <a:bodyPr/>
          <a:lstStyle/>
          <a:p>
            <a:r>
              <a:rPr lang="en-US" dirty="0"/>
              <a:t>Bilingual environment </a:t>
            </a:r>
          </a:p>
          <a:p>
            <a:endParaRPr lang="en-US" dirty="0"/>
          </a:p>
          <a:p>
            <a:endParaRPr lang="en-US" dirty="0"/>
          </a:p>
          <a:p>
            <a:r>
              <a:rPr lang="en-US" dirty="0"/>
              <a:t>Non-bilingual environment </a:t>
            </a:r>
          </a:p>
        </p:txBody>
      </p:sp>
      <p:pic>
        <p:nvPicPr>
          <p:cNvPr id="4" name="Picture 3">
            <a:extLst>
              <a:ext uri="{FF2B5EF4-FFF2-40B4-BE49-F238E27FC236}">
                <a16:creationId xmlns:a16="http://schemas.microsoft.com/office/drawing/2014/main" xmlns="" id="{23E4E4CF-7C1B-411A-8410-3CB7C105BFEB}"/>
              </a:ext>
            </a:extLst>
          </p:cNvPr>
          <p:cNvPicPr>
            <a:picLocks noChangeAspect="1"/>
          </p:cNvPicPr>
          <p:nvPr/>
        </p:nvPicPr>
        <p:blipFill rotWithShape="1">
          <a:blip r:embed="rId2" cstate="print"/>
          <a:srcRect l="21555" t="8889" r="36666" b="18889"/>
          <a:stretch/>
        </p:blipFill>
        <p:spPr>
          <a:xfrm>
            <a:off x="7086600" y="1571625"/>
            <a:ext cx="1751428" cy="3581400"/>
          </a:xfrm>
          <a:prstGeom prst="rect">
            <a:avLst/>
          </a:prstGeom>
        </p:spPr>
      </p:pic>
    </p:spTree>
    <p:extLst>
      <p:ext uri="{BB962C8B-B14F-4D97-AF65-F5344CB8AC3E}">
        <p14:creationId xmlns:p14="http://schemas.microsoft.com/office/powerpoint/2010/main" val="3493030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1373</TotalTime>
  <Words>1124</Words>
  <Application>Microsoft Office PowerPoint</Application>
  <PresentationFormat>화면 슬라이드 쇼(4:3)</PresentationFormat>
  <Paragraphs>191</Paragraphs>
  <Slides>32</Slides>
  <Notes>0</Notes>
  <HiddenSlides>0</HiddenSlides>
  <MMClips>0</MMClips>
  <ScaleCrop>false</ScaleCrop>
  <HeadingPairs>
    <vt:vector size="4" baseType="variant">
      <vt:variant>
        <vt:lpstr>테마</vt:lpstr>
      </vt:variant>
      <vt:variant>
        <vt:i4>1</vt:i4>
      </vt:variant>
      <vt:variant>
        <vt:lpstr>슬라이드 제목</vt:lpstr>
      </vt:variant>
      <vt:variant>
        <vt:i4>32</vt:i4>
      </vt:variant>
    </vt:vector>
  </HeadingPairs>
  <TitlesOfParts>
    <vt:vector size="33" baseType="lpstr">
      <vt:lpstr>Office Theme</vt:lpstr>
      <vt:lpstr>Young English Language Learners</vt:lpstr>
      <vt:lpstr>What do you think?</vt:lpstr>
      <vt:lpstr>Think about it…</vt:lpstr>
      <vt:lpstr>PowerPoint 프레젠테이션</vt:lpstr>
      <vt:lpstr>Who is better at learning a language?</vt:lpstr>
      <vt:lpstr>What do you think?</vt:lpstr>
      <vt:lpstr>Is younger better?</vt:lpstr>
      <vt:lpstr>Learning/ Studying </vt:lpstr>
      <vt:lpstr>Different Environments</vt:lpstr>
      <vt:lpstr>Bilingual environment </vt:lpstr>
      <vt:lpstr>Non-bilingual environment  </vt:lpstr>
      <vt:lpstr>Bilingual Environment</vt:lpstr>
      <vt:lpstr>Non-bilingual Environment </vt:lpstr>
      <vt:lpstr>Are 학원’s beneficial to YELLS? </vt:lpstr>
      <vt:lpstr>PowerPoint 프레젠테이션</vt:lpstr>
      <vt:lpstr>학원Checklist</vt:lpstr>
      <vt:lpstr>Situational Application</vt:lpstr>
      <vt:lpstr>Situational Application</vt:lpstr>
      <vt:lpstr>What do you think? REVIEW</vt:lpstr>
      <vt:lpstr>Key Points</vt:lpstr>
      <vt:lpstr>PowerPoint 프레젠테이션</vt:lpstr>
      <vt:lpstr>Suggested Reading</vt:lpstr>
      <vt:lpstr>PowerPoint 프레젠테이션</vt:lpstr>
      <vt:lpstr>The World of English </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room1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learning English!</dc:title>
  <dc:creator>room1</dc:creator>
  <cp:lastModifiedBy>hufs</cp:lastModifiedBy>
  <cp:revision>144</cp:revision>
  <dcterms:created xsi:type="dcterms:W3CDTF">2010-07-22T23:50:07Z</dcterms:created>
  <dcterms:modified xsi:type="dcterms:W3CDTF">2018-09-27T09:28:47Z</dcterms:modified>
</cp:coreProperties>
</file>