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346" r:id="rId4"/>
    <p:sldId id="307" r:id="rId5"/>
    <p:sldId id="275" r:id="rId6"/>
    <p:sldId id="381" r:id="rId7"/>
    <p:sldId id="261" r:id="rId8"/>
    <p:sldId id="384" r:id="rId9"/>
    <p:sldId id="386" r:id="rId10"/>
    <p:sldId id="385" r:id="rId11"/>
    <p:sldId id="324" r:id="rId12"/>
    <p:sldId id="274" r:id="rId13"/>
    <p:sldId id="295" r:id="rId14"/>
    <p:sldId id="262" r:id="rId15"/>
    <p:sldId id="257" r:id="rId16"/>
    <p:sldId id="258" r:id="rId17"/>
    <p:sldId id="260" r:id="rId18"/>
    <p:sldId id="300" r:id="rId19"/>
    <p:sldId id="301" r:id="rId20"/>
    <p:sldId id="302" r:id="rId21"/>
    <p:sldId id="333" r:id="rId22"/>
    <p:sldId id="303" r:id="rId23"/>
    <p:sldId id="344" r:id="rId24"/>
    <p:sldId id="364"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82" r:id="rId43"/>
    <p:sldId id="383" r:id="rId44"/>
    <p:sldId id="285" r:id="rId45"/>
    <p:sldId id="380" r:id="rId46"/>
    <p:sldId id="379" r:id="rId47"/>
    <p:sldId id="305" r:id="rId48"/>
    <p:sldId id="306" r:id="rId49"/>
    <p:sldId id="323" r:id="rId50"/>
    <p:sldId id="322" r:id="rId51"/>
    <p:sldId id="321" r:id="rId52"/>
    <p:sldId id="320" r:id="rId53"/>
    <p:sldId id="265" r:id="rId54"/>
    <p:sldId id="272"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0" d="100"/>
          <a:sy n="80" d="100"/>
        </p:scale>
        <p:origin x="11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6/24/2019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6/24/2019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6/24/2019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6/24/2019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6/24/2019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6/24/2019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6/24/2019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6/24/2019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6/24/2019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6/24/2019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6/24/2019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6/24/2019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Project%20Based%20Learning-%20Explained.%20(1).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An%20Introduction%20to%20Project-Based%20Learning.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dutopia.org/pbl-research-annotated-bibliography#thomas" TargetMode="External"/><Relationship Id="rId2" Type="http://schemas.openxmlformats.org/officeDocument/2006/relationships/hyperlink" Target="http://www.edutopia.org/pbl-research-annotated-bibliography#barron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dutopia.org/pbl-research-annotated-bibliography#walker" TargetMode="External"/><Relationship Id="rId2" Type="http://schemas.openxmlformats.org/officeDocument/2006/relationships/hyperlink" Target="http://www.edutopia.org/pbl-research-annotated-bibliography#strob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rojects%20Vs%20Project%20Based%20Learning.mp4"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critique%20and%20feedback%20-%20the%20story%20of%20austin's%20butterfly%20-%20Ron%20Berger.mp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leadingpbl.org/w/page/24328306/PBL%20Gallery" TargetMode="External"/><Relationship Id="rId2" Type="http://schemas.openxmlformats.org/officeDocument/2006/relationships/hyperlink" Target="http://www.bie.org/" TargetMode="External"/><Relationship Id="rId1" Type="http://schemas.openxmlformats.org/officeDocument/2006/relationships/slideLayout" Target="../slideLayouts/slideLayout2.xml"/><Relationship Id="rId6" Type="http://schemas.openxmlformats.org/officeDocument/2006/relationships/hyperlink" Target="http://www.mrsoshouse.com/pbl/pblin.html" TargetMode="External"/><Relationship Id="rId5" Type="http://schemas.openxmlformats.org/officeDocument/2006/relationships/hyperlink" Target="http://www.elltoolbox.com/pbl.html" TargetMode="External"/><Relationship Id="rId4" Type="http://schemas.openxmlformats.org/officeDocument/2006/relationships/hyperlink" Target="https://21centuryedtech.wordpress.com/2013/09/15/the-pbl-super-highway-over-45-links-to-great-project-based-learnin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eseducation.com/career-readiness/what-are-21st-century-skil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rofgwhitehead.weebly.com/"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PROJECT BASED LEARNING</a:t>
            </a:r>
          </a:p>
        </p:txBody>
      </p:sp>
      <p:sp>
        <p:nvSpPr>
          <p:cNvPr id="3" name="Subtitle 2"/>
          <p:cNvSpPr>
            <a:spLocks noGrp="1"/>
          </p:cNvSpPr>
          <p:nvPr>
            <p:ph type="subTitle" idx="1"/>
          </p:nvPr>
        </p:nvSpPr>
        <p:spPr/>
        <p:txBody>
          <a:bodyPr/>
          <a:lstStyle/>
          <a:p>
            <a:r>
              <a:rPr lang="en-CA" dirty="0"/>
              <a:t>Introduction</a:t>
            </a:r>
          </a:p>
        </p:txBody>
      </p:sp>
    </p:spTree>
    <p:extLst>
      <p:ext uri="{BB962C8B-B14F-4D97-AF65-F5344CB8AC3E}">
        <p14:creationId xmlns:p14="http://schemas.microsoft.com/office/powerpoint/2010/main" val="397836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question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84019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Story</a:t>
            </a:r>
          </a:p>
        </p:txBody>
      </p:sp>
      <p:sp>
        <p:nvSpPr>
          <p:cNvPr id="3" name="Content Placeholder 2"/>
          <p:cNvSpPr>
            <a:spLocks noGrp="1"/>
          </p:cNvSpPr>
          <p:nvPr>
            <p:ph idx="1"/>
          </p:nvPr>
        </p:nvSpPr>
        <p:spPr/>
        <p:txBody>
          <a:bodyPr>
            <a:normAutofit fontScale="85000" lnSpcReduction="20000"/>
          </a:bodyPr>
          <a:lstStyle/>
          <a:p>
            <a:r>
              <a:rPr lang="en-US" dirty="0"/>
              <a:t>A 10</a:t>
            </a:r>
            <a:r>
              <a:rPr lang="en-US" baseline="30000" dirty="0"/>
              <a:t>th</a:t>
            </a:r>
            <a:r>
              <a:rPr lang="en-US" dirty="0"/>
              <a:t> grade group of students are preparing to send care packages to a local nursing home and senior community center.  </a:t>
            </a:r>
          </a:p>
          <a:p>
            <a:endParaRPr lang="en-US" dirty="0"/>
          </a:p>
          <a:p>
            <a:r>
              <a:rPr lang="en-US" dirty="0"/>
              <a:t>The students are answering the question, </a:t>
            </a:r>
            <a:r>
              <a:rPr lang="en-US" b="1" dirty="0"/>
              <a:t>“How can we help our community?” </a:t>
            </a:r>
            <a:r>
              <a:rPr lang="en-US" dirty="0"/>
              <a:t>Early in the project, youth discussed what they thought this question means and ways to answer it. </a:t>
            </a:r>
          </a:p>
          <a:p>
            <a:endParaRPr lang="en-US" dirty="0"/>
          </a:p>
          <a:p>
            <a:r>
              <a:rPr lang="en-US" dirty="0"/>
              <a:t> They decided to create care packages because of recent news reports.  Since then, they have interviewed elderly family members as to identify useful items, and they have done some internet searches to find what common supplies elderly individuals often need.  </a:t>
            </a:r>
          </a:p>
          <a:p>
            <a:endParaRPr lang="en-US" dirty="0"/>
          </a:p>
          <a:p>
            <a:r>
              <a:rPr lang="en-US" dirty="0"/>
              <a:t>They will deliver the care packages and give hand-written letters to those at the nursing home.   </a:t>
            </a:r>
          </a:p>
          <a:p>
            <a:endParaRPr lang="en-CA" dirty="0"/>
          </a:p>
        </p:txBody>
      </p:sp>
    </p:spTree>
    <p:extLst>
      <p:ext uri="{BB962C8B-B14F-4D97-AF65-F5344CB8AC3E}">
        <p14:creationId xmlns:p14="http://schemas.microsoft.com/office/powerpoint/2010/main" val="76196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 to PBL</a:t>
            </a:r>
          </a:p>
        </p:txBody>
      </p:sp>
      <p:sp>
        <p:nvSpPr>
          <p:cNvPr id="3" name="Content Placeholder 2"/>
          <p:cNvSpPr>
            <a:spLocks noGrp="1"/>
          </p:cNvSpPr>
          <p:nvPr>
            <p:ph idx="1"/>
          </p:nvPr>
        </p:nvSpPr>
        <p:spPr/>
        <p:txBody>
          <a:bodyPr/>
          <a:lstStyle/>
          <a:p>
            <a:endParaRPr lang="en-CA"/>
          </a:p>
        </p:txBody>
      </p:sp>
      <p:pic>
        <p:nvPicPr>
          <p:cNvPr id="4" name="Picture 3">
            <a:hlinkClick r:id="rId2" action="ppaction://hlinkfile"/>
          </p:cNvPr>
          <p:cNvPicPr>
            <a:picLocks noChangeAspect="1"/>
          </p:cNvPicPr>
          <p:nvPr/>
        </p:nvPicPr>
        <p:blipFill rotWithShape="1">
          <a:blip r:embed="rId3"/>
          <a:srcRect l="9344" t="8079" r="9273" b="12399"/>
          <a:stretch/>
        </p:blipFill>
        <p:spPr>
          <a:xfrm>
            <a:off x="1154952" y="2603500"/>
            <a:ext cx="8761413" cy="3416299"/>
          </a:xfrm>
          <a:prstGeom prst="rect">
            <a:avLst/>
          </a:prstGeom>
        </p:spPr>
      </p:pic>
    </p:spTree>
    <p:extLst>
      <p:ext uri="{BB962C8B-B14F-4D97-AF65-F5344CB8AC3E}">
        <p14:creationId xmlns:p14="http://schemas.microsoft.com/office/powerpoint/2010/main" val="165229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PBL in Action</a:t>
            </a:r>
          </a:p>
        </p:txBody>
      </p:sp>
      <p:sp>
        <p:nvSpPr>
          <p:cNvPr id="3" name="Content Placeholder 2"/>
          <p:cNvSpPr>
            <a:spLocks noGrp="1"/>
          </p:cNvSpPr>
          <p:nvPr>
            <p:ph idx="1"/>
          </p:nvPr>
        </p:nvSpPr>
        <p:spPr/>
        <p:txBody>
          <a:bodyPr/>
          <a:lstStyle/>
          <a:p>
            <a:endParaRPr lang="en-CA" dirty="0"/>
          </a:p>
        </p:txBody>
      </p:sp>
      <p:pic>
        <p:nvPicPr>
          <p:cNvPr id="4" name="Picture 3">
            <a:hlinkClick r:id="rId2" action="ppaction://hlinkfile"/>
          </p:cNvPr>
          <p:cNvPicPr>
            <a:picLocks noChangeAspect="1"/>
          </p:cNvPicPr>
          <p:nvPr/>
        </p:nvPicPr>
        <p:blipFill rotWithShape="1">
          <a:blip r:embed="rId3"/>
          <a:srcRect l="22223" t="7688" r="22781" b="21478"/>
          <a:stretch/>
        </p:blipFill>
        <p:spPr>
          <a:xfrm>
            <a:off x="1154953" y="2603500"/>
            <a:ext cx="8761413" cy="3416300"/>
          </a:xfrm>
          <a:prstGeom prst="rect">
            <a:avLst/>
          </a:prstGeom>
        </p:spPr>
      </p:pic>
    </p:spTree>
    <p:extLst>
      <p:ext uri="{BB962C8B-B14F-4D97-AF65-F5344CB8AC3E}">
        <p14:creationId xmlns:p14="http://schemas.microsoft.com/office/powerpoint/2010/main" val="3449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Education in the 21</a:t>
            </a:r>
            <a:r>
              <a:rPr lang="en-CA" baseline="30000" dirty="0"/>
              <a:t>st</a:t>
            </a:r>
            <a:r>
              <a:rPr lang="en-CA" dirty="0"/>
              <a:t> Century</a:t>
            </a:r>
          </a:p>
        </p:txBody>
      </p:sp>
      <p:sp>
        <p:nvSpPr>
          <p:cNvPr id="3" name="Content Placeholder 2"/>
          <p:cNvSpPr>
            <a:spLocks noGrp="1"/>
          </p:cNvSpPr>
          <p:nvPr>
            <p:ph idx="1"/>
          </p:nvPr>
        </p:nvSpPr>
        <p:spPr/>
        <p:txBody>
          <a:bodyPr>
            <a:normAutofit/>
          </a:bodyPr>
          <a:lstStyle/>
          <a:p>
            <a:r>
              <a:rPr lang="en-CA" dirty="0"/>
              <a:t>The old-school model of </a:t>
            </a:r>
            <a:r>
              <a:rPr lang="en-CA" b="1" dirty="0"/>
              <a:t>passively learning facts and reciting them </a:t>
            </a:r>
            <a:r>
              <a:rPr lang="en-CA" dirty="0"/>
              <a:t>out of context is </a:t>
            </a:r>
            <a:r>
              <a:rPr lang="en-CA" b="1" dirty="0"/>
              <a:t>no longer sufficient </a:t>
            </a:r>
            <a:r>
              <a:rPr lang="en-CA" dirty="0"/>
              <a:t>to prepare students to survive in today's world. </a:t>
            </a:r>
          </a:p>
          <a:p>
            <a:endParaRPr lang="en-CA" dirty="0"/>
          </a:p>
          <a:p>
            <a:r>
              <a:rPr lang="en-CA" dirty="0"/>
              <a:t>Solving highly complex problems requires that students have both </a:t>
            </a:r>
            <a:r>
              <a:rPr lang="en-CA" b="1" dirty="0"/>
              <a:t>fundamental skills </a:t>
            </a:r>
            <a:r>
              <a:rPr lang="en-CA" dirty="0"/>
              <a:t>(reading, writing, math, science, etc. ) and</a:t>
            </a:r>
            <a:r>
              <a:rPr lang="en-CA" b="1" dirty="0"/>
              <a:t> 21st century skills.</a:t>
            </a:r>
            <a:endParaRPr lang="en-CA" dirty="0"/>
          </a:p>
          <a:p>
            <a:endParaRPr lang="en-CA" dirty="0"/>
          </a:p>
        </p:txBody>
      </p:sp>
    </p:spTree>
    <p:extLst>
      <p:ext uri="{BB962C8B-B14F-4D97-AF65-F5344CB8AC3E}">
        <p14:creationId xmlns:p14="http://schemas.microsoft.com/office/powerpoint/2010/main" val="402123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project based learning?</a:t>
            </a:r>
          </a:p>
        </p:txBody>
      </p:sp>
      <p:sp>
        <p:nvSpPr>
          <p:cNvPr id="3" name="Content Placeholder 2"/>
          <p:cNvSpPr>
            <a:spLocks noGrp="1"/>
          </p:cNvSpPr>
          <p:nvPr>
            <p:ph idx="1"/>
          </p:nvPr>
        </p:nvSpPr>
        <p:spPr/>
        <p:txBody>
          <a:bodyPr/>
          <a:lstStyle/>
          <a:p>
            <a:r>
              <a:rPr lang="en-CA" dirty="0"/>
              <a:t>Project-based learning if founded in the beliefs that students learn best by </a:t>
            </a:r>
            <a:r>
              <a:rPr lang="en-CA" b="1" dirty="0"/>
              <a:t>experiencing</a:t>
            </a:r>
            <a:r>
              <a:rPr lang="en-CA" dirty="0"/>
              <a:t> and </a:t>
            </a:r>
            <a:r>
              <a:rPr lang="en-CA" b="1" dirty="0"/>
              <a:t>dealing with real-world issues </a:t>
            </a:r>
            <a:r>
              <a:rPr lang="en-CA" dirty="0"/>
              <a:t>that are meaningful to them </a:t>
            </a:r>
            <a:r>
              <a:rPr lang="en-CA" b="1" dirty="0"/>
              <a:t>. </a:t>
            </a:r>
          </a:p>
          <a:p>
            <a:endParaRPr lang="en-CA" b="1" dirty="0"/>
          </a:p>
          <a:p>
            <a:pPr marL="0" indent="0">
              <a:buNone/>
            </a:pPr>
            <a:endParaRPr lang="en-CA" i="1" dirty="0"/>
          </a:p>
          <a:p>
            <a:endParaRPr lang="en-CA" dirty="0"/>
          </a:p>
        </p:txBody>
      </p:sp>
      <p:sp>
        <p:nvSpPr>
          <p:cNvPr id="4" name="Rectangle 3"/>
          <p:cNvSpPr/>
          <p:nvPr/>
        </p:nvSpPr>
        <p:spPr>
          <a:xfrm>
            <a:off x="2487659" y="4017780"/>
            <a:ext cx="6096000" cy="1754326"/>
          </a:xfrm>
          <a:prstGeom prst="rect">
            <a:avLst/>
          </a:prstGeom>
        </p:spPr>
        <p:txBody>
          <a:bodyPr>
            <a:spAutoFit/>
          </a:bodyPr>
          <a:lstStyle/>
          <a:p>
            <a:r>
              <a:rPr lang="en-CA" i="1" dirty="0"/>
              <a:t>"One of the major advantages of project work is that it makes school more like real life. It's an in-depth investigation of a real-world topic worthy of children's attention and effort.“</a:t>
            </a:r>
          </a:p>
          <a:p>
            <a:endParaRPr lang="en-CA" i="1" dirty="0"/>
          </a:p>
          <a:p>
            <a:r>
              <a:rPr lang="en-CA" cap="all" dirty="0"/>
              <a:t>-EDUCATION RESEARCHER SYLVIA CHARD</a:t>
            </a:r>
            <a:endParaRPr lang="en-CA" dirty="0"/>
          </a:p>
        </p:txBody>
      </p:sp>
    </p:spTree>
    <p:extLst>
      <p:ext uri="{BB962C8B-B14F-4D97-AF65-F5344CB8AC3E}">
        <p14:creationId xmlns:p14="http://schemas.microsoft.com/office/powerpoint/2010/main" val="372103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PBL involve?</a:t>
            </a:r>
          </a:p>
        </p:txBody>
      </p:sp>
      <p:sp>
        <p:nvSpPr>
          <p:cNvPr id="3" name="Content Placeholder 2"/>
          <p:cNvSpPr>
            <a:spLocks noGrp="1"/>
          </p:cNvSpPr>
          <p:nvPr>
            <p:ph idx="1"/>
          </p:nvPr>
        </p:nvSpPr>
        <p:spPr/>
        <p:txBody>
          <a:bodyPr/>
          <a:lstStyle/>
          <a:p>
            <a:pPr lvl="0"/>
            <a:r>
              <a:rPr lang="en-CA" dirty="0"/>
              <a:t>students focused on </a:t>
            </a:r>
            <a:r>
              <a:rPr lang="en-CA" b="1" dirty="0"/>
              <a:t>real-world </a:t>
            </a:r>
            <a:r>
              <a:rPr lang="en-CA" dirty="0"/>
              <a:t>meaningful issues and problem solving</a:t>
            </a:r>
          </a:p>
          <a:p>
            <a:pPr lvl="0"/>
            <a:r>
              <a:rPr lang="en-CA" b="1" dirty="0"/>
              <a:t>Skills </a:t>
            </a:r>
            <a:r>
              <a:rPr lang="en-CA" dirty="0"/>
              <a:t>that transfer outside of the classroom</a:t>
            </a:r>
            <a:endParaRPr lang="en-CA" b="1" dirty="0"/>
          </a:p>
          <a:p>
            <a:pPr lvl="0"/>
            <a:r>
              <a:rPr lang="en-CA" dirty="0"/>
              <a:t>increased </a:t>
            </a:r>
            <a:r>
              <a:rPr lang="en-CA" b="1" dirty="0"/>
              <a:t>student control</a:t>
            </a:r>
            <a:r>
              <a:rPr lang="en-CA" dirty="0"/>
              <a:t> over his or her learning</a:t>
            </a:r>
          </a:p>
          <a:p>
            <a:pPr lvl="0"/>
            <a:r>
              <a:rPr lang="en-CA" dirty="0"/>
              <a:t>teachers serving as </a:t>
            </a:r>
            <a:r>
              <a:rPr lang="en-CA" b="1" dirty="0"/>
              <a:t>coaches and facilitators</a:t>
            </a:r>
            <a:r>
              <a:rPr lang="en-CA" dirty="0"/>
              <a:t> of inquiry and reflection</a:t>
            </a:r>
          </a:p>
          <a:p>
            <a:pPr lvl="0"/>
            <a:r>
              <a:rPr lang="en-CA" dirty="0"/>
              <a:t>students (usually, but not always) working in </a:t>
            </a:r>
            <a:r>
              <a:rPr lang="en-CA" b="1" dirty="0"/>
              <a:t>pairs or groups</a:t>
            </a:r>
            <a:endParaRPr lang="en-CA" dirty="0"/>
          </a:p>
          <a:p>
            <a:endParaRPr lang="en-CA" dirty="0"/>
          </a:p>
          <a:p>
            <a:endParaRPr lang="en-CA" dirty="0"/>
          </a:p>
        </p:txBody>
      </p:sp>
      <p:sp>
        <p:nvSpPr>
          <p:cNvPr id="4" name="Rectangle 3"/>
          <p:cNvSpPr/>
          <p:nvPr/>
        </p:nvSpPr>
        <p:spPr>
          <a:xfrm>
            <a:off x="1154953" y="6019800"/>
            <a:ext cx="6096000" cy="369332"/>
          </a:xfrm>
          <a:prstGeom prst="rect">
            <a:avLst/>
          </a:prstGeom>
        </p:spPr>
        <p:txBody>
          <a:bodyPr>
            <a:spAutoFit/>
          </a:bodyPr>
          <a:lstStyle/>
          <a:p>
            <a:r>
              <a:rPr lang="en-CA" dirty="0"/>
              <a:t>(</a:t>
            </a:r>
            <a:r>
              <a:rPr lang="en-CA" u="sng" dirty="0">
                <a:hlinkClick r:id="rId2"/>
              </a:rPr>
              <a:t>Barron &amp; Darling-Hammond, 2008</a:t>
            </a:r>
            <a:r>
              <a:rPr lang="en-CA" dirty="0"/>
              <a:t>; </a:t>
            </a:r>
            <a:r>
              <a:rPr lang="en-CA" u="sng" dirty="0">
                <a:hlinkClick r:id="rId3"/>
              </a:rPr>
              <a:t>Thomas, 2000</a:t>
            </a:r>
            <a:r>
              <a:rPr lang="en-CA" dirty="0"/>
              <a:t>)</a:t>
            </a:r>
          </a:p>
        </p:txBody>
      </p:sp>
    </p:spTree>
    <p:extLst>
      <p:ext uri="{BB962C8B-B14F-4D97-AF65-F5344CB8AC3E}">
        <p14:creationId xmlns:p14="http://schemas.microsoft.com/office/powerpoint/2010/main" val="341664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Research Findings</a:t>
            </a:r>
          </a:p>
        </p:txBody>
      </p:sp>
      <p:sp>
        <p:nvSpPr>
          <p:cNvPr id="3" name="Content Placeholder 2"/>
          <p:cNvSpPr>
            <a:spLocks noGrp="1"/>
          </p:cNvSpPr>
          <p:nvPr>
            <p:ph idx="1"/>
          </p:nvPr>
        </p:nvSpPr>
        <p:spPr/>
        <p:txBody>
          <a:bodyPr>
            <a:normAutofit/>
          </a:bodyPr>
          <a:lstStyle/>
          <a:p>
            <a:r>
              <a:rPr lang="en-CA" dirty="0"/>
              <a:t>PBL vs. Traditional instruction</a:t>
            </a:r>
          </a:p>
          <a:p>
            <a:pPr lvl="1"/>
            <a:endParaRPr lang="en-CA" dirty="0"/>
          </a:p>
          <a:p>
            <a:pPr lvl="1"/>
            <a:r>
              <a:rPr lang="en-CA" dirty="0"/>
              <a:t>PBL increases long-term retention of content,</a:t>
            </a:r>
            <a:r>
              <a:rPr lang="en-CA" b="1" dirty="0"/>
              <a:t> helps students perform as well as or better than traditional learners </a:t>
            </a:r>
            <a:r>
              <a:rPr lang="en-CA" dirty="0"/>
              <a:t>in </a:t>
            </a:r>
            <a:r>
              <a:rPr lang="en-CA" b="1" dirty="0"/>
              <a:t>high-stakes tests, </a:t>
            </a:r>
            <a:r>
              <a:rPr lang="en-CA" dirty="0"/>
              <a:t>improves problem-solving and collaboration skills, and improves students' attitudes towards learning (</a:t>
            </a:r>
            <a:r>
              <a:rPr lang="en-CA" u="sng" dirty="0">
                <a:hlinkClick r:id="rId2"/>
              </a:rPr>
              <a:t>Strobel &amp; van Barneveld, 2009</a:t>
            </a:r>
            <a:r>
              <a:rPr lang="en-CA" dirty="0"/>
              <a:t>; </a:t>
            </a:r>
            <a:r>
              <a:rPr lang="en-CA" u="sng" dirty="0">
                <a:hlinkClick r:id="rId3"/>
              </a:rPr>
              <a:t>Walker &amp; Leary, 2009</a:t>
            </a:r>
            <a:r>
              <a:rPr lang="en-CA" dirty="0"/>
              <a:t>). </a:t>
            </a:r>
          </a:p>
          <a:p>
            <a:endParaRPr lang="en-CA" dirty="0"/>
          </a:p>
          <a:p>
            <a:pPr lvl="1"/>
            <a:r>
              <a:rPr lang="en-CA" dirty="0"/>
              <a:t>Schools where PBL is practiced find a </a:t>
            </a:r>
            <a:r>
              <a:rPr lang="en-CA" b="1" dirty="0"/>
              <a:t>decline in absenteeism</a:t>
            </a:r>
            <a:r>
              <a:rPr lang="en-CA" dirty="0"/>
              <a:t>, </a:t>
            </a:r>
            <a:r>
              <a:rPr lang="en-CA" b="1" dirty="0"/>
              <a:t>an increase in cooperative learning skills, </a:t>
            </a:r>
            <a:r>
              <a:rPr lang="en-CA" dirty="0"/>
              <a:t>and </a:t>
            </a:r>
            <a:r>
              <a:rPr lang="en-CA" b="1" dirty="0"/>
              <a:t>improvement in student achievement</a:t>
            </a:r>
            <a:r>
              <a:rPr lang="en-CA" dirty="0"/>
              <a:t>. When technology is used to promote critical thinking and communication, these benefits are enhanced.</a:t>
            </a:r>
          </a:p>
          <a:p>
            <a:endParaRPr lang="en-CA" dirty="0"/>
          </a:p>
        </p:txBody>
      </p:sp>
    </p:spTree>
    <p:extLst>
      <p:ext uri="{BB962C8B-B14F-4D97-AF65-F5344CB8AC3E}">
        <p14:creationId xmlns:p14="http://schemas.microsoft.com/office/powerpoint/2010/main" val="427744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Experiencing Project Based Learning</a:t>
            </a:r>
          </a:p>
        </p:txBody>
      </p:sp>
      <p:sp>
        <p:nvSpPr>
          <p:cNvPr id="5" name="Subtitle 4"/>
          <p:cNvSpPr>
            <a:spLocks noGrp="1"/>
          </p:cNvSpPr>
          <p:nvPr>
            <p:ph type="subTitle" idx="1"/>
          </p:nvPr>
        </p:nvSpPr>
        <p:spPr/>
        <p:txBody>
          <a:bodyPr/>
          <a:lstStyle/>
          <a:p>
            <a:r>
              <a:rPr lang="en-US" dirty="0"/>
              <a:t>Sample Lesson</a:t>
            </a:r>
          </a:p>
        </p:txBody>
      </p:sp>
    </p:spTree>
    <p:extLst>
      <p:ext uri="{BB962C8B-B14F-4D97-AF65-F5344CB8AC3E}">
        <p14:creationId xmlns:p14="http://schemas.microsoft.com/office/powerpoint/2010/main" val="2845097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(English Education)</a:t>
            </a:r>
          </a:p>
        </p:txBody>
      </p:sp>
      <p:sp>
        <p:nvSpPr>
          <p:cNvPr id="3" name="Content Placeholder 2"/>
          <p:cNvSpPr>
            <a:spLocks noGrp="1"/>
          </p:cNvSpPr>
          <p:nvPr>
            <p:ph idx="1"/>
          </p:nvPr>
        </p:nvSpPr>
        <p:spPr/>
        <p:txBody>
          <a:bodyPr/>
          <a:lstStyle/>
          <a:p>
            <a:r>
              <a:rPr lang="en-US" dirty="0"/>
              <a:t>Real-world problems</a:t>
            </a:r>
          </a:p>
          <a:p>
            <a:endParaRPr lang="en-US" dirty="0"/>
          </a:p>
          <a:p>
            <a:pPr lvl="1"/>
            <a:r>
              <a:rPr lang="en-US" dirty="0"/>
              <a:t>In Korea, people spend more time and money on English education than any other country in the world.</a:t>
            </a:r>
          </a:p>
          <a:p>
            <a:pPr marL="457200" lvl="1" indent="0">
              <a:buNone/>
            </a:pPr>
            <a:endParaRPr lang="en-US" dirty="0"/>
          </a:p>
          <a:p>
            <a:pPr lvl="1"/>
            <a:r>
              <a:rPr lang="en-US" dirty="0"/>
              <a:t>Still the overall proficiency and ability to use English in the real-world is relatively low. </a:t>
            </a:r>
          </a:p>
          <a:p>
            <a:pPr lvl="1"/>
            <a:endParaRPr lang="en-US" dirty="0"/>
          </a:p>
        </p:txBody>
      </p:sp>
    </p:spTree>
    <p:extLst>
      <p:ext uri="{BB962C8B-B14F-4D97-AF65-F5344CB8AC3E}">
        <p14:creationId xmlns:p14="http://schemas.microsoft.com/office/powerpoint/2010/main" val="53767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Getting Ready</a:t>
            </a:r>
          </a:p>
        </p:txBody>
      </p:sp>
      <p:sp>
        <p:nvSpPr>
          <p:cNvPr id="3" name="Content Placeholder 2"/>
          <p:cNvSpPr>
            <a:spLocks noGrp="1"/>
          </p:cNvSpPr>
          <p:nvPr>
            <p:ph idx="1"/>
          </p:nvPr>
        </p:nvSpPr>
        <p:spPr/>
        <p:txBody>
          <a:bodyPr/>
          <a:lstStyle/>
          <a:p>
            <a:r>
              <a:rPr lang="en-CA" dirty="0"/>
              <a:t>KWL (Know, Want to Know, Learn)</a:t>
            </a:r>
          </a:p>
          <a:p>
            <a:endParaRPr lang="en-CA" dirty="0"/>
          </a:p>
          <a:p>
            <a:pPr lvl="1"/>
            <a:r>
              <a:rPr lang="en-CA" dirty="0"/>
              <a:t>What do you know about Project Based Learning (PBL)?</a:t>
            </a:r>
          </a:p>
          <a:p>
            <a:pPr lvl="1"/>
            <a:r>
              <a:rPr lang="en-CA" dirty="0"/>
              <a:t>What do you want to know about PBL?</a:t>
            </a:r>
          </a:p>
          <a:p>
            <a:pPr lvl="1"/>
            <a:r>
              <a:rPr lang="en-CA" dirty="0"/>
              <a:t>Are there any specific questions you have about Project Based Learning (PBL)?</a:t>
            </a:r>
          </a:p>
        </p:txBody>
      </p:sp>
    </p:spTree>
    <p:extLst>
      <p:ext uri="{BB962C8B-B14F-4D97-AF65-F5344CB8AC3E}">
        <p14:creationId xmlns:p14="http://schemas.microsoft.com/office/powerpoint/2010/main" val="158355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Driving questions</a:t>
            </a:r>
          </a:p>
        </p:txBody>
      </p:sp>
      <p:sp>
        <p:nvSpPr>
          <p:cNvPr id="3" name="Content Placeholder 2"/>
          <p:cNvSpPr>
            <a:spLocks noGrp="1"/>
          </p:cNvSpPr>
          <p:nvPr>
            <p:ph idx="1"/>
          </p:nvPr>
        </p:nvSpPr>
        <p:spPr>
          <a:xfrm>
            <a:off x="1154955" y="2603500"/>
            <a:ext cx="8761412" cy="1365827"/>
          </a:xfrm>
        </p:spPr>
        <p:txBody>
          <a:bodyPr/>
          <a:lstStyle/>
          <a:p>
            <a:r>
              <a:rPr lang="en-US" dirty="0"/>
              <a:t>What can be done to produce more proficient English learners within the current situation?</a:t>
            </a:r>
          </a:p>
          <a:p>
            <a:pPr marL="0" indent="0">
              <a:buNone/>
            </a:pPr>
            <a:endParaRPr lang="en-US" dirty="0"/>
          </a:p>
        </p:txBody>
      </p:sp>
    </p:spTree>
    <p:extLst>
      <p:ext uri="{BB962C8B-B14F-4D97-AF65-F5344CB8AC3E}">
        <p14:creationId xmlns:p14="http://schemas.microsoft.com/office/powerpoint/2010/main" val="415683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2F3A5-DC27-4CF1-831B-F3EE0743C0F8}"/>
              </a:ext>
            </a:extLst>
          </p:cNvPr>
          <p:cNvSpPr>
            <a:spLocks noGrp="1"/>
          </p:cNvSpPr>
          <p:nvPr>
            <p:ph type="title"/>
          </p:nvPr>
        </p:nvSpPr>
        <p:spPr/>
        <p:txBody>
          <a:bodyPr/>
          <a:lstStyle/>
          <a:p>
            <a:r>
              <a:rPr lang="en-US" dirty="0"/>
              <a:t>Project design questions </a:t>
            </a:r>
          </a:p>
        </p:txBody>
      </p:sp>
      <p:sp>
        <p:nvSpPr>
          <p:cNvPr id="3" name="Content Placeholder 2">
            <a:extLst>
              <a:ext uri="{FF2B5EF4-FFF2-40B4-BE49-F238E27FC236}">
                <a16:creationId xmlns:a16="http://schemas.microsoft.com/office/drawing/2014/main" id="{4C14821E-CE6F-4E58-B23E-C2868D3E8CBC}"/>
              </a:ext>
            </a:extLst>
          </p:cNvPr>
          <p:cNvSpPr>
            <a:spLocks noGrp="1"/>
          </p:cNvSpPr>
          <p:nvPr>
            <p:ph idx="1"/>
          </p:nvPr>
        </p:nvSpPr>
        <p:spPr/>
        <p:txBody>
          <a:bodyPr/>
          <a:lstStyle/>
          <a:p>
            <a:endParaRPr lang="en-US" dirty="0"/>
          </a:p>
          <a:p>
            <a:endParaRPr lang="en-US" dirty="0"/>
          </a:p>
          <a:p>
            <a:r>
              <a:rPr lang="en-US" dirty="0"/>
              <a:t>What can students do/ create/ design to address some of the issues in the current education system?</a:t>
            </a:r>
          </a:p>
        </p:txBody>
      </p:sp>
    </p:spTree>
    <p:extLst>
      <p:ext uri="{BB962C8B-B14F-4D97-AF65-F5344CB8AC3E}">
        <p14:creationId xmlns:p14="http://schemas.microsoft.com/office/powerpoint/2010/main" val="24912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315369" y="2261062"/>
            <a:ext cx="8479495" cy="4497186"/>
          </a:xfrm>
        </p:spPr>
        <p:txBody>
          <a:bodyPr>
            <a:normAutofit/>
          </a:bodyPr>
          <a:lstStyle/>
          <a:p>
            <a:r>
              <a:rPr lang="en-US" sz="1500" dirty="0"/>
              <a:t>You and your groupmates have decided to open your own </a:t>
            </a:r>
            <a:r>
              <a:rPr lang="en-US" sz="1500" b="1" dirty="0"/>
              <a:t>private English school </a:t>
            </a:r>
            <a:r>
              <a:rPr lang="en-US" sz="1500" dirty="0"/>
              <a:t>for middle and high-school students because you are not satisfied with the current state of English education in Korea. </a:t>
            </a:r>
          </a:p>
          <a:p>
            <a:pPr marL="0" indent="0">
              <a:buNone/>
            </a:pPr>
            <a:endParaRPr lang="en-US" sz="1500" dirty="0"/>
          </a:p>
          <a:p>
            <a:r>
              <a:rPr lang="en-US" sz="1500" dirty="0"/>
              <a:t>You will meet with parents and potential learners to tell them about your school. Think about the following details:</a:t>
            </a:r>
          </a:p>
          <a:p>
            <a:endParaRPr lang="en-US" sz="1500" dirty="0"/>
          </a:p>
          <a:p>
            <a:pPr lvl="2"/>
            <a:r>
              <a:rPr lang="en-US" dirty="0"/>
              <a:t>The aims of your school.</a:t>
            </a:r>
          </a:p>
          <a:p>
            <a:pPr lvl="2"/>
            <a:r>
              <a:rPr lang="en-US" dirty="0"/>
              <a:t>They types of courses/ lessons your school will offer. (4-5)</a:t>
            </a:r>
          </a:p>
          <a:p>
            <a:pPr lvl="2"/>
            <a:r>
              <a:rPr lang="en-US" dirty="0"/>
              <a:t>A weekly schedule.</a:t>
            </a:r>
          </a:p>
          <a:p>
            <a:pPr lvl="2"/>
            <a:r>
              <a:rPr lang="en-US" dirty="0"/>
              <a:t>Why people should enroll in your school. </a:t>
            </a:r>
          </a:p>
        </p:txBody>
      </p:sp>
      <p:graphicFrame>
        <p:nvGraphicFramePr>
          <p:cNvPr id="7" name="Table 6">
            <a:extLst>
              <a:ext uri="{FF2B5EF4-FFF2-40B4-BE49-F238E27FC236}">
                <a16:creationId xmlns:a16="http://schemas.microsoft.com/office/drawing/2014/main" id="{52D6EF16-48D4-4696-A05F-EF8B531DC090}"/>
              </a:ext>
            </a:extLst>
          </p:cNvPr>
          <p:cNvGraphicFramePr>
            <a:graphicFrameLocks noGrp="1"/>
          </p:cNvGraphicFramePr>
          <p:nvPr>
            <p:extLst>
              <p:ext uri="{D42A27DB-BD31-4B8C-83A1-F6EECF244321}">
                <p14:modId xmlns:p14="http://schemas.microsoft.com/office/powerpoint/2010/main" val="2305516783"/>
              </p:ext>
            </p:extLst>
          </p:nvPr>
        </p:nvGraphicFramePr>
        <p:xfrm>
          <a:off x="6491218" y="3975508"/>
          <a:ext cx="5700782" cy="2653892"/>
        </p:xfrm>
        <a:graphic>
          <a:graphicData uri="http://schemas.openxmlformats.org/drawingml/2006/table">
            <a:tbl>
              <a:tblPr firstRow="1" bandRow="1">
                <a:tableStyleId>{5C22544A-7EE6-4342-B048-85BDC9FD1C3A}</a:tableStyleId>
              </a:tblPr>
              <a:tblGrid>
                <a:gridCol w="1056561">
                  <a:extLst>
                    <a:ext uri="{9D8B030D-6E8A-4147-A177-3AD203B41FA5}">
                      <a16:colId xmlns:a16="http://schemas.microsoft.com/office/drawing/2014/main" val="3116884451"/>
                    </a:ext>
                  </a:extLst>
                </a:gridCol>
                <a:gridCol w="754340">
                  <a:extLst>
                    <a:ext uri="{9D8B030D-6E8A-4147-A177-3AD203B41FA5}">
                      <a16:colId xmlns:a16="http://schemas.microsoft.com/office/drawing/2014/main" val="722607062"/>
                    </a:ext>
                  </a:extLst>
                </a:gridCol>
                <a:gridCol w="905451">
                  <a:extLst>
                    <a:ext uri="{9D8B030D-6E8A-4147-A177-3AD203B41FA5}">
                      <a16:colId xmlns:a16="http://schemas.microsoft.com/office/drawing/2014/main" val="1653387564"/>
                    </a:ext>
                  </a:extLst>
                </a:gridCol>
                <a:gridCol w="1180611">
                  <a:extLst>
                    <a:ext uri="{9D8B030D-6E8A-4147-A177-3AD203B41FA5}">
                      <a16:colId xmlns:a16="http://schemas.microsoft.com/office/drawing/2014/main" val="270702654"/>
                    </a:ext>
                  </a:extLst>
                </a:gridCol>
                <a:gridCol w="985087">
                  <a:extLst>
                    <a:ext uri="{9D8B030D-6E8A-4147-A177-3AD203B41FA5}">
                      <a16:colId xmlns:a16="http://schemas.microsoft.com/office/drawing/2014/main" val="2885166998"/>
                    </a:ext>
                  </a:extLst>
                </a:gridCol>
                <a:gridCol w="818732">
                  <a:extLst>
                    <a:ext uri="{9D8B030D-6E8A-4147-A177-3AD203B41FA5}">
                      <a16:colId xmlns:a16="http://schemas.microsoft.com/office/drawing/2014/main" val="516078461"/>
                    </a:ext>
                  </a:extLst>
                </a:gridCol>
              </a:tblGrid>
              <a:tr h="306932">
                <a:tc>
                  <a:txBody>
                    <a:bodyPr/>
                    <a:lstStyle/>
                    <a:p>
                      <a:endParaRPr lang="en-US" sz="1000" dirty="0"/>
                    </a:p>
                  </a:txBody>
                  <a:tcPr/>
                </a:tc>
                <a:tc>
                  <a:txBody>
                    <a:bodyPr/>
                    <a:lstStyle/>
                    <a:p>
                      <a:r>
                        <a:rPr lang="en-US" sz="1000" dirty="0"/>
                        <a:t>Monday</a:t>
                      </a:r>
                    </a:p>
                  </a:txBody>
                  <a:tcPr/>
                </a:tc>
                <a:tc>
                  <a:txBody>
                    <a:bodyPr/>
                    <a:lstStyle/>
                    <a:p>
                      <a:r>
                        <a:rPr lang="en-US" sz="1000" dirty="0"/>
                        <a:t>Tuesday</a:t>
                      </a:r>
                    </a:p>
                  </a:txBody>
                  <a:tcPr/>
                </a:tc>
                <a:tc>
                  <a:txBody>
                    <a:bodyPr/>
                    <a:lstStyle/>
                    <a:p>
                      <a:r>
                        <a:rPr lang="en-US" sz="1000" dirty="0"/>
                        <a:t>Wednesday</a:t>
                      </a:r>
                    </a:p>
                  </a:txBody>
                  <a:tcPr/>
                </a:tc>
                <a:tc>
                  <a:txBody>
                    <a:bodyPr/>
                    <a:lstStyle/>
                    <a:p>
                      <a:r>
                        <a:rPr lang="en-US" sz="1000" dirty="0"/>
                        <a:t>Thursday</a:t>
                      </a:r>
                    </a:p>
                  </a:txBody>
                  <a:tcPr/>
                </a:tc>
                <a:tc>
                  <a:txBody>
                    <a:bodyPr/>
                    <a:lstStyle/>
                    <a:p>
                      <a:r>
                        <a:rPr lang="en-US" sz="1000" dirty="0"/>
                        <a:t>Friday</a:t>
                      </a:r>
                    </a:p>
                  </a:txBody>
                  <a:tcPr/>
                </a:tc>
                <a:extLst>
                  <a:ext uri="{0D108BD9-81ED-4DB2-BD59-A6C34878D82A}">
                    <a16:rowId xmlns:a16="http://schemas.microsoft.com/office/drawing/2014/main" val="3886161337"/>
                  </a:ext>
                </a:extLst>
              </a:tr>
              <a:tr h="351248">
                <a:tc>
                  <a:txBody>
                    <a:bodyPr/>
                    <a:lstStyle/>
                    <a:p>
                      <a:r>
                        <a:rPr lang="en-US" sz="1000" dirty="0"/>
                        <a:t>5:00-5:50 pm</a:t>
                      </a:r>
                    </a:p>
                  </a:txBody>
                  <a:tcPr/>
                </a:tc>
                <a:tc>
                  <a:txBody>
                    <a:bodyPr/>
                    <a:lstStyle/>
                    <a:p>
                      <a:r>
                        <a:rPr lang="en-US" sz="1000" dirty="0"/>
                        <a:t>Dance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87335641"/>
                  </a:ext>
                </a:extLst>
              </a:tr>
              <a:tr h="35124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6:00-6:50 pm</a:t>
                      </a:r>
                    </a:p>
                    <a:p>
                      <a:endParaRPr lang="en-US" dirty="0"/>
                    </a:p>
                  </a:txBody>
                  <a:tcPr/>
                </a:tc>
                <a:tc>
                  <a:txBody>
                    <a:bodyPr/>
                    <a:lstStyle/>
                    <a:p>
                      <a:r>
                        <a:rPr lang="en-US" sz="1000" dirty="0"/>
                        <a:t>Storytime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31725670"/>
                  </a:ext>
                </a:extLst>
              </a:tr>
              <a:tr h="35124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97274193"/>
                  </a:ext>
                </a:extLst>
              </a:tr>
              <a:tr h="351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35425956"/>
                  </a:ext>
                </a:extLst>
              </a:tr>
              <a:tr h="351248">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544828095"/>
                  </a:ext>
                </a:extLst>
              </a:tr>
              <a:tr h="35124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611032921"/>
                  </a:ext>
                </a:extLst>
              </a:tr>
            </a:tbl>
          </a:graphicData>
        </a:graphic>
      </p:graphicFrame>
    </p:spTree>
    <p:extLst>
      <p:ext uri="{BB962C8B-B14F-4D97-AF65-F5344CB8AC3E}">
        <p14:creationId xmlns:p14="http://schemas.microsoft.com/office/powerpoint/2010/main" val="2917811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Reflection</a:t>
            </a:r>
            <a:endParaRPr lang="ko-KR" altLang="en-US" dirty="0"/>
          </a:p>
        </p:txBody>
      </p:sp>
      <p:sp>
        <p:nvSpPr>
          <p:cNvPr id="3" name="Content Placeholder 2"/>
          <p:cNvSpPr>
            <a:spLocks noGrp="1"/>
          </p:cNvSpPr>
          <p:nvPr>
            <p:ph idx="1"/>
          </p:nvPr>
        </p:nvSpPr>
        <p:spPr/>
        <p:txBody>
          <a:bodyPr/>
          <a:lstStyle/>
          <a:p>
            <a:r>
              <a:rPr lang="en-US" altLang="ko-KR" dirty="0"/>
              <a:t>Positive and negative points of PBL?</a:t>
            </a:r>
          </a:p>
          <a:p>
            <a:endParaRPr lang="en-US" altLang="ko-KR" dirty="0"/>
          </a:p>
          <a:p>
            <a:r>
              <a:rPr lang="en-US" altLang="ko-KR" dirty="0"/>
              <a:t>Challenges you face?</a:t>
            </a:r>
          </a:p>
          <a:p>
            <a:endParaRPr lang="en-US" altLang="ko-KR" dirty="0"/>
          </a:p>
          <a:p>
            <a:r>
              <a:rPr lang="en-US" altLang="ko-KR"/>
              <a:t>Additional questions?</a:t>
            </a:r>
            <a:endParaRPr lang="ko-KR" altLang="en-US"/>
          </a:p>
        </p:txBody>
      </p:sp>
    </p:spTree>
    <p:extLst>
      <p:ext uri="{BB962C8B-B14F-4D97-AF65-F5344CB8AC3E}">
        <p14:creationId xmlns:p14="http://schemas.microsoft.com/office/powerpoint/2010/main" val="3238470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Creating a Project</a:t>
            </a:r>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9516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Original PBL Flow</a:t>
            </a:r>
          </a:p>
        </p:txBody>
      </p:sp>
      <p:sp>
        <p:nvSpPr>
          <p:cNvPr id="3" name="Content Placeholder 2"/>
          <p:cNvSpPr>
            <a:spLocks noGrp="1"/>
          </p:cNvSpPr>
          <p:nvPr>
            <p:ph idx="1"/>
          </p:nvPr>
        </p:nvSpPr>
        <p:spPr/>
        <p:txBody>
          <a:bodyPr>
            <a:normAutofit fontScale="92500"/>
          </a:bodyPr>
          <a:lstStyle/>
          <a:p>
            <a:r>
              <a:rPr lang="en-CA" dirty="0"/>
              <a:t>1) Entry event ( Reading, Video, Story, Discussion, Pictures, etc.)</a:t>
            </a:r>
          </a:p>
          <a:p>
            <a:r>
              <a:rPr lang="en-CA" dirty="0"/>
              <a:t>2) Teacher gives students a driving question (Kind of like a research question)</a:t>
            </a:r>
          </a:p>
          <a:p>
            <a:r>
              <a:rPr lang="en-CA" dirty="0"/>
              <a:t>3) The students take time discussing the driving question and thinking about a project they can do</a:t>
            </a:r>
          </a:p>
          <a:p>
            <a:r>
              <a:rPr lang="en-CA" dirty="0"/>
              <a:t>4) Each group chooses their own project</a:t>
            </a:r>
          </a:p>
          <a:p>
            <a:r>
              <a:rPr lang="en-CA" dirty="0"/>
              <a:t>5) Students work on the project in groups</a:t>
            </a:r>
          </a:p>
          <a:p>
            <a:r>
              <a:rPr lang="en-CA" dirty="0"/>
              <a:t>6) Students present their project</a:t>
            </a:r>
          </a:p>
          <a:p>
            <a:r>
              <a:rPr lang="en-CA" dirty="0"/>
              <a:t>7) Students get feedback</a:t>
            </a:r>
          </a:p>
          <a:p>
            <a:r>
              <a:rPr lang="en-CA" dirty="0"/>
              <a:t>8) Students present again</a:t>
            </a:r>
          </a:p>
        </p:txBody>
      </p:sp>
    </p:spTree>
    <p:extLst>
      <p:ext uri="{BB962C8B-B14F-4D97-AF65-F5344CB8AC3E}">
        <p14:creationId xmlns:p14="http://schemas.microsoft.com/office/powerpoint/2010/main" val="182937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F3D5-D2C6-46D9-BB82-2328D9372FB0}"/>
              </a:ext>
            </a:extLst>
          </p:cNvPr>
          <p:cNvSpPr>
            <a:spLocks noGrp="1"/>
          </p:cNvSpPr>
          <p:nvPr>
            <p:ph type="title"/>
          </p:nvPr>
        </p:nvSpPr>
        <p:spPr/>
        <p:txBody>
          <a:bodyPr/>
          <a:lstStyle/>
          <a:p>
            <a:r>
              <a:rPr lang="en-US" dirty="0"/>
              <a:t>PBL Lesson Example</a:t>
            </a:r>
          </a:p>
        </p:txBody>
      </p:sp>
      <p:sp>
        <p:nvSpPr>
          <p:cNvPr id="3" name="Content Placeholder 2">
            <a:extLst>
              <a:ext uri="{FF2B5EF4-FFF2-40B4-BE49-F238E27FC236}">
                <a16:creationId xmlns:a16="http://schemas.microsoft.com/office/drawing/2014/main" id="{258DF779-81FA-42FA-84B6-3D73F44D6E43}"/>
              </a:ext>
            </a:extLst>
          </p:cNvPr>
          <p:cNvSpPr>
            <a:spLocks noGrp="1"/>
          </p:cNvSpPr>
          <p:nvPr>
            <p:ph idx="1"/>
          </p:nvPr>
        </p:nvSpPr>
        <p:spPr/>
        <p:txBody>
          <a:bodyPr>
            <a:normAutofit fontScale="85000" lnSpcReduction="10000"/>
          </a:bodyPr>
          <a:lstStyle/>
          <a:p>
            <a:r>
              <a:rPr lang="en-US" dirty="0"/>
              <a:t>Students watch a video, read, or see pictures about global warming.</a:t>
            </a:r>
          </a:p>
          <a:p>
            <a:r>
              <a:rPr lang="en-US" dirty="0"/>
              <a:t>Teacher discusses the topic with students </a:t>
            </a:r>
          </a:p>
          <a:p>
            <a:r>
              <a:rPr lang="en-US" dirty="0"/>
              <a:t>Teacher puts the driving question on the board “ What daily actions of humans are contributing most to global warming?” (Students discuss)</a:t>
            </a:r>
          </a:p>
          <a:p>
            <a:r>
              <a:rPr lang="en-US" dirty="0"/>
              <a:t>Teacher then asks students to think about “ what can your group do to raise other students awareness of this trash issue?”</a:t>
            </a:r>
          </a:p>
          <a:p>
            <a:r>
              <a:rPr lang="en-US" dirty="0"/>
              <a:t>Some groups choose a video, some choose a poster, one groups chooses brochure</a:t>
            </a:r>
          </a:p>
          <a:p>
            <a:r>
              <a:rPr lang="en-US" dirty="0"/>
              <a:t>They create it</a:t>
            </a:r>
          </a:p>
          <a:p>
            <a:r>
              <a:rPr lang="en-US" dirty="0"/>
              <a:t>They present/share it</a:t>
            </a:r>
          </a:p>
          <a:p>
            <a:r>
              <a:rPr lang="en-US" dirty="0"/>
              <a:t>They get feedback and revise</a:t>
            </a:r>
          </a:p>
          <a:p>
            <a:r>
              <a:rPr lang="en-US" dirty="0"/>
              <a:t>Present again</a:t>
            </a:r>
          </a:p>
        </p:txBody>
      </p:sp>
    </p:spTree>
    <p:extLst>
      <p:ext uri="{BB962C8B-B14F-4D97-AF65-F5344CB8AC3E}">
        <p14:creationId xmlns:p14="http://schemas.microsoft.com/office/powerpoint/2010/main" val="223409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40CB-5487-49F8-AF53-766C334EB887}"/>
              </a:ext>
            </a:extLst>
          </p:cNvPr>
          <p:cNvSpPr>
            <a:spLocks noGrp="1"/>
          </p:cNvSpPr>
          <p:nvPr>
            <p:ph type="title"/>
          </p:nvPr>
        </p:nvSpPr>
        <p:spPr/>
        <p:txBody>
          <a:bodyPr/>
          <a:lstStyle/>
          <a:p>
            <a:r>
              <a:rPr lang="en-US" dirty="0"/>
              <a:t>Revised PBL for Korean English Classrooms</a:t>
            </a:r>
          </a:p>
        </p:txBody>
      </p:sp>
      <p:sp>
        <p:nvSpPr>
          <p:cNvPr id="3" name="Content Placeholder 2">
            <a:extLst>
              <a:ext uri="{FF2B5EF4-FFF2-40B4-BE49-F238E27FC236}">
                <a16:creationId xmlns:a16="http://schemas.microsoft.com/office/drawing/2014/main" id="{DABB3BC7-E9F7-412F-A37E-E11C284B6858}"/>
              </a:ext>
            </a:extLst>
          </p:cNvPr>
          <p:cNvSpPr>
            <a:spLocks noGrp="1"/>
          </p:cNvSpPr>
          <p:nvPr>
            <p:ph idx="1"/>
          </p:nvPr>
        </p:nvSpPr>
        <p:spPr/>
        <p:txBody>
          <a:bodyPr/>
          <a:lstStyle/>
          <a:p>
            <a:r>
              <a:rPr lang="en-US" dirty="0"/>
              <a:t>Entry event</a:t>
            </a:r>
          </a:p>
          <a:p>
            <a:pPr lvl="1"/>
            <a:r>
              <a:rPr lang="en-US" dirty="0"/>
              <a:t>Discussion of the topic &amp; problem that will be focused on</a:t>
            </a:r>
          </a:p>
          <a:p>
            <a:r>
              <a:rPr lang="en-US" dirty="0"/>
              <a:t>Teacher gives the students a project to do</a:t>
            </a:r>
          </a:p>
          <a:p>
            <a:r>
              <a:rPr lang="en-US" dirty="0"/>
              <a:t>Students work on the project in groups</a:t>
            </a:r>
          </a:p>
          <a:p>
            <a:r>
              <a:rPr lang="en-US" dirty="0"/>
              <a:t>Students present the project</a:t>
            </a:r>
          </a:p>
        </p:txBody>
      </p:sp>
    </p:spTree>
    <p:extLst>
      <p:ext uri="{BB962C8B-B14F-4D97-AF65-F5344CB8AC3E}">
        <p14:creationId xmlns:p14="http://schemas.microsoft.com/office/powerpoint/2010/main" val="53426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39B0-D2F3-4BED-8C0F-823AADDFD396}"/>
              </a:ext>
            </a:extLst>
          </p:cNvPr>
          <p:cNvSpPr>
            <a:spLocks noGrp="1"/>
          </p:cNvSpPr>
          <p:nvPr>
            <p:ph type="title"/>
          </p:nvPr>
        </p:nvSpPr>
        <p:spPr/>
        <p:txBody>
          <a:bodyPr/>
          <a:lstStyle/>
          <a:p>
            <a:r>
              <a:rPr lang="en-US" dirty="0"/>
              <a:t>Teacher’s job</a:t>
            </a:r>
          </a:p>
        </p:txBody>
      </p:sp>
      <p:sp>
        <p:nvSpPr>
          <p:cNvPr id="3" name="Content Placeholder 2">
            <a:extLst>
              <a:ext uri="{FF2B5EF4-FFF2-40B4-BE49-F238E27FC236}">
                <a16:creationId xmlns:a16="http://schemas.microsoft.com/office/drawing/2014/main" id="{DEBB171C-53C1-40AC-8623-A1F7ACE0DBC8}"/>
              </a:ext>
            </a:extLst>
          </p:cNvPr>
          <p:cNvSpPr>
            <a:spLocks noGrp="1"/>
          </p:cNvSpPr>
          <p:nvPr>
            <p:ph idx="1"/>
          </p:nvPr>
        </p:nvSpPr>
        <p:spPr>
          <a:xfrm>
            <a:off x="1154955" y="2603500"/>
            <a:ext cx="5645895" cy="3416300"/>
          </a:xfrm>
        </p:spPr>
        <p:txBody>
          <a:body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
        <p:nvSpPr>
          <p:cNvPr id="4" name="Content Placeholder 2">
            <a:extLst>
              <a:ext uri="{FF2B5EF4-FFF2-40B4-BE49-F238E27FC236}">
                <a16:creationId xmlns:a16="http://schemas.microsoft.com/office/drawing/2014/main" id="{4BB77DD1-7F4E-4FC9-90D3-095144750D0C}"/>
              </a:ext>
            </a:extLst>
          </p:cNvPr>
          <p:cNvSpPr txBox="1">
            <a:spLocks/>
          </p:cNvSpPr>
          <p:nvPr/>
        </p:nvSpPr>
        <p:spPr>
          <a:xfrm>
            <a:off x="9007943" y="2343150"/>
            <a:ext cx="1816845" cy="5207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b="1" u="sng" dirty="0"/>
              <a:t>Technology</a:t>
            </a:r>
          </a:p>
        </p:txBody>
      </p:sp>
      <p:sp>
        <p:nvSpPr>
          <p:cNvPr id="5" name="Rectangle 4">
            <a:extLst>
              <a:ext uri="{FF2B5EF4-FFF2-40B4-BE49-F238E27FC236}">
                <a16:creationId xmlns:a16="http://schemas.microsoft.com/office/drawing/2014/main" id="{9930C625-607D-4430-A3CC-F41A85235B46}"/>
              </a:ext>
            </a:extLst>
          </p:cNvPr>
          <p:cNvSpPr/>
          <p:nvPr/>
        </p:nvSpPr>
        <p:spPr>
          <a:xfrm>
            <a:off x="7970921" y="2863850"/>
            <a:ext cx="3657600" cy="336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723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Project task ideas (try </a:t>
            </a:r>
            <a:r>
              <a:rPr lang="en-CA"/>
              <a:t>to think of more)</a:t>
            </a:r>
            <a:endParaRPr lang="en-CA" dirty="0"/>
          </a:p>
        </p:txBody>
      </p:sp>
      <p:sp>
        <p:nvSpPr>
          <p:cNvPr id="3" name="Content Placeholder 2"/>
          <p:cNvSpPr>
            <a:spLocks noGrp="1"/>
          </p:cNvSpPr>
          <p:nvPr>
            <p:ph idx="1"/>
          </p:nvPr>
        </p:nvSpPr>
        <p:spPr>
          <a:xfrm>
            <a:off x="1154953" y="2052864"/>
            <a:ext cx="2959846" cy="4572000"/>
          </a:xfrm>
        </p:spPr>
        <p:txBody>
          <a:bodyPr>
            <a:normAutofit fontScale="92500" lnSpcReduction="20000"/>
          </a:bodyPr>
          <a:lstStyle/>
          <a:p>
            <a:pPr marL="457200" lvl="1" indent="0">
              <a:buNone/>
            </a:pPr>
            <a:endParaRPr lang="en-CA" dirty="0"/>
          </a:p>
          <a:p>
            <a:r>
              <a:rPr lang="en-CA" b="1" dirty="0"/>
              <a:t>Design</a:t>
            </a:r>
          </a:p>
          <a:p>
            <a:pPr lvl="1"/>
            <a:r>
              <a:rPr lang="en-CA" dirty="0"/>
              <a:t>A new product</a:t>
            </a:r>
          </a:p>
          <a:p>
            <a:pPr lvl="1"/>
            <a:r>
              <a:rPr lang="en-CA" dirty="0"/>
              <a:t>A new way of doing something</a:t>
            </a:r>
          </a:p>
          <a:p>
            <a:pPr lvl="1"/>
            <a:r>
              <a:rPr lang="en-CA" dirty="0"/>
              <a:t>A better something (menu, phone, etc.)</a:t>
            </a:r>
          </a:p>
          <a:p>
            <a:r>
              <a:rPr lang="en-CA" b="1" dirty="0"/>
              <a:t>Make/ Create</a:t>
            </a:r>
          </a:p>
          <a:p>
            <a:pPr lvl="1"/>
            <a:r>
              <a:rPr lang="en-CA" dirty="0"/>
              <a:t>A plan</a:t>
            </a:r>
          </a:p>
          <a:p>
            <a:pPr lvl="1"/>
            <a:r>
              <a:rPr lang="en-CA" dirty="0"/>
              <a:t>A poster</a:t>
            </a:r>
          </a:p>
          <a:p>
            <a:pPr lvl="1"/>
            <a:r>
              <a:rPr lang="en-CA" dirty="0"/>
              <a:t>A storybook</a:t>
            </a:r>
          </a:p>
          <a:p>
            <a:pPr lvl="1"/>
            <a:r>
              <a:rPr lang="en-CA" dirty="0"/>
              <a:t>A brochure</a:t>
            </a:r>
          </a:p>
          <a:p>
            <a:pPr lvl="1"/>
            <a:r>
              <a:rPr lang="en-CA" dirty="0"/>
              <a:t>An advertisement</a:t>
            </a:r>
          </a:p>
          <a:p>
            <a:pPr lvl="1"/>
            <a:r>
              <a:rPr lang="en-CA" dirty="0"/>
              <a:t>A video</a:t>
            </a:r>
          </a:p>
          <a:p>
            <a:pPr lvl="1"/>
            <a:r>
              <a:rPr lang="en-CA" dirty="0"/>
              <a:t>A play/ drama</a:t>
            </a:r>
          </a:p>
          <a:p>
            <a:pPr lvl="1"/>
            <a:endParaRPr lang="en-CA" dirty="0"/>
          </a:p>
          <a:p>
            <a:endParaRPr lang="en-CA" dirty="0"/>
          </a:p>
        </p:txBody>
      </p:sp>
      <p:sp>
        <p:nvSpPr>
          <p:cNvPr id="4" name="Content Placeholder 2"/>
          <p:cNvSpPr txBox="1">
            <a:spLocks/>
          </p:cNvSpPr>
          <p:nvPr/>
        </p:nvSpPr>
        <p:spPr>
          <a:xfrm>
            <a:off x="4886576" y="2052864"/>
            <a:ext cx="2959846" cy="4572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dirty="0"/>
          </a:p>
          <a:p>
            <a:r>
              <a:rPr lang="en-CA" sz="1700" b="1" dirty="0"/>
              <a:t>Build</a:t>
            </a:r>
          </a:p>
          <a:p>
            <a:pPr lvl="1"/>
            <a:r>
              <a:rPr lang="en-CA" sz="1500" dirty="0"/>
              <a:t>A model</a:t>
            </a:r>
          </a:p>
          <a:p>
            <a:pPr lvl="1"/>
            <a:r>
              <a:rPr lang="en-CA" sz="1500" dirty="0"/>
              <a:t>A structure</a:t>
            </a:r>
          </a:p>
          <a:p>
            <a:r>
              <a:rPr lang="en-CA" sz="1700" b="1" dirty="0"/>
              <a:t>Write</a:t>
            </a:r>
          </a:p>
          <a:p>
            <a:pPr lvl="1"/>
            <a:r>
              <a:rPr lang="en-CA" sz="1500" dirty="0"/>
              <a:t>A letter</a:t>
            </a:r>
          </a:p>
          <a:p>
            <a:pPr lvl="1"/>
            <a:r>
              <a:rPr lang="en-CA" sz="1500" dirty="0"/>
              <a:t>A poem</a:t>
            </a:r>
          </a:p>
          <a:p>
            <a:pPr lvl="1"/>
            <a:r>
              <a:rPr lang="en-CA" sz="1500" dirty="0"/>
              <a:t>A short story</a:t>
            </a:r>
          </a:p>
          <a:p>
            <a:pPr lvl="1"/>
            <a:r>
              <a:rPr lang="en-CA" sz="1500" dirty="0"/>
              <a:t>A book</a:t>
            </a:r>
          </a:p>
          <a:p>
            <a:pPr lvl="1"/>
            <a:r>
              <a:rPr lang="en-CA" sz="1500" dirty="0"/>
              <a:t>A speech</a:t>
            </a:r>
          </a:p>
          <a:p>
            <a:pPr lvl="1"/>
            <a:r>
              <a:rPr lang="en-CA" sz="1500" dirty="0"/>
              <a:t>Rewrite something</a:t>
            </a:r>
          </a:p>
          <a:p>
            <a:endParaRPr lang="en-CA" dirty="0"/>
          </a:p>
        </p:txBody>
      </p:sp>
      <p:sp>
        <p:nvSpPr>
          <p:cNvPr id="5" name="Content Placeholder 2"/>
          <p:cNvSpPr txBox="1">
            <a:spLocks/>
          </p:cNvSpPr>
          <p:nvPr/>
        </p:nvSpPr>
        <p:spPr>
          <a:xfrm>
            <a:off x="8618198" y="2211614"/>
            <a:ext cx="2959846" cy="42545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CA" sz="1500" dirty="0"/>
          </a:p>
          <a:p>
            <a:r>
              <a:rPr lang="en-CA" sz="1700" b="1" dirty="0"/>
              <a:t>Prepare </a:t>
            </a:r>
          </a:p>
          <a:p>
            <a:pPr lvl="1"/>
            <a:r>
              <a:rPr lang="en-CA" sz="1500" dirty="0"/>
              <a:t>To present your ideas</a:t>
            </a:r>
          </a:p>
          <a:p>
            <a:pPr lvl="1"/>
            <a:r>
              <a:rPr lang="en-CA" sz="1500" dirty="0"/>
              <a:t>To debate</a:t>
            </a:r>
          </a:p>
          <a:p>
            <a:pPr lvl="1"/>
            <a:r>
              <a:rPr lang="en-CA" sz="1500" dirty="0"/>
              <a:t>To teach a lesson</a:t>
            </a:r>
          </a:p>
          <a:p>
            <a:pPr lvl="1"/>
            <a:endParaRPr lang="en-CA" sz="1500" dirty="0"/>
          </a:p>
          <a:p>
            <a:pPr lvl="1"/>
            <a:endParaRPr lang="en-CA" dirty="0"/>
          </a:p>
          <a:p>
            <a:pPr lvl="1"/>
            <a:endParaRPr lang="en-CA" dirty="0"/>
          </a:p>
          <a:p>
            <a:endParaRPr lang="en-CA" dirty="0"/>
          </a:p>
        </p:txBody>
      </p:sp>
    </p:spTree>
    <p:extLst>
      <p:ext uri="{BB962C8B-B14F-4D97-AF65-F5344CB8AC3E}">
        <p14:creationId xmlns:p14="http://schemas.microsoft.com/office/powerpoint/2010/main" val="29510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46BB-B2FD-4AAF-A875-AB4B361D8E84}"/>
              </a:ext>
            </a:extLst>
          </p:cNvPr>
          <p:cNvSpPr>
            <a:spLocks noGrp="1"/>
          </p:cNvSpPr>
          <p:nvPr>
            <p:ph type="title"/>
          </p:nvPr>
        </p:nvSpPr>
        <p:spPr/>
        <p:txBody>
          <a:bodyPr/>
          <a:lstStyle/>
          <a:p>
            <a:r>
              <a:rPr lang="en-US" dirty="0"/>
              <a:t>Some background on PBL</a:t>
            </a:r>
          </a:p>
        </p:txBody>
      </p:sp>
      <p:sp>
        <p:nvSpPr>
          <p:cNvPr id="3" name="Content Placeholder 2">
            <a:extLst>
              <a:ext uri="{FF2B5EF4-FFF2-40B4-BE49-F238E27FC236}">
                <a16:creationId xmlns:a16="http://schemas.microsoft.com/office/drawing/2014/main" id="{B0B1488F-73D7-4711-A403-67A5E81EEF47}"/>
              </a:ext>
            </a:extLst>
          </p:cNvPr>
          <p:cNvSpPr>
            <a:spLocks noGrp="1"/>
          </p:cNvSpPr>
          <p:nvPr>
            <p:ph idx="1"/>
          </p:nvPr>
        </p:nvSpPr>
        <p:spPr/>
        <p:txBody>
          <a:bodyPr>
            <a:normAutofit fontScale="92500" lnSpcReduction="20000"/>
          </a:bodyPr>
          <a:lstStyle/>
          <a:p>
            <a:r>
              <a:rPr lang="en-US" b="1" dirty="0">
                <a:solidFill>
                  <a:schemeClr val="tx1"/>
                </a:solidFill>
              </a:rPr>
              <a:t>John Dewey </a:t>
            </a:r>
            <a:r>
              <a:rPr lang="en-US" dirty="0"/>
              <a:t>initially promoted the idea of "learning by doing“</a:t>
            </a:r>
          </a:p>
          <a:p>
            <a:endParaRPr lang="en-US" dirty="0"/>
          </a:p>
          <a:p>
            <a:r>
              <a:rPr lang="en-US" dirty="0"/>
              <a:t>‘‘Doing projects’’ is a long-standing tradition in </a:t>
            </a:r>
            <a:r>
              <a:rPr lang="en-US" b="1" dirty="0"/>
              <a:t>American </a:t>
            </a:r>
            <a:r>
              <a:rPr lang="en-US" dirty="0"/>
              <a:t>education.</a:t>
            </a:r>
          </a:p>
          <a:p>
            <a:endParaRPr lang="en-US" dirty="0"/>
          </a:p>
          <a:p>
            <a:r>
              <a:rPr lang="en-US" b="1" dirty="0"/>
              <a:t>Hands on </a:t>
            </a:r>
            <a:r>
              <a:rPr lang="en-US" dirty="0"/>
              <a:t>learning</a:t>
            </a:r>
          </a:p>
          <a:p>
            <a:endParaRPr lang="en-US" dirty="0"/>
          </a:p>
          <a:p>
            <a:r>
              <a:rPr lang="en-US" dirty="0"/>
              <a:t>Educational research has advanced this idea of teaching and learning into a methodology known as "project-based learning“.</a:t>
            </a:r>
          </a:p>
          <a:p>
            <a:endParaRPr lang="en-US" dirty="0"/>
          </a:p>
          <a:p>
            <a:r>
              <a:rPr lang="en-US" dirty="0"/>
              <a:t>PBL responds to the need for education to </a:t>
            </a:r>
            <a:r>
              <a:rPr lang="en-US" b="1" dirty="0"/>
              <a:t>adapt to a changing world  (21</a:t>
            </a:r>
            <a:r>
              <a:rPr lang="en-US" b="1" baseline="30000" dirty="0"/>
              <a:t>st</a:t>
            </a:r>
            <a:r>
              <a:rPr lang="en-US" b="1" dirty="0"/>
              <a:t> century skills)</a:t>
            </a:r>
          </a:p>
          <a:p>
            <a:endParaRPr lang="en-US" dirty="0"/>
          </a:p>
        </p:txBody>
      </p:sp>
    </p:spTree>
    <p:extLst>
      <p:ext uri="{BB962C8B-B14F-4D97-AF65-F5344CB8AC3E}">
        <p14:creationId xmlns:p14="http://schemas.microsoft.com/office/powerpoint/2010/main" val="236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Topics from Textbooks</a:t>
            </a:r>
          </a:p>
        </p:txBody>
      </p:sp>
      <p:sp>
        <p:nvSpPr>
          <p:cNvPr id="3" name="Content Placeholder 2"/>
          <p:cNvSpPr>
            <a:spLocks noGrp="1"/>
          </p:cNvSpPr>
          <p:nvPr>
            <p:ph idx="1"/>
          </p:nvPr>
        </p:nvSpPr>
        <p:spPr>
          <a:xfrm>
            <a:off x="1154954" y="3403600"/>
            <a:ext cx="8761412" cy="1511300"/>
          </a:xfrm>
        </p:spPr>
        <p:txBody>
          <a:bodyPr>
            <a:normAutofit/>
          </a:bodyPr>
          <a:lstStyle/>
          <a:p>
            <a:r>
              <a:rPr lang="en-CA" dirty="0"/>
              <a:t>What are some general topics of themes that you cover in your classes or that are in the textbooks you use?</a:t>
            </a:r>
          </a:p>
          <a:p>
            <a:endParaRPr lang="en-CA" dirty="0"/>
          </a:p>
          <a:p>
            <a:endParaRPr lang="en-CA" dirty="0"/>
          </a:p>
        </p:txBody>
      </p:sp>
    </p:spTree>
    <p:extLst>
      <p:ext uri="{BB962C8B-B14F-4D97-AF65-F5344CB8AC3E}">
        <p14:creationId xmlns:p14="http://schemas.microsoft.com/office/powerpoint/2010/main" val="914141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a:xfrm>
            <a:off x="8678116" y="2218605"/>
            <a:ext cx="2750295" cy="3416300"/>
          </a:xfrm>
        </p:spPr>
        <p:txBody>
          <a:bodyPr>
            <a:normAutofit/>
          </a:bodyPr>
          <a:lstStyle/>
          <a:p>
            <a:pPr marL="0" indent="0">
              <a:buNone/>
            </a:pPr>
            <a:endParaRPr lang="en-CA" dirty="0"/>
          </a:p>
          <a:p>
            <a:r>
              <a:rPr lang="en-CA" dirty="0"/>
              <a:t>Food</a:t>
            </a:r>
          </a:p>
          <a:p>
            <a:r>
              <a:rPr lang="en-CA" dirty="0"/>
              <a:t>Travel</a:t>
            </a:r>
          </a:p>
          <a:p>
            <a:r>
              <a:rPr lang="en-CA" dirty="0"/>
              <a:t>Health &amp; Beauty</a:t>
            </a:r>
          </a:p>
          <a:p>
            <a:r>
              <a:rPr lang="en-CA" dirty="0"/>
              <a:t>Other?</a:t>
            </a:r>
          </a:p>
        </p:txBody>
      </p:sp>
      <p:sp>
        <p:nvSpPr>
          <p:cNvPr id="5" name="TextBox 4"/>
          <p:cNvSpPr txBox="1"/>
          <p:nvPr/>
        </p:nvSpPr>
        <p:spPr>
          <a:xfrm>
            <a:off x="8678116" y="5622205"/>
            <a:ext cx="3370217" cy="1015663"/>
          </a:xfrm>
          <a:prstGeom prst="rect">
            <a:avLst/>
          </a:prstGeom>
          <a:noFill/>
          <a:ln>
            <a:solidFill>
              <a:srgbClr val="92D050"/>
            </a:solidFill>
          </a:ln>
        </p:spPr>
        <p:txBody>
          <a:bodyPr wrap="square" rtlCol="0">
            <a:spAutoFit/>
          </a:bodyPr>
          <a:lstStyle/>
          <a:p>
            <a:r>
              <a:rPr lang="en-CA" sz="1500" dirty="0"/>
              <a:t>TIP: </a:t>
            </a:r>
          </a:p>
          <a:p>
            <a:r>
              <a:rPr lang="en-CA" sz="1500" dirty="0"/>
              <a:t>Think about issues in your school, community, current events, student’s lives and interests. </a:t>
            </a:r>
          </a:p>
        </p:txBody>
      </p:sp>
      <p:sp>
        <p:nvSpPr>
          <p:cNvPr id="6" name="Content Placeholder 2">
            <a:extLst>
              <a:ext uri="{FF2B5EF4-FFF2-40B4-BE49-F238E27FC236}">
                <a16:creationId xmlns:a16="http://schemas.microsoft.com/office/drawing/2014/main" id="{5AEA51E8-4367-4830-BAAE-85AF3C0A1CC4}"/>
              </a:ext>
            </a:extLst>
          </p:cNvPr>
          <p:cNvSpPr txBox="1">
            <a:spLocks/>
          </p:cNvSpPr>
          <p:nvPr/>
        </p:nvSpPr>
        <p:spPr>
          <a:xfrm>
            <a:off x="1352550" y="2451100"/>
            <a:ext cx="5257799" cy="39687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dirty="0"/>
              <a:t>What is a problem or issue related to the topic that is relevant and relatable to my students?</a:t>
            </a:r>
          </a:p>
          <a:p>
            <a:endParaRPr lang="en-US" dirty="0"/>
          </a:p>
          <a:p>
            <a:r>
              <a:rPr lang="en-US" dirty="0"/>
              <a:t>What kind of project can students do to address the problem?</a:t>
            </a:r>
          </a:p>
          <a:p>
            <a:endParaRPr lang="en-US" dirty="0"/>
          </a:p>
          <a:p>
            <a:r>
              <a:rPr lang="en-US" dirty="0"/>
              <a:t>How will they present it?</a:t>
            </a:r>
          </a:p>
          <a:p>
            <a:endParaRPr lang="en-US" dirty="0"/>
          </a:p>
          <a:p>
            <a:r>
              <a:rPr lang="en-US" dirty="0"/>
              <a:t>How will it be assessed?</a:t>
            </a:r>
          </a:p>
        </p:txBody>
      </p:sp>
    </p:spTree>
    <p:extLst>
      <p:ext uri="{BB962C8B-B14F-4D97-AF65-F5344CB8AC3E}">
        <p14:creationId xmlns:p14="http://schemas.microsoft.com/office/powerpoint/2010/main" val="2862176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it be presented?</a:t>
            </a:r>
          </a:p>
        </p:txBody>
      </p:sp>
      <p:sp>
        <p:nvSpPr>
          <p:cNvPr id="3" name="Content Placeholder 2"/>
          <p:cNvSpPr>
            <a:spLocks noGrp="1"/>
          </p:cNvSpPr>
          <p:nvPr>
            <p:ph idx="1"/>
          </p:nvPr>
        </p:nvSpPr>
        <p:spPr/>
        <p:txBody>
          <a:bodyPr>
            <a:normAutofit fontScale="85000" lnSpcReduction="20000"/>
          </a:bodyPr>
          <a:lstStyle/>
          <a:p>
            <a:r>
              <a:rPr lang="en-CA" dirty="0"/>
              <a:t>As a presentation in front of the class</a:t>
            </a:r>
          </a:p>
          <a:p>
            <a:r>
              <a:rPr lang="en-CA" dirty="0"/>
              <a:t>A performance </a:t>
            </a:r>
          </a:p>
          <a:p>
            <a:r>
              <a:rPr lang="en-CA" dirty="0"/>
              <a:t>As a video</a:t>
            </a:r>
          </a:p>
          <a:p>
            <a:r>
              <a:rPr lang="en-CA" dirty="0"/>
              <a:t>Group to group</a:t>
            </a:r>
          </a:p>
          <a:p>
            <a:r>
              <a:rPr lang="en-CA" dirty="0"/>
              <a:t>Roundtable</a:t>
            </a:r>
          </a:p>
          <a:p>
            <a:r>
              <a:rPr lang="en-CA" dirty="0"/>
              <a:t>Panel</a:t>
            </a:r>
          </a:p>
          <a:p>
            <a:r>
              <a:rPr lang="en-CA" dirty="0"/>
              <a:t>Jigsaw</a:t>
            </a:r>
          </a:p>
          <a:p>
            <a:r>
              <a:rPr lang="en-CA" dirty="0"/>
              <a:t>Gallery walk</a:t>
            </a:r>
          </a:p>
          <a:p>
            <a:r>
              <a:rPr lang="en-CA" dirty="0"/>
              <a:t>Rotation fair (my favorite)</a:t>
            </a:r>
          </a:p>
          <a:p>
            <a:endParaRPr lang="en-CA" dirty="0"/>
          </a:p>
          <a:p>
            <a:pPr marL="0" indent="0">
              <a:buNone/>
            </a:pPr>
            <a:r>
              <a:rPr lang="en-CA" dirty="0"/>
              <a:t>TIP:(graphic organizer for audience)</a:t>
            </a:r>
          </a:p>
          <a:p>
            <a:pPr marL="0" indent="0">
              <a:buNone/>
            </a:pPr>
            <a:endParaRPr lang="en-CA" dirty="0"/>
          </a:p>
        </p:txBody>
      </p:sp>
    </p:spTree>
    <p:extLst>
      <p:ext uri="{BB962C8B-B14F-4D97-AF65-F5344CB8AC3E}">
        <p14:creationId xmlns:p14="http://schemas.microsoft.com/office/powerpoint/2010/main" val="3719968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F3D40-1A7A-40CA-82A6-3EF943802FBB}"/>
              </a:ext>
            </a:extLst>
          </p:cNvPr>
          <p:cNvSpPr>
            <a:spLocks noGrp="1"/>
          </p:cNvSpPr>
          <p:nvPr>
            <p:ph type="ctrTitle"/>
          </p:nvPr>
        </p:nvSpPr>
        <p:spPr/>
        <p:txBody>
          <a:bodyPr/>
          <a:lstStyle/>
          <a:p>
            <a:r>
              <a:rPr lang="en-US" dirty="0"/>
              <a:t>Assessment in PBL Lessons</a:t>
            </a:r>
          </a:p>
        </p:txBody>
      </p:sp>
      <p:sp>
        <p:nvSpPr>
          <p:cNvPr id="5" name="Subtitle 4">
            <a:extLst>
              <a:ext uri="{FF2B5EF4-FFF2-40B4-BE49-F238E27FC236}">
                <a16:creationId xmlns:a16="http://schemas.microsoft.com/office/drawing/2014/main" id="{C78C1855-8FBB-41C0-8F1B-EB513B8954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0559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2F871-69C7-4CC0-ADCC-8DC71FA02671}"/>
              </a:ext>
            </a:extLst>
          </p:cNvPr>
          <p:cNvSpPr>
            <a:spLocks noGrp="1"/>
          </p:cNvSpPr>
          <p:nvPr>
            <p:ph type="title"/>
          </p:nvPr>
        </p:nvSpPr>
        <p:spPr/>
        <p:txBody>
          <a:bodyPr/>
          <a:lstStyle/>
          <a:p>
            <a:r>
              <a:rPr lang="en-US" dirty="0"/>
              <a:t>Performative</a:t>
            </a:r>
          </a:p>
        </p:txBody>
      </p:sp>
      <p:sp>
        <p:nvSpPr>
          <p:cNvPr id="3" name="Content Placeholder 2">
            <a:extLst>
              <a:ext uri="{FF2B5EF4-FFF2-40B4-BE49-F238E27FC236}">
                <a16:creationId xmlns:a16="http://schemas.microsoft.com/office/drawing/2014/main" id="{83E7AFCB-19AB-4077-9053-7D52DFA02798}"/>
              </a:ext>
            </a:extLst>
          </p:cNvPr>
          <p:cNvSpPr>
            <a:spLocks noGrp="1"/>
          </p:cNvSpPr>
          <p:nvPr>
            <p:ph idx="1"/>
          </p:nvPr>
        </p:nvSpPr>
        <p:spPr/>
        <p:txBody>
          <a:bodyPr/>
          <a:lstStyle/>
          <a:p>
            <a:r>
              <a:rPr lang="en-US" dirty="0"/>
              <a:t>Based on 21</a:t>
            </a:r>
            <a:r>
              <a:rPr lang="en-US" baseline="30000" dirty="0"/>
              <a:t>st</a:t>
            </a:r>
            <a:r>
              <a:rPr lang="en-US" dirty="0"/>
              <a:t> century skills</a:t>
            </a:r>
          </a:p>
          <a:p>
            <a:endParaRPr lang="en-US" dirty="0"/>
          </a:p>
        </p:txBody>
      </p:sp>
      <p:pic>
        <p:nvPicPr>
          <p:cNvPr id="4" name="Picture 2" descr="https://d13yacurqjgara.cloudfront.net/users/31675/screenshots/1856948/21st-century-skills.png">
            <a:extLst>
              <a:ext uri="{FF2B5EF4-FFF2-40B4-BE49-F238E27FC236}">
                <a16:creationId xmlns:a16="http://schemas.microsoft.com/office/drawing/2014/main" id="{75C2E5E7-C30B-448B-9038-837A6C1693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8" y="3668325"/>
            <a:ext cx="3740603" cy="28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6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8FEC-609D-42BC-8935-3457A5CCCA7A}"/>
              </a:ext>
            </a:extLst>
          </p:cNvPr>
          <p:cNvSpPr>
            <a:spLocks noGrp="1"/>
          </p:cNvSpPr>
          <p:nvPr>
            <p:ph type="title"/>
          </p:nvPr>
        </p:nvSpPr>
        <p:spPr/>
        <p:txBody>
          <a:bodyPr/>
          <a:lstStyle/>
          <a:p>
            <a:r>
              <a:rPr lang="en-US" dirty="0"/>
              <a:t>When to assess…</a:t>
            </a:r>
          </a:p>
        </p:txBody>
      </p:sp>
      <p:sp>
        <p:nvSpPr>
          <p:cNvPr id="3" name="Content Placeholder 2">
            <a:extLst>
              <a:ext uri="{FF2B5EF4-FFF2-40B4-BE49-F238E27FC236}">
                <a16:creationId xmlns:a16="http://schemas.microsoft.com/office/drawing/2014/main" id="{E49E63FE-239E-44C9-9027-7DA083ADC830}"/>
              </a:ext>
            </a:extLst>
          </p:cNvPr>
          <p:cNvSpPr>
            <a:spLocks noGrp="1"/>
          </p:cNvSpPr>
          <p:nvPr>
            <p:ph idx="1"/>
          </p:nvPr>
        </p:nvSpPr>
        <p:spPr/>
        <p:txBody>
          <a:bodyPr/>
          <a:lstStyle/>
          <a:p>
            <a:r>
              <a:rPr lang="en-US" dirty="0"/>
              <a:t>The process</a:t>
            </a:r>
          </a:p>
          <a:p>
            <a:pPr marL="457200" lvl="1" indent="0">
              <a:buNone/>
            </a:pPr>
            <a:endParaRPr lang="en-US" dirty="0"/>
          </a:p>
          <a:p>
            <a:r>
              <a:rPr lang="en-US" dirty="0"/>
              <a:t>The product</a:t>
            </a:r>
          </a:p>
          <a:p>
            <a:pPr lvl="1"/>
            <a:endParaRPr lang="en-US" dirty="0"/>
          </a:p>
          <a:p>
            <a:r>
              <a:rPr lang="en-US" dirty="0"/>
              <a:t>The presentation </a:t>
            </a:r>
          </a:p>
          <a:p>
            <a:endParaRPr lang="en-US" dirty="0"/>
          </a:p>
          <a:p>
            <a:r>
              <a:rPr lang="en-US" dirty="0"/>
              <a:t>As a whole</a:t>
            </a:r>
          </a:p>
          <a:p>
            <a:endParaRPr lang="en-US" dirty="0"/>
          </a:p>
        </p:txBody>
      </p:sp>
    </p:spTree>
    <p:extLst>
      <p:ext uri="{BB962C8B-B14F-4D97-AF65-F5344CB8AC3E}">
        <p14:creationId xmlns:p14="http://schemas.microsoft.com/office/powerpoint/2010/main" val="19699024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2A13-CE1A-4A5B-839E-0BC180F110C4}"/>
              </a:ext>
            </a:extLst>
          </p:cNvPr>
          <p:cNvSpPr>
            <a:spLocks noGrp="1"/>
          </p:cNvSpPr>
          <p:nvPr>
            <p:ph type="title"/>
          </p:nvPr>
        </p:nvSpPr>
        <p:spPr/>
        <p:txBody>
          <a:bodyPr/>
          <a:lstStyle/>
          <a:p>
            <a:r>
              <a:rPr lang="en-US" dirty="0"/>
              <a:t>Analytic Vs. Holistic Rubrics</a:t>
            </a:r>
          </a:p>
        </p:txBody>
      </p:sp>
      <p:sp>
        <p:nvSpPr>
          <p:cNvPr id="3" name="Content Placeholder 2">
            <a:extLst>
              <a:ext uri="{FF2B5EF4-FFF2-40B4-BE49-F238E27FC236}">
                <a16:creationId xmlns:a16="http://schemas.microsoft.com/office/drawing/2014/main" id="{932DA5D2-0513-4952-812C-86A07E0FA1E6}"/>
              </a:ext>
            </a:extLst>
          </p:cNvPr>
          <p:cNvSpPr>
            <a:spLocks noGrp="1"/>
          </p:cNvSpPr>
          <p:nvPr>
            <p:ph idx="1"/>
          </p:nvPr>
        </p:nvSpPr>
        <p:spPr/>
        <p:txBody>
          <a:bodyPr>
            <a:normAutofit lnSpcReduction="10000"/>
          </a:bodyPr>
          <a:lstStyle/>
          <a:p>
            <a:endParaRPr lang="en-US" dirty="0"/>
          </a:p>
          <a:p>
            <a:pPr marL="0" indent="0">
              <a:buNone/>
            </a:pPr>
            <a:endParaRPr lang="en-US" dirty="0"/>
          </a:p>
          <a:p>
            <a:r>
              <a:rPr lang="en-US" b="1" dirty="0"/>
              <a:t>Analytic rubrics </a:t>
            </a:r>
            <a:r>
              <a:rPr lang="en-US" dirty="0"/>
              <a:t>list the criteria for an assignment and describe these criteria in varying levels of quality. </a:t>
            </a:r>
          </a:p>
          <a:p>
            <a:endParaRPr lang="en-US" dirty="0"/>
          </a:p>
          <a:p>
            <a:endParaRPr lang="en-US" dirty="0"/>
          </a:p>
          <a:p>
            <a:r>
              <a:rPr lang="en-US" dirty="0"/>
              <a:t>A </a:t>
            </a:r>
            <a:r>
              <a:rPr lang="en-US" b="1" dirty="0"/>
              <a:t>holistic rubric </a:t>
            </a:r>
            <a:r>
              <a:rPr lang="en-US" dirty="0"/>
              <a:t>describes the attributes of each grade or level. It gives an overall score rather than breaking things down and scoring each criteria.</a:t>
            </a:r>
          </a:p>
          <a:p>
            <a:pPr lvl="1"/>
            <a:r>
              <a:rPr lang="en-US" dirty="0"/>
              <a:t>Most student work will likely fit into more than one category for different criteria. The scorer must choose the grade that best fits the student performance.</a:t>
            </a:r>
          </a:p>
        </p:txBody>
      </p:sp>
    </p:spTree>
    <p:extLst>
      <p:ext uri="{BB962C8B-B14F-4D97-AF65-F5344CB8AC3E}">
        <p14:creationId xmlns:p14="http://schemas.microsoft.com/office/powerpoint/2010/main" val="1279125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5773-40CC-486F-B088-66E1B28A7B73}"/>
              </a:ext>
            </a:extLst>
          </p:cNvPr>
          <p:cNvSpPr>
            <a:spLocks noGrp="1"/>
          </p:cNvSpPr>
          <p:nvPr>
            <p:ph type="title"/>
          </p:nvPr>
        </p:nvSpPr>
        <p:spPr/>
        <p:txBody>
          <a:bodyPr/>
          <a:lstStyle/>
          <a:p>
            <a:r>
              <a:rPr lang="en-US" dirty="0"/>
              <a:t>Analytic Rubric Sample</a:t>
            </a:r>
          </a:p>
        </p:txBody>
      </p:sp>
      <p:sp>
        <p:nvSpPr>
          <p:cNvPr id="3" name="Content Placeholder 2">
            <a:extLst>
              <a:ext uri="{FF2B5EF4-FFF2-40B4-BE49-F238E27FC236}">
                <a16:creationId xmlns:a16="http://schemas.microsoft.com/office/drawing/2014/main" id="{FC470709-A37B-4F85-BF7D-034E3EF9F81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C84D6E3-AD53-4D3C-A087-46F10861E845}"/>
              </a:ext>
            </a:extLst>
          </p:cNvPr>
          <p:cNvPicPr>
            <a:picLocks noChangeAspect="1"/>
          </p:cNvPicPr>
          <p:nvPr/>
        </p:nvPicPr>
        <p:blipFill rotWithShape="1">
          <a:blip r:embed="rId2"/>
          <a:srcRect l="4735" t="32941" r="5434" b="33590"/>
          <a:stretch/>
        </p:blipFill>
        <p:spPr>
          <a:xfrm>
            <a:off x="0" y="2247900"/>
            <a:ext cx="11887200" cy="4610100"/>
          </a:xfrm>
          <a:prstGeom prst="rect">
            <a:avLst/>
          </a:prstGeom>
        </p:spPr>
      </p:pic>
    </p:spTree>
    <p:extLst>
      <p:ext uri="{BB962C8B-B14F-4D97-AF65-F5344CB8AC3E}">
        <p14:creationId xmlns:p14="http://schemas.microsoft.com/office/powerpoint/2010/main" val="4005986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F170-1084-4657-86EA-25E4CE736AC7}"/>
              </a:ext>
            </a:extLst>
          </p:cNvPr>
          <p:cNvSpPr>
            <a:spLocks noGrp="1"/>
          </p:cNvSpPr>
          <p:nvPr>
            <p:ph type="title"/>
          </p:nvPr>
        </p:nvSpPr>
        <p:spPr/>
        <p:txBody>
          <a:bodyPr/>
          <a:lstStyle/>
          <a:p>
            <a:r>
              <a:rPr lang="en-US" dirty="0"/>
              <a:t>Holistic Rubric Sample</a:t>
            </a:r>
          </a:p>
        </p:txBody>
      </p:sp>
      <p:sp>
        <p:nvSpPr>
          <p:cNvPr id="3" name="Content Placeholder 2">
            <a:extLst>
              <a:ext uri="{FF2B5EF4-FFF2-40B4-BE49-F238E27FC236}">
                <a16:creationId xmlns:a16="http://schemas.microsoft.com/office/drawing/2014/main" id="{AA74816D-BEB9-4801-8B13-E1291EFA5B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CB5DCED-92EA-4E96-8C57-C996A425C001}"/>
              </a:ext>
            </a:extLst>
          </p:cNvPr>
          <p:cNvPicPr>
            <a:picLocks noChangeAspect="1"/>
          </p:cNvPicPr>
          <p:nvPr/>
        </p:nvPicPr>
        <p:blipFill rotWithShape="1">
          <a:blip r:embed="rId2"/>
          <a:srcRect l="4735" t="41961" r="5434" b="31282"/>
          <a:stretch/>
        </p:blipFill>
        <p:spPr>
          <a:xfrm>
            <a:off x="0" y="2518832"/>
            <a:ext cx="12082029" cy="4339168"/>
          </a:xfrm>
          <a:prstGeom prst="rect">
            <a:avLst/>
          </a:prstGeom>
        </p:spPr>
      </p:pic>
    </p:spTree>
    <p:extLst>
      <p:ext uri="{BB962C8B-B14F-4D97-AF65-F5344CB8AC3E}">
        <p14:creationId xmlns:p14="http://schemas.microsoft.com/office/powerpoint/2010/main" val="2868417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8FEC-609D-42BC-8935-3457A5CCCA7A}"/>
              </a:ext>
            </a:extLst>
          </p:cNvPr>
          <p:cNvSpPr>
            <a:spLocks noGrp="1"/>
          </p:cNvSpPr>
          <p:nvPr>
            <p:ph type="title"/>
          </p:nvPr>
        </p:nvSpPr>
        <p:spPr/>
        <p:txBody>
          <a:bodyPr/>
          <a:lstStyle/>
          <a:p>
            <a:r>
              <a:rPr lang="en-US" dirty="0"/>
              <a:t>When to assess…</a:t>
            </a:r>
          </a:p>
        </p:txBody>
      </p:sp>
      <p:sp>
        <p:nvSpPr>
          <p:cNvPr id="3" name="Content Placeholder 2">
            <a:extLst>
              <a:ext uri="{FF2B5EF4-FFF2-40B4-BE49-F238E27FC236}">
                <a16:creationId xmlns:a16="http://schemas.microsoft.com/office/drawing/2014/main" id="{E49E63FE-239E-44C9-9027-7DA083ADC830}"/>
              </a:ext>
            </a:extLst>
          </p:cNvPr>
          <p:cNvSpPr>
            <a:spLocks noGrp="1"/>
          </p:cNvSpPr>
          <p:nvPr>
            <p:ph idx="1"/>
          </p:nvPr>
        </p:nvSpPr>
        <p:spPr/>
        <p:txBody>
          <a:bodyPr/>
          <a:lstStyle/>
          <a:p>
            <a:r>
              <a:rPr lang="en-US" dirty="0"/>
              <a:t>During the process?</a:t>
            </a:r>
          </a:p>
          <a:p>
            <a:pPr lvl="1"/>
            <a:r>
              <a:rPr lang="en-US" dirty="0"/>
              <a:t>What can be assessed?</a:t>
            </a:r>
          </a:p>
          <a:p>
            <a:pPr lvl="1"/>
            <a:endParaRPr lang="en-US" dirty="0"/>
          </a:p>
          <a:p>
            <a:r>
              <a:rPr lang="en-US" dirty="0"/>
              <a:t>The product?</a:t>
            </a:r>
          </a:p>
          <a:p>
            <a:pPr lvl="1"/>
            <a:r>
              <a:rPr lang="en-US" dirty="0"/>
              <a:t>What can be assessed?</a:t>
            </a:r>
          </a:p>
          <a:p>
            <a:pPr lvl="1"/>
            <a:endParaRPr lang="en-US" dirty="0"/>
          </a:p>
          <a:p>
            <a:r>
              <a:rPr lang="en-US" dirty="0"/>
              <a:t>The presentation </a:t>
            </a:r>
          </a:p>
          <a:p>
            <a:pPr lvl="1"/>
            <a:r>
              <a:rPr lang="en-US" dirty="0"/>
              <a:t>What can be assessed?</a:t>
            </a:r>
          </a:p>
          <a:p>
            <a:endParaRPr lang="en-US" dirty="0"/>
          </a:p>
        </p:txBody>
      </p:sp>
    </p:spTree>
    <p:extLst>
      <p:ext uri="{BB962C8B-B14F-4D97-AF65-F5344CB8AC3E}">
        <p14:creationId xmlns:p14="http://schemas.microsoft.com/office/powerpoint/2010/main" val="184832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WARNING</a:t>
            </a:r>
          </a:p>
        </p:txBody>
      </p:sp>
      <p:sp>
        <p:nvSpPr>
          <p:cNvPr id="3" name="Content Placeholder 2"/>
          <p:cNvSpPr>
            <a:spLocks noGrp="1"/>
          </p:cNvSpPr>
          <p:nvPr>
            <p:ph idx="1"/>
          </p:nvPr>
        </p:nvSpPr>
        <p:spPr>
          <a:xfrm>
            <a:off x="534101" y="2981390"/>
            <a:ext cx="5185687" cy="3416300"/>
          </a:xfrm>
        </p:spPr>
        <p:txBody>
          <a:bodyPr/>
          <a:lstStyle/>
          <a:p>
            <a:r>
              <a:rPr lang="en-CA" dirty="0"/>
              <a:t>Projects and PBL are not always the same.</a:t>
            </a:r>
          </a:p>
          <a:p>
            <a:endParaRPr lang="en-CA" dirty="0"/>
          </a:p>
          <a:p>
            <a:pPr marL="457200" lvl="1" indent="0">
              <a:buNone/>
            </a:pPr>
            <a:endParaRPr lang="en-CA" dirty="0"/>
          </a:p>
          <a:p>
            <a:r>
              <a:rPr lang="en-CA" dirty="0"/>
              <a:t>PBL follows specific principles and has specific guidelines. </a:t>
            </a:r>
          </a:p>
        </p:txBody>
      </p:sp>
      <p:pic>
        <p:nvPicPr>
          <p:cNvPr id="6148" name="Picture 4" descr="http://www.michaelshouse.com/wp-content/uploads/2010/10/alcoholism-warning-sig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360" y="635550"/>
            <a:ext cx="1637363" cy="1364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3" action="ppaction://hlinkfile"/>
          </p:cNvPr>
          <p:cNvPicPr>
            <a:picLocks noChangeAspect="1"/>
          </p:cNvPicPr>
          <p:nvPr/>
        </p:nvPicPr>
        <p:blipFill>
          <a:blip r:embed="rId4"/>
          <a:stretch>
            <a:fillRect/>
          </a:stretch>
        </p:blipFill>
        <p:spPr>
          <a:xfrm>
            <a:off x="6609271" y="2603500"/>
            <a:ext cx="5185687" cy="3882872"/>
          </a:xfrm>
          <a:prstGeom prst="rect">
            <a:avLst/>
          </a:prstGeom>
        </p:spPr>
      </p:pic>
    </p:spTree>
    <p:extLst>
      <p:ext uri="{BB962C8B-B14F-4D97-AF65-F5344CB8AC3E}">
        <p14:creationId xmlns:p14="http://schemas.microsoft.com/office/powerpoint/2010/main" val="286651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6A19-2E63-4D3A-9A26-CE411BB7627A}"/>
              </a:ext>
            </a:extLst>
          </p:cNvPr>
          <p:cNvSpPr>
            <a:spLocks noGrp="1"/>
          </p:cNvSpPr>
          <p:nvPr>
            <p:ph type="title"/>
          </p:nvPr>
        </p:nvSpPr>
        <p:spPr/>
        <p:txBody>
          <a:bodyPr/>
          <a:lstStyle/>
          <a:p>
            <a:r>
              <a:rPr lang="en-US" dirty="0"/>
              <a:t>What can be assessed?</a:t>
            </a:r>
          </a:p>
        </p:txBody>
      </p:sp>
      <p:sp>
        <p:nvSpPr>
          <p:cNvPr id="3" name="Content Placeholder 2">
            <a:extLst>
              <a:ext uri="{FF2B5EF4-FFF2-40B4-BE49-F238E27FC236}">
                <a16:creationId xmlns:a16="http://schemas.microsoft.com/office/drawing/2014/main" id="{757CFDD0-A44A-446A-B2EB-6D996A6EF032}"/>
              </a:ext>
            </a:extLst>
          </p:cNvPr>
          <p:cNvSpPr>
            <a:spLocks noGrp="1"/>
          </p:cNvSpPr>
          <p:nvPr>
            <p:ph idx="1"/>
          </p:nvPr>
        </p:nvSpPr>
        <p:spPr>
          <a:xfrm>
            <a:off x="259602" y="2546350"/>
            <a:ext cx="3531348" cy="4578350"/>
          </a:xfrm>
        </p:spPr>
        <p:txBody>
          <a:bodyPr>
            <a:normAutofit/>
          </a:bodyPr>
          <a:lstStyle/>
          <a:p>
            <a:r>
              <a:rPr lang="en-US" sz="2000" b="1" dirty="0"/>
              <a:t>In the process</a:t>
            </a:r>
          </a:p>
          <a:p>
            <a:endParaRPr lang="en-US" sz="2000" b="1" dirty="0"/>
          </a:p>
          <a:p>
            <a:pPr lvl="1"/>
            <a:r>
              <a:rPr lang="en-US" sz="2000" dirty="0"/>
              <a:t>Collaboration</a:t>
            </a:r>
          </a:p>
          <a:p>
            <a:pPr lvl="1"/>
            <a:r>
              <a:rPr lang="en-US" sz="2000" dirty="0"/>
              <a:t>Participation</a:t>
            </a:r>
          </a:p>
          <a:p>
            <a:pPr lvl="1"/>
            <a:r>
              <a:rPr lang="en-US" sz="2000" dirty="0"/>
              <a:t>Use of L2</a:t>
            </a:r>
          </a:p>
          <a:p>
            <a:pPr lvl="1"/>
            <a:endParaRPr lang="en-US" dirty="0"/>
          </a:p>
        </p:txBody>
      </p:sp>
      <p:sp>
        <p:nvSpPr>
          <p:cNvPr id="5" name="Content Placeholder 2">
            <a:extLst>
              <a:ext uri="{FF2B5EF4-FFF2-40B4-BE49-F238E27FC236}">
                <a16:creationId xmlns:a16="http://schemas.microsoft.com/office/drawing/2014/main" id="{A04C3F48-5744-4291-87DA-D364AFC0D4D1}"/>
              </a:ext>
            </a:extLst>
          </p:cNvPr>
          <p:cNvSpPr txBox="1">
            <a:spLocks/>
          </p:cNvSpPr>
          <p:nvPr/>
        </p:nvSpPr>
        <p:spPr>
          <a:xfrm>
            <a:off x="4304739"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product</a:t>
            </a:r>
          </a:p>
          <a:p>
            <a:endParaRPr lang="en-US" sz="2000" b="1" dirty="0"/>
          </a:p>
          <a:p>
            <a:pPr lvl="1"/>
            <a:r>
              <a:rPr lang="en-US" sz="2000" dirty="0"/>
              <a:t>Language accuracy</a:t>
            </a:r>
          </a:p>
          <a:p>
            <a:pPr lvl="1"/>
            <a:r>
              <a:rPr lang="en-US" sz="2000" dirty="0"/>
              <a:t>Organization</a:t>
            </a:r>
          </a:p>
          <a:p>
            <a:pPr lvl="1"/>
            <a:r>
              <a:rPr lang="en-US" sz="2000" dirty="0"/>
              <a:t>Design</a:t>
            </a:r>
          </a:p>
          <a:p>
            <a:pPr lvl="1"/>
            <a:r>
              <a:rPr lang="en-US" sz="2000" dirty="0"/>
              <a:t>Creativity</a:t>
            </a:r>
          </a:p>
          <a:p>
            <a:pPr lvl="1"/>
            <a:r>
              <a:rPr lang="en-US" sz="2000" dirty="0"/>
              <a:t>Overall quality</a:t>
            </a:r>
          </a:p>
          <a:p>
            <a:pPr lvl="1"/>
            <a:endParaRPr lang="en-US" dirty="0"/>
          </a:p>
        </p:txBody>
      </p:sp>
      <p:sp>
        <p:nvSpPr>
          <p:cNvPr id="6" name="Content Placeholder 2">
            <a:extLst>
              <a:ext uri="{FF2B5EF4-FFF2-40B4-BE49-F238E27FC236}">
                <a16:creationId xmlns:a16="http://schemas.microsoft.com/office/drawing/2014/main" id="{A3CEF087-F006-404B-93DF-CB70493372B8}"/>
              </a:ext>
            </a:extLst>
          </p:cNvPr>
          <p:cNvSpPr txBox="1">
            <a:spLocks/>
          </p:cNvSpPr>
          <p:nvPr/>
        </p:nvSpPr>
        <p:spPr>
          <a:xfrm>
            <a:off x="8349876" y="2546350"/>
            <a:ext cx="3531348" cy="45783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b="1" dirty="0"/>
              <a:t>The presentation</a:t>
            </a:r>
          </a:p>
          <a:p>
            <a:pPr marL="0" indent="0">
              <a:buNone/>
            </a:pPr>
            <a:endParaRPr lang="en-US" sz="2000" b="1" dirty="0"/>
          </a:p>
          <a:p>
            <a:pPr lvl="1"/>
            <a:r>
              <a:rPr lang="en-US" sz="2000" dirty="0"/>
              <a:t>Comprehensibility</a:t>
            </a:r>
          </a:p>
          <a:p>
            <a:pPr lvl="1"/>
            <a:r>
              <a:rPr lang="en-US" sz="2000" dirty="0"/>
              <a:t>Accuracy</a:t>
            </a:r>
          </a:p>
          <a:p>
            <a:pPr lvl="1"/>
            <a:r>
              <a:rPr lang="en-US" sz="2000" dirty="0"/>
              <a:t>Organization/Flow</a:t>
            </a:r>
          </a:p>
        </p:txBody>
      </p:sp>
    </p:spTree>
    <p:extLst>
      <p:ext uri="{BB962C8B-B14F-4D97-AF65-F5344CB8AC3E}">
        <p14:creationId xmlns:p14="http://schemas.microsoft.com/office/powerpoint/2010/main" val="3827374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6EC9-2EEE-420E-86EE-2CE96CDB2C75}"/>
              </a:ext>
            </a:extLst>
          </p:cNvPr>
          <p:cNvSpPr>
            <a:spLocks noGrp="1"/>
          </p:cNvSpPr>
          <p:nvPr>
            <p:ph type="title"/>
          </p:nvPr>
        </p:nvSpPr>
        <p:spPr/>
        <p:txBody>
          <a:bodyPr/>
          <a:lstStyle/>
          <a:p>
            <a:r>
              <a:rPr lang="en-US" dirty="0"/>
              <a:t>Blank Rubric</a:t>
            </a:r>
          </a:p>
        </p:txBody>
      </p:sp>
      <p:graphicFrame>
        <p:nvGraphicFramePr>
          <p:cNvPr id="4" name="Content Placeholder 3">
            <a:extLst>
              <a:ext uri="{FF2B5EF4-FFF2-40B4-BE49-F238E27FC236}">
                <a16:creationId xmlns:a16="http://schemas.microsoft.com/office/drawing/2014/main" id="{A0359563-B87A-4C68-A07F-20B9188B437D}"/>
              </a:ext>
            </a:extLst>
          </p:cNvPr>
          <p:cNvGraphicFramePr>
            <a:graphicFrameLocks noGrp="1"/>
          </p:cNvGraphicFramePr>
          <p:nvPr>
            <p:ph idx="1"/>
            <p:extLst/>
          </p:nvPr>
        </p:nvGraphicFramePr>
        <p:xfrm>
          <a:off x="1155700" y="2603500"/>
          <a:ext cx="10540998" cy="4025538"/>
        </p:xfrm>
        <a:graphic>
          <a:graphicData uri="http://schemas.openxmlformats.org/drawingml/2006/table">
            <a:tbl>
              <a:tblPr firstRow="1" bandRow="1">
                <a:tableStyleId>{5940675A-B579-460E-94D1-54222C63F5DA}</a:tableStyleId>
              </a:tblPr>
              <a:tblGrid>
                <a:gridCol w="1756833">
                  <a:extLst>
                    <a:ext uri="{9D8B030D-6E8A-4147-A177-3AD203B41FA5}">
                      <a16:colId xmlns:a16="http://schemas.microsoft.com/office/drawing/2014/main" val="2352580056"/>
                    </a:ext>
                  </a:extLst>
                </a:gridCol>
                <a:gridCol w="1756833">
                  <a:extLst>
                    <a:ext uri="{9D8B030D-6E8A-4147-A177-3AD203B41FA5}">
                      <a16:colId xmlns:a16="http://schemas.microsoft.com/office/drawing/2014/main" val="365207030"/>
                    </a:ext>
                  </a:extLst>
                </a:gridCol>
                <a:gridCol w="1756833">
                  <a:extLst>
                    <a:ext uri="{9D8B030D-6E8A-4147-A177-3AD203B41FA5}">
                      <a16:colId xmlns:a16="http://schemas.microsoft.com/office/drawing/2014/main" val="2907145751"/>
                    </a:ext>
                  </a:extLst>
                </a:gridCol>
                <a:gridCol w="1756833">
                  <a:extLst>
                    <a:ext uri="{9D8B030D-6E8A-4147-A177-3AD203B41FA5}">
                      <a16:colId xmlns:a16="http://schemas.microsoft.com/office/drawing/2014/main" val="2795895733"/>
                    </a:ext>
                  </a:extLst>
                </a:gridCol>
                <a:gridCol w="1756833">
                  <a:extLst>
                    <a:ext uri="{9D8B030D-6E8A-4147-A177-3AD203B41FA5}">
                      <a16:colId xmlns:a16="http://schemas.microsoft.com/office/drawing/2014/main" val="685855608"/>
                    </a:ext>
                  </a:extLst>
                </a:gridCol>
                <a:gridCol w="1756833">
                  <a:extLst>
                    <a:ext uri="{9D8B030D-6E8A-4147-A177-3AD203B41FA5}">
                      <a16:colId xmlns:a16="http://schemas.microsoft.com/office/drawing/2014/main" val="2646261681"/>
                    </a:ext>
                  </a:extLst>
                </a:gridCol>
              </a:tblGrid>
              <a:tr h="564243">
                <a:tc>
                  <a:txBody>
                    <a:bodyPr/>
                    <a:lstStyle/>
                    <a:p>
                      <a:r>
                        <a:rPr lang="en-US" dirty="0"/>
                        <a:t>Criteria</a:t>
                      </a:r>
                    </a:p>
                  </a:txBody>
                  <a:tcPr/>
                </a:tc>
                <a:tc>
                  <a:txBody>
                    <a:bodyPr/>
                    <a:lstStyle/>
                    <a:p>
                      <a:pPr algn="ctr"/>
                      <a:r>
                        <a:rPr lang="en-US" dirty="0"/>
                        <a:t>4</a:t>
                      </a:r>
                    </a:p>
                  </a:txBody>
                  <a:tcPr/>
                </a:tc>
                <a:tc>
                  <a:txBody>
                    <a:bodyPr/>
                    <a:lstStyle/>
                    <a:p>
                      <a:pPr algn="ctr"/>
                      <a:r>
                        <a:rPr lang="en-US" dirty="0"/>
                        <a:t>3</a:t>
                      </a:r>
                    </a:p>
                  </a:txBody>
                  <a:tcPr/>
                </a:tc>
                <a:tc>
                  <a:txBody>
                    <a:bodyPr/>
                    <a:lstStyle/>
                    <a:p>
                      <a:pPr algn="ctr"/>
                      <a:r>
                        <a:rPr lang="en-US" dirty="0"/>
                        <a:t>2</a:t>
                      </a:r>
                    </a:p>
                  </a:txBody>
                  <a:tcPr/>
                </a:tc>
                <a:tc>
                  <a:txBody>
                    <a:bodyPr/>
                    <a:lstStyle/>
                    <a:p>
                      <a:pPr algn="ctr"/>
                      <a:r>
                        <a:rPr lang="en-US" dirty="0"/>
                        <a:t>1</a:t>
                      </a:r>
                    </a:p>
                  </a:txBody>
                  <a:tcPr/>
                </a:tc>
                <a:tc>
                  <a:txBody>
                    <a:bodyPr/>
                    <a:lstStyle/>
                    <a:p>
                      <a:r>
                        <a:rPr lang="en-US" dirty="0"/>
                        <a:t>Student’s Score</a:t>
                      </a:r>
                    </a:p>
                  </a:txBody>
                  <a:tcPr/>
                </a:tc>
                <a:extLst>
                  <a:ext uri="{0D108BD9-81ED-4DB2-BD59-A6C34878D82A}">
                    <a16:rowId xmlns:a16="http://schemas.microsoft.com/office/drawing/2014/main" val="3066058016"/>
                  </a:ext>
                </a:extLst>
              </a:tr>
              <a:tr h="564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40131800"/>
                  </a:ext>
                </a:extLst>
              </a:tr>
              <a:tr h="564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598346502"/>
                  </a:ext>
                </a:extLst>
              </a:tr>
              <a:tr h="56424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68464392"/>
                  </a:ext>
                </a:extLst>
              </a:tr>
              <a:tr h="56424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45344"/>
                  </a:ext>
                </a:extLst>
              </a:tr>
              <a:tr h="564243">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41455911"/>
                  </a:ext>
                </a:extLst>
              </a:tr>
              <a:tr h="564243">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73417909"/>
                  </a:ext>
                </a:extLst>
              </a:tr>
            </a:tbl>
          </a:graphicData>
        </a:graphic>
      </p:graphicFrame>
    </p:spTree>
    <p:extLst>
      <p:ext uri="{BB962C8B-B14F-4D97-AF65-F5344CB8AC3E}">
        <p14:creationId xmlns:p14="http://schemas.microsoft.com/office/powerpoint/2010/main" val="3238135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CF4A-912F-4195-9A48-B3C59F9BEC1A}"/>
              </a:ext>
            </a:extLst>
          </p:cNvPr>
          <p:cNvSpPr>
            <a:spLocks noGrp="1"/>
          </p:cNvSpPr>
          <p:nvPr>
            <p:ph type="title"/>
          </p:nvPr>
        </p:nvSpPr>
        <p:spPr/>
        <p:txBody>
          <a:bodyPr/>
          <a:lstStyle/>
          <a:p>
            <a:r>
              <a:rPr lang="en-US" dirty="0"/>
              <a:t>Wording</a:t>
            </a:r>
          </a:p>
        </p:txBody>
      </p:sp>
      <p:sp>
        <p:nvSpPr>
          <p:cNvPr id="3" name="Content Placeholder 2">
            <a:extLst>
              <a:ext uri="{FF2B5EF4-FFF2-40B4-BE49-F238E27FC236}">
                <a16:creationId xmlns:a16="http://schemas.microsoft.com/office/drawing/2014/main" id="{B169E063-A1D2-48B8-827B-AF061F42B7B2}"/>
              </a:ext>
            </a:extLst>
          </p:cNvPr>
          <p:cNvSpPr>
            <a:spLocks noGrp="1"/>
          </p:cNvSpPr>
          <p:nvPr>
            <p:ph idx="1"/>
          </p:nvPr>
        </p:nvSpPr>
        <p:spPr>
          <a:xfrm>
            <a:off x="233634" y="2973120"/>
            <a:ext cx="1665594" cy="3416300"/>
          </a:xfrm>
        </p:spPr>
        <p:txBody>
          <a:bodyPr>
            <a:normAutofit/>
          </a:bodyPr>
          <a:lstStyle/>
          <a:p>
            <a:r>
              <a:rPr lang="en-US" sz="1400" dirty="0"/>
              <a:t>Always</a:t>
            </a:r>
          </a:p>
          <a:p>
            <a:r>
              <a:rPr lang="en-US" sz="1400" dirty="0"/>
              <a:t>Often</a:t>
            </a:r>
          </a:p>
          <a:p>
            <a:r>
              <a:rPr lang="en-US" sz="1400" dirty="0"/>
              <a:t>Sometimes</a:t>
            </a:r>
          </a:p>
          <a:p>
            <a:r>
              <a:rPr lang="en-US" sz="1400" dirty="0"/>
              <a:t>Rarely</a:t>
            </a:r>
          </a:p>
          <a:p>
            <a:r>
              <a:rPr lang="en-US" sz="1400" dirty="0"/>
              <a:t>Never</a:t>
            </a:r>
          </a:p>
        </p:txBody>
      </p:sp>
      <p:sp>
        <p:nvSpPr>
          <p:cNvPr id="4" name="Content Placeholder 2">
            <a:extLst>
              <a:ext uri="{FF2B5EF4-FFF2-40B4-BE49-F238E27FC236}">
                <a16:creationId xmlns:a16="http://schemas.microsoft.com/office/drawing/2014/main" id="{512037E6-DA6D-40A9-9317-205660935F64}"/>
              </a:ext>
            </a:extLst>
          </p:cNvPr>
          <p:cNvSpPr txBox="1">
            <a:spLocks/>
          </p:cNvSpPr>
          <p:nvPr/>
        </p:nvSpPr>
        <p:spPr>
          <a:xfrm>
            <a:off x="9644077" y="2973120"/>
            <a:ext cx="2288889" cy="16688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Less than/ more than x number of something</a:t>
            </a:r>
          </a:p>
        </p:txBody>
      </p:sp>
      <p:sp>
        <p:nvSpPr>
          <p:cNvPr id="5" name="Content Placeholder 2">
            <a:extLst>
              <a:ext uri="{FF2B5EF4-FFF2-40B4-BE49-F238E27FC236}">
                <a16:creationId xmlns:a16="http://schemas.microsoft.com/office/drawing/2014/main" id="{E9777ABE-2706-4082-A031-E93BFB9D5F3E}"/>
              </a:ext>
            </a:extLst>
          </p:cNvPr>
          <p:cNvSpPr txBox="1">
            <a:spLocks/>
          </p:cNvSpPr>
          <p:nvPr/>
        </p:nvSpPr>
        <p:spPr>
          <a:xfrm>
            <a:off x="1764345" y="2973120"/>
            <a:ext cx="2098884"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Above expectations/ requirements</a:t>
            </a:r>
          </a:p>
          <a:p>
            <a:r>
              <a:rPr lang="en-US" sz="1400" dirty="0"/>
              <a:t>Meets expectations/ requirements</a:t>
            </a:r>
          </a:p>
          <a:p>
            <a:r>
              <a:rPr lang="en-US" sz="1400" dirty="0"/>
              <a:t>Does not meet expectations/ requirements</a:t>
            </a:r>
          </a:p>
        </p:txBody>
      </p:sp>
      <p:sp>
        <p:nvSpPr>
          <p:cNvPr id="6" name="Content Placeholder 2">
            <a:extLst>
              <a:ext uri="{FF2B5EF4-FFF2-40B4-BE49-F238E27FC236}">
                <a16:creationId xmlns:a16="http://schemas.microsoft.com/office/drawing/2014/main" id="{F4CAD4E9-C51B-4E02-AB39-7FA9AF2CE98E}"/>
              </a:ext>
            </a:extLst>
          </p:cNvPr>
          <p:cNvSpPr txBox="1">
            <a:spLocks/>
          </p:cNvSpPr>
          <p:nvPr/>
        </p:nvSpPr>
        <p:spPr>
          <a:xfrm>
            <a:off x="3744101" y="2933782"/>
            <a:ext cx="228888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Excellent</a:t>
            </a:r>
          </a:p>
          <a:p>
            <a:r>
              <a:rPr lang="en-US" sz="1400" dirty="0"/>
              <a:t>Very good</a:t>
            </a:r>
          </a:p>
          <a:p>
            <a:r>
              <a:rPr lang="en-US" sz="1400" dirty="0"/>
              <a:t>Satisfactory</a:t>
            </a:r>
          </a:p>
          <a:p>
            <a:r>
              <a:rPr lang="en-US" sz="1400" dirty="0"/>
              <a:t>Less than satisfactory</a:t>
            </a:r>
          </a:p>
        </p:txBody>
      </p:sp>
      <p:sp>
        <p:nvSpPr>
          <p:cNvPr id="7" name="Content Placeholder 2">
            <a:extLst>
              <a:ext uri="{FF2B5EF4-FFF2-40B4-BE49-F238E27FC236}">
                <a16:creationId xmlns:a16="http://schemas.microsoft.com/office/drawing/2014/main" id="{989C709E-F2A5-4934-B751-24D8F8E9BCCB}"/>
              </a:ext>
            </a:extLst>
          </p:cNvPr>
          <p:cNvSpPr txBox="1">
            <a:spLocks/>
          </p:cNvSpPr>
          <p:nvPr/>
        </p:nvSpPr>
        <p:spPr>
          <a:xfrm>
            <a:off x="5708102" y="2973120"/>
            <a:ext cx="228888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Exceptional</a:t>
            </a:r>
          </a:p>
          <a:p>
            <a:r>
              <a:rPr lang="en-US" sz="1400" dirty="0"/>
              <a:t>Satisfactory</a:t>
            </a:r>
          </a:p>
          <a:p>
            <a:r>
              <a:rPr lang="en-US" sz="1400" dirty="0"/>
              <a:t>Needs work</a:t>
            </a:r>
          </a:p>
        </p:txBody>
      </p:sp>
      <p:sp>
        <p:nvSpPr>
          <p:cNvPr id="10" name="Content Placeholder 2">
            <a:extLst>
              <a:ext uri="{FF2B5EF4-FFF2-40B4-BE49-F238E27FC236}">
                <a16:creationId xmlns:a16="http://schemas.microsoft.com/office/drawing/2014/main" id="{F9584A0D-5AD7-4CCD-9897-98BEBF314EDE}"/>
              </a:ext>
            </a:extLst>
          </p:cNvPr>
          <p:cNvSpPr txBox="1">
            <a:spLocks/>
          </p:cNvSpPr>
          <p:nvPr/>
        </p:nvSpPr>
        <p:spPr>
          <a:xfrm>
            <a:off x="7355188" y="2933782"/>
            <a:ext cx="2288889" cy="15325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1400" dirty="0"/>
              <a:t>High level</a:t>
            </a:r>
          </a:p>
          <a:p>
            <a:r>
              <a:rPr lang="en-US" sz="1400" dirty="0"/>
              <a:t>Satisfactory level</a:t>
            </a:r>
          </a:p>
          <a:p>
            <a:r>
              <a:rPr lang="en-US" sz="1400" dirty="0"/>
              <a:t>Low level</a:t>
            </a:r>
          </a:p>
        </p:txBody>
      </p:sp>
    </p:spTree>
    <p:extLst>
      <p:ext uri="{BB962C8B-B14F-4D97-AF65-F5344CB8AC3E}">
        <p14:creationId xmlns:p14="http://schemas.microsoft.com/office/powerpoint/2010/main" val="329085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3D9C-CB62-4ED6-A8A6-0E9B981F59E4}"/>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6D2B4125-AA87-47BF-B117-B4AF741322E6}"/>
              </a:ext>
            </a:extLst>
          </p:cNvPr>
          <p:cNvGraphicFramePr>
            <a:graphicFrameLocks noGrp="1"/>
          </p:cNvGraphicFramePr>
          <p:nvPr>
            <p:ph idx="1"/>
            <p:extLst>
              <p:ext uri="{D42A27DB-BD31-4B8C-83A1-F6EECF244321}">
                <p14:modId xmlns:p14="http://schemas.microsoft.com/office/powerpoint/2010/main" val="3197578241"/>
              </p:ext>
            </p:extLst>
          </p:nvPr>
        </p:nvGraphicFramePr>
        <p:xfrm>
          <a:off x="0" y="-127000"/>
          <a:ext cx="12192000" cy="6985000"/>
        </p:xfrm>
        <a:graphic>
          <a:graphicData uri="http://schemas.openxmlformats.org/drawingml/2006/table">
            <a:tbl>
              <a:tblPr firstRow="1" bandRow="1">
                <a:tableStyleId>{69CF1AB2-1976-4502-BF36-3FF5EA218861}</a:tableStyleId>
              </a:tblPr>
              <a:tblGrid>
                <a:gridCol w="2438400">
                  <a:extLst>
                    <a:ext uri="{9D8B030D-6E8A-4147-A177-3AD203B41FA5}">
                      <a16:colId xmlns:a16="http://schemas.microsoft.com/office/drawing/2014/main" val="3885234497"/>
                    </a:ext>
                  </a:extLst>
                </a:gridCol>
                <a:gridCol w="2438400">
                  <a:extLst>
                    <a:ext uri="{9D8B030D-6E8A-4147-A177-3AD203B41FA5}">
                      <a16:colId xmlns:a16="http://schemas.microsoft.com/office/drawing/2014/main" val="2479401180"/>
                    </a:ext>
                  </a:extLst>
                </a:gridCol>
                <a:gridCol w="2438400">
                  <a:extLst>
                    <a:ext uri="{9D8B030D-6E8A-4147-A177-3AD203B41FA5}">
                      <a16:colId xmlns:a16="http://schemas.microsoft.com/office/drawing/2014/main" val="3897071246"/>
                    </a:ext>
                  </a:extLst>
                </a:gridCol>
                <a:gridCol w="2438400">
                  <a:extLst>
                    <a:ext uri="{9D8B030D-6E8A-4147-A177-3AD203B41FA5}">
                      <a16:colId xmlns:a16="http://schemas.microsoft.com/office/drawing/2014/main" val="3175482596"/>
                    </a:ext>
                  </a:extLst>
                </a:gridCol>
                <a:gridCol w="2438400">
                  <a:extLst>
                    <a:ext uri="{9D8B030D-6E8A-4147-A177-3AD203B41FA5}">
                      <a16:colId xmlns:a16="http://schemas.microsoft.com/office/drawing/2014/main" val="260258497"/>
                    </a:ext>
                  </a:extLst>
                </a:gridCol>
              </a:tblGrid>
              <a:tr h="727280">
                <a:tc>
                  <a:txBody>
                    <a:bodyPr/>
                    <a:lstStyle/>
                    <a:p>
                      <a:pPr algn="ctr"/>
                      <a:r>
                        <a:rPr lang="en-US" sz="3600" dirty="0"/>
                        <a:t>5</a:t>
                      </a:r>
                      <a:endParaRPr lang="en-US" sz="3600" b="1" dirty="0"/>
                    </a:p>
                  </a:txBody>
                  <a:tcPr/>
                </a:tc>
                <a:tc>
                  <a:txBody>
                    <a:bodyPr/>
                    <a:lstStyle/>
                    <a:p>
                      <a:pPr algn="ctr"/>
                      <a:r>
                        <a:rPr lang="en-US" sz="3600" dirty="0"/>
                        <a:t>4</a:t>
                      </a:r>
                      <a:endParaRPr lang="en-US" sz="3600" b="1" dirty="0"/>
                    </a:p>
                  </a:txBody>
                  <a:tcPr/>
                </a:tc>
                <a:tc>
                  <a:txBody>
                    <a:bodyPr/>
                    <a:lstStyle/>
                    <a:p>
                      <a:pPr algn="ctr"/>
                      <a:r>
                        <a:rPr lang="en-US" sz="3600" dirty="0"/>
                        <a:t>3</a:t>
                      </a:r>
                      <a:endParaRPr lang="en-US" sz="3600" b="1" dirty="0"/>
                    </a:p>
                  </a:txBody>
                  <a:tcPr/>
                </a:tc>
                <a:tc>
                  <a:txBody>
                    <a:bodyPr/>
                    <a:lstStyle/>
                    <a:p>
                      <a:pPr algn="ctr"/>
                      <a:r>
                        <a:rPr lang="en-US" sz="3600" dirty="0"/>
                        <a:t>2</a:t>
                      </a:r>
                      <a:endParaRPr lang="en-US" sz="3600" b="1" dirty="0"/>
                    </a:p>
                  </a:txBody>
                  <a:tcPr/>
                </a:tc>
                <a:tc>
                  <a:txBody>
                    <a:bodyPr/>
                    <a:lstStyle/>
                    <a:p>
                      <a:pPr algn="ctr"/>
                      <a:r>
                        <a:rPr lang="en-US" sz="3600" dirty="0"/>
                        <a:t>1</a:t>
                      </a:r>
                      <a:endParaRPr lang="en-US" sz="3600" b="1" dirty="0"/>
                    </a:p>
                  </a:txBody>
                  <a:tcPr/>
                </a:tc>
                <a:extLst>
                  <a:ext uri="{0D108BD9-81ED-4DB2-BD59-A6C34878D82A}">
                    <a16:rowId xmlns:a16="http://schemas.microsoft.com/office/drawing/2014/main" val="2327661754"/>
                  </a:ext>
                </a:extLst>
              </a:tr>
              <a:tr h="727280">
                <a:tc>
                  <a:txBody>
                    <a:bodyPr/>
                    <a:lstStyle/>
                    <a:p>
                      <a:pPr algn="ctr"/>
                      <a:r>
                        <a:rPr lang="en-US" dirty="0"/>
                        <a:t>Always </a:t>
                      </a:r>
                      <a:endParaRPr lang="en-US" b="1" dirty="0"/>
                    </a:p>
                  </a:txBody>
                  <a:tcPr/>
                </a:tc>
                <a:tc>
                  <a:txBody>
                    <a:bodyPr/>
                    <a:lstStyle/>
                    <a:p>
                      <a:pPr algn="ctr"/>
                      <a:r>
                        <a:rPr lang="en-US" dirty="0"/>
                        <a:t>Often </a:t>
                      </a:r>
                      <a:endParaRPr lang="en-US" b="1" dirty="0"/>
                    </a:p>
                  </a:txBody>
                  <a:tcPr/>
                </a:tc>
                <a:tc>
                  <a:txBody>
                    <a:bodyPr/>
                    <a:lstStyle/>
                    <a:p>
                      <a:pPr algn="ctr"/>
                      <a:r>
                        <a:rPr lang="en-US" dirty="0"/>
                        <a:t>Sometimes</a:t>
                      </a:r>
                      <a:endParaRPr lang="en-US" b="1" dirty="0"/>
                    </a:p>
                  </a:txBody>
                  <a:tcPr/>
                </a:tc>
                <a:tc>
                  <a:txBody>
                    <a:bodyPr/>
                    <a:lstStyle/>
                    <a:p>
                      <a:pPr algn="ctr"/>
                      <a:r>
                        <a:rPr lang="en-US" dirty="0"/>
                        <a:t>Rarely</a:t>
                      </a:r>
                      <a:endParaRPr lang="en-US" b="1" dirty="0"/>
                    </a:p>
                  </a:txBody>
                  <a:tcPr/>
                </a:tc>
                <a:tc>
                  <a:txBody>
                    <a:bodyPr/>
                    <a:lstStyle/>
                    <a:p>
                      <a:pPr algn="ctr"/>
                      <a:r>
                        <a:rPr lang="en-US" dirty="0"/>
                        <a:t>Never</a:t>
                      </a:r>
                      <a:endParaRPr lang="en-US" b="1" dirty="0"/>
                    </a:p>
                  </a:txBody>
                  <a:tcPr/>
                </a:tc>
                <a:extLst>
                  <a:ext uri="{0D108BD9-81ED-4DB2-BD59-A6C34878D82A}">
                    <a16:rowId xmlns:a16="http://schemas.microsoft.com/office/drawing/2014/main" val="1647375022"/>
                  </a:ext>
                </a:extLst>
              </a:tr>
              <a:tr h="727280">
                <a:tc>
                  <a:txBody>
                    <a:bodyPr/>
                    <a:lstStyle/>
                    <a:p>
                      <a:pPr algn="ctr"/>
                      <a:r>
                        <a:rPr lang="en-US" dirty="0"/>
                        <a:t>Above</a:t>
                      </a:r>
                      <a:endParaRPr lang="en-US" b="1" dirty="0"/>
                    </a:p>
                  </a:txBody>
                  <a:tcPr/>
                </a:tc>
                <a:tc>
                  <a:txBody>
                    <a:bodyPr/>
                    <a:lstStyle/>
                    <a:p>
                      <a:pPr algn="ctr"/>
                      <a:endParaRPr lang="en-US" b="1" dirty="0"/>
                    </a:p>
                  </a:txBody>
                  <a:tcPr/>
                </a:tc>
                <a:tc>
                  <a:txBody>
                    <a:bodyPr/>
                    <a:lstStyle/>
                    <a:p>
                      <a:pPr algn="ctr"/>
                      <a:r>
                        <a:rPr lang="en-US" dirty="0"/>
                        <a:t>Meets</a:t>
                      </a:r>
                      <a:endParaRPr lang="en-US" b="1" dirty="0"/>
                    </a:p>
                  </a:txBody>
                  <a:tcPr/>
                </a:tc>
                <a:tc>
                  <a:txBody>
                    <a:bodyPr/>
                    <a:lstStyle/>
                    <a:p>
                      <a:pPr algn="ctr"/>
                      <a:endParaRPr lang="en-US" b="1" dirty="0"/>
                    </a:p>
                  </a:txBody>
                  <a:tcPr/>
                </a:tc>
                <a:tc>
                  <a:txBody>
                    <a:bodyPr/>
                    <a:lstStyle/>
                    <a:p>
                      <a:pPr algn="ctr"/>
                      <a:r>
                        <a:rPr lang="en-US" dirty="0"/>
                        <a:t>Does not meet</a:t>
                      </a:r>
                      <a:endParaRPr lang="en-US" b="1" dirty="0"/>
                    </a:p>
                  </a:txBody>
                  <a:tcPr/>
                </a:tc>
                <a:extLst>
                  <a:ext uri="{0D108BD9-81ED-4DB2-BD59-A6C34878D82A}">
                    <a16:rowId xmlns:a16="http://schemas.microsoft.com/office/drawing/2014/main" val="438668038"/>
                  </a:ext>
                </a:extLst>
              </a:tr>
              <a:tr h="1018970">
                <a:tc>
                  <a:txBody>
                    <a:bodyPr/>
                    <a:lstStyle/>
                    <a:p>
                      <a:pPr algn="ctr"/>
                      <a:r>
                        <a:rPr lang="en-US" dirty="0"/>
                        <a:t>Excellent</a:t>
                      </a:r>
                      <a:endParaRPr lang="en-US" b="1" dirty="0"/>
                    </a:p>
                  </a:txBody>
                  <a:tcPr/>
                </a:tc>
                <a:tc>
                  <a:txBody>
                    <a:bodyPr/>
                    <a:lstStyle/>
                    <a:p>
                      <a:pPr algn="ctr"/>
                      <a:r>
                        <a:rPr lang="en-US" dirty="0"/>
                        <a:t>Very good</a:t>
                      </a:r>
                      <a:endParaRPr lang="en-US" b="1" dirty="0"/>
                    </a:p>
                  </a:txBody>
                  <a:tcPr/>
                </a:tc>
                <a:tc>
                  <a:txBody>
                    <a:bodyPr/>
                    <a:lstStyle/>
                    <a:p>
                      <a:pPr algn="ctr"/>
                      <a:r>
                        <a:rPr lang="en-US" dirty="0"/>
                        <a:t>Satisfactory</a:t>
                      </a:r>
                      <a:endParaRPr lang="en-US" b="1" dirty="0"/>
                    </a:p>
                  </a:txBody>
                  <a:tcPr/>
                </a:tc>
                <a:tc>
                  <a:txBody>
                    <a:bodyPr/>
                    <a:lstStyle/>
                    <a:p>
                      <a:pPr algn="ctr"/>
                      <a:r>
                        <a:rPr lang="en-US" dirty="0"/>
                        <a:t>Less than satisfactory</a:t>
                      </a:r>
                      <a:endParaRPr lang="en-US" b="1" dirty="0"/>
                    </a:p>
                  </a:txBody>
                  <a:tcPr/>
                </a:tc>
                <a:tc>
                  <a:txBody>
                    <a:bodyPr/>
                    <a:lstStyle/>
                    <a:p>
                      <a:pPr algn="ctr"/>
                      <a:r>
                        <a:rPr lang="en-US" dirty="0"/>
                        <a:t>Poor</a:t>
                      </a:r>
                      <a:endParaRPr lang="en-US" b="1" dirty="0"/>
                    </a:p>
                  </a:txBody>
                  <a:tcPr/>
                </a:tc>
                <a:extLst>
                  <a:ext uri="{0D108BD9-81ED-4DB2-BD59-A6C34878D82A}">
                    <a16:rowId xmlns:a16="http://schemas.microsoft.com/office/drawing/2014/main" val="2967415077"/>
                  </a:ext>
                </a:extLst>
              </a:tr>
              <a:tr h="727280">
                <a:tc>
                  <a:txBody>
                    <a:bodyPr/>
                    <a:lstStyle/>
                    <a:p>
                      <a:pPr algn="ctr"/>
                      <a:r>
                        <a:rPr lang="en-US" dirty="0"/>
                        <a:t>Exceptional </a:t>
                      </a:r>
                      <a:endParaRPr lang="en-US" b="1" dirty="0"/>
                    </a:p>
                  </a:txBody>
                  <a:tcPr/>
                </a:tc>
                <a:tc>
                  <a:txBody>
                    <a:bodyPr/>
                    <a:lstStyle/>
                    <a:p>
                      <a:pPr algn="ctr"/>
                      <a:endParaRPr lang="en-US" b="1" dirty="0"/>
                    </a:p>
                  </a:txBody>
                  <a:tcPr/>
                </a:tc>
                <a:tc>
                  <a:txBody>
                    <a:bodyPr/>
                    <a:lstStyle/>
                    <a:p>
                      <a:pPr algn="ctr"/>
                      <a:r>
                        <a:rPr lang="en-US" dirty="0"/>
                        <a:t>Satisfactory</a:t>
                      </a:r>
                      <a:endParaRPr lang="en-US" b="1" dirty="0"/>
                    </a:p>
                  </a:txBody>
                  <a:tcPr/>
                </a:tc>
                <a:tc>
                  <a:txBody>
                    <a:bodyPr/>
                    <a:lstStyle/>
                    <a:p>
                      <a:pPr algn="ctr"/>
                      <a:endParaRPr lang="en-US" b="1" dirty="0"/>
                    </a:p>
                  </a:txBody>
                  <a:tcPr/>
                </a:tc>
                <a:tc>
                  <a:txBody>
                    <a:bodyPr/>
                    <a:lstStyle/>
                    <a:p>
                      <a:pPr algn="ctr"/>
                      <a:r>
                        <a:rPr lang="en-US" dirty="0"/>
                        <a:t>Needs work</a:t>
                      </a:r>
                      <a:endParaRPr lang="en-US" b="1" dirty="0"/>
                    </a:p>
                  </a:txBody>
                  <a:tcPr/>
                </a:tc>
                <a:extLst>
                  <a:ext uri="{0D108BD9-81ED-4DB2-BD59-A6C34878D82A}">
                    <a16:rowId xmlns:a16="http://schemas.microsoft.com/office/drawing/2014/main" val="3591530410"/>
                  </a:ext>
                </a:extLst>
              </a:tr>
              <a:tr h="1018970">
                <a:tc>
                  <a:txBody>
                    <a:bodyPr/>
                    <a:lstStyle/>
                    <a:p>
                      <a:pPr algn="ctr"/>
                      <a:r>
                        <a:rPr lang="en-US" dirty="0"/>
                        <a:t>High level</a:t>
                      </a:r>
                      <a:endParaRPr lang="en-US" b="1" dirty="0"/>
                    </a:p>
                  </a:txBody>
                  <a:tcPr/>
                </a:tc>
                <a:tc>
                  <a:txBody>
                    <a:bodyPr/>
                    <a:lstStyle/>
                    <a:p>
                      <a:pPr algn="ctr"/>
                      <a:endParaRPr lang="en-US" b="1" dirty="0"/>
                    </a:p>
                  </a:txBody>
                  <a:tcPr/>
                </a:tc>
                <a:tc>
                  <a:txBody>
                    <a:bodyPr/>
                    <a:lstStyle/>
                    <a:p>
                      <a:pPr algn="ctr"/>
                      <a:r>
                        <a:rPr lang="en-US" dirty="0"/>
                        <a:t>Satisfactory level</a:t>
                      </a:r>
                      <a:endParaRPr lang="en-US" b="1" dirty="0"/>
                    </a:p>
                  </a:txBody>
                  <a:tcPr/>
                </a:tc>
                <a:tc>
                  <a:txBody>
                    <a:bodyPr/>
                    <a:lstStyle/>
                    <a:p>
                      <a:pPr algn="ctr"/>
                      <a:endParaRPr lang="en-US" b="1" dirty="0"/>
                    </a:p>
                  </a:txBody>
                  <a:tcPr/>
                </a:tc>
                <a:tc>
                  <a:txBody>
                    <a:bodyPr/>
                    <a:lstStyle/>
                    <a:p>
                      <a:pPr algn="ctr"/>
                      <a:r>
                        <a:rPr lang="en-US" dirty="0"/>
                        <a:t>Low level</a:t>
                      </a:r>
                      <a:endParaRPr lang="en-US" b="1" dirty="0"/>
                    </a:p>
                  </a:txBody>
                  <a:tcPr/>
                </a:tc>
                <a:extLst>
                  <a:ext uri="{0D108BD9-81ED-4DB2-BD59-A6C34878D82A}">
                    <a16:rowId xmlns:a16="http://schemas.microsoft.com/office/drawing/2014/main" val="3914931652"/>
                  </a:ext>
                </a:extLst>
              </a:tr>
              <a:tr h="1018970">
                <a:tc>
                  <a:txBody>
                    <a:bodyPr/>
                    <a:lstStyle/>
                    <a:p>
                      <a:pPr algn="ctr"/>
                      <a:r>
                        <a:rPr lang="en-US" dirty="0"/>
                        <a:t>Less that 3 mistakes</a:t>
                      </a:r>
                      <a:endParaRPr lang="en-US" b="1" dirty="0"/>
                    </a:p>
                  </a:txBody>
                  <a:tcPr/>
                </a:tc>
                <a:tc>
                  <a:txBody>
                    <a:bodyPr/>
                    <a:lstStyle/>
                    <a:p>
                      <a:pPr algn="ctr"/>
                      <a:endParaRPr lang="en-US" b="1" dirty="0"/>
                    </a:p>
                  </a:txBody>
                  <a:tcPr/>
                </a:tc>
                <a:tc>
                  <a:txBody>
                    <a:bodyPr/>
                    <a:lstStyle/>
                    <a:p>
                      <a:pPr algn="ctr"/>
                      <a:r>
                        <a:rPr lang="en-US" dirty="0"/>
                        <a:t>3-5 mistakes</a:t>
                      </a:r>
                      <a:endParaRPr lang="en-US" b="1" dirty="0"/>
                    </a:p>
                  </a:txBody>
                  <a:tcPr/>
                </a:tc>
                <a:tc>
                  <a:txBody>
                    <a:bodyPr/>
                    <a:lstStyle/>
                    <a:p>
                      <a:pPr algn="ctr"/>
                      <a:endParaRPr lang="en-US" b="1" dirty="0"/>
                    </a:p>
                  </a:txBody>
                  <a:tcPr/>
                </a:tc>
                <a:tc>
                  <a:txBody>
                    <a:bodyPr/>
                    <a:lstStyle/>
                    <a:p>
                      <a:pPr algn="ctr"/>
                      <a:r>
                        <a:rPr lang="en-US" dirty="0"/>
                        <a:t>More than 5 mistakes</a:t>
                      </a:r>
                      <a:endParaRPr lang="en-US" b="1" dirty="0"/>
                    </a:p>
                  </a:txBody>
                  <a:tcPr/>
                </a:tc>
                <a:extLst>
                  <a:ext uri="{0D108BD9-81ED-4DB2-BD59-A6C34878D82A}">
                    <a16:rowId xmlns:a16="http://schemas.microsoft.com/office/drawing/2014/main" val="3859995302"/>
                  </a:ext>
                </a:extLst>
              </a:tr>
              <a:tr h="1018970">
                <a:tc>
                  <a:txBody>
                    <a:bodyPr/>
                    <a:lstStyle/>
                    <a:p>
                      <a:pPr algn="ctr"/>
                      <a:r>
                        <a:rPr lang="en-US" dirty="0"/>
                        <a:t>More than 5 times</a:t>
                      </a:r>
                      <a:endParaRPr lang="en-US" b="1" dirty="0"/>
                    </a:p>
                  </a:txBody>
                  <a:tcPr/>
                </a:tc>
                <a:tc>
                  <a:txBody>
                    <a:bodyPr/>
                    <a:lstStyle/>
                    <a:p>
                      <a:pPr algn="ctr"/>
                      <a:endParaRPr lang="en-US" b="1" dirty="0"/>
                    </a:p>
                  </a:txBody>
                  <a:tcPr/>
                </a:tc>
                <a:tc>
                  <a:txBody>
                    <a:bodyPr/>
                    <a:lstStyle/>
                    <a:p>
                      <a:pPr algn="ctr"/>
                      <a:r>
                        <a:rPr lang="en-US" dirty="0"/>
                        <a:t>3-5 times</a:t>
                      </a:r>
                      <a:endParaRPr lang="en-US" b="1" dirty="0"/>
                    </a:p>
                  </a:txBody>
                  <a:tcPr/>
                </a:tc>
                <a:tc>
                  <a:txBody>
                    <a:bodyPr/>
                    <a:lstStyle/>
                    <a:p>
                      <a:pPr algn="ctr"/>
                      <a:endParaRPr lang="en-US" b="1" dirty="0"/>
                    </a:p>
                  </a:txBody>
                  <a:tcPr/>
                </a:tc>
                <a:tc>
                  <a:txBody>
                    <a:bodyPr/>
                    <a:lstStyle/>
                    <a:p>
                      <a:pPr algn="ctr"/>
                      <a:r>
                        <a:rPr lang="en-US" dirty="0"/>
                        <a:t>Less than 3 times</a:t>
                      </a:r>
                      <a:endParaRPr lang="en-US" b="1" dirty="0"/>
                    </a:p>
                  </a:txBody>
                  <a:tcPr/>
                </a:tc>
                <a:extLst>
                  <a:ext uri="{0D108BD9-81ED-4DB2-BD59-A6C34878D82A}">
                    <a16:rowId xmlns:a16="http://schemas.microsoft.com/office/drawing/2014/main" val="2339272211"/>
                  </a:ext>
                </a:extLst>
              </a:tr>
            </a:tbl>
          </a:graphicData>
        </a:graphic>
      </p:graphicFrame>
    </p:spTree>
    <p:extLst>
      <p:ext uri="{BB962C8B-B14F-4D97-AF65-F5344CB8AC3E}">
        <p14:creationId xmlns:p14="http://schemas.microsoft.com/office/powerpoint/2010/main" val="3575934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Sample Projects</a:t>
            </a:r>
          </a:p>
        </p:txBody>
      </p:sp>
      <p:sp>
        <p:nvSpPr>
          <p:cNvPr id="5" name="Subtitle 4"/>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9081341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BE94-F29A-4E17-8C82-D09CB4A6DE49}"/>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4544E7DB-281D-4760-85C6-B6E84512ABDF}"/>
              </a:ext>
            </a:extLst>
          </p:cNvPr>
          <p:cNvSpPr>
            <a:spLocks noGrp="1"/>
          </p:cNvSpPr>
          <p:nvPr>
            <p:ph idx="1"/>
          </p:nvPr>
        </p:nvSpPr>
        <p:spPr/>
        <p:txBody>
          <a:bodyPr/>
          <a:lstStyle/>
          <a:p>
            <a:r>
              <a:rPr lang="en-US" dirty="0"/>
              <a:t>UNIT: The Community</a:t>
            </a:r>
          </a:p>
          <a:p>
            <a:endParaRPr lang="en-US" dirty="0"/>
          </a:p>
          <a:p>
            <a:pPr lvl="1"/>
            <a:r>
              <a:rPr lang="en-US" dirty="0"/>
              <a:t>1. Choose a name for your city</a:t>
            </a:r>
          </a:p>
          <a:p>
            <a:pPr lvl="1"/>
            <a:r>
              <a:rPr lang="en-US" dirty="0"/>
              <a:t>2. Make a list of important places in the city and put them in alphabetical order</a:t>
            </a:r>
          </a:p>
          <a:p>
            <a:pPr lvl="1"/>
            <a:r>
              <a:rPr lang="en-US" dirty="0"/>
              <a:t>3. Make a map of your city and mark where the important places are</a:t>
            </a:r>
          </a:p>
          <a:p>
            <a:pPr lvl="1"/>
            <a:endParaRPr lang="en-US" dirty="0"/>
          </a:p>
        </p:txBody>
      </p:sp>
    </p:spTree>
    <p:extLst>
      <p:ext uri="{BB962C8B-B14F-4D97-AF65-F5344CB8AC3E}">
        <p14:creationId xmlns:p14="http://schemas.microsoft.com/office/powerpoint/2010/main" val="2714791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FC48-8E51-47E9-8D53-B75240006798}"/>
              </a:ext>
            </a:extLst>
          </p:cNvPr>
          <p:cNvSpPr>
            <a:spLocks noGrp="1"/>
          </p:cNvSpPr>
          <p:nvPr>
            <p:ph type="title"/>
          </p:nvPr>
        </p:nvSpPr>
        <p:spPr/>
        <p:txBody>
          <a:bodyPr/>
          <a:lstStyle/>
          <a:p>
            <a:r>
              <a:rPr lang="en-US" dirty="0"/>
              <a:t>Critical Thinking</a:t>
            </a:r>
          </a:p>
        </p:txBody>
      </p:sp>
      <p:sp>
        <p:nvSpPr>
          <p:cNvPr id="3" name="Content Placeholder 2">
            <a:extLst>
              <a:ext uri="{FF2B5EF4-FFF2-40B4-BE49-F238E27FC236}">
                <a16:creationId xmlns:a16="http://schemas.microsoft.com/office/drawing/2014/main" id="{3269C957-9B92-4B0D-9093-DD08450D33A6}"/>
              </a:ext>
            </a:extLst>
          </p:cNvPr>
          <p:cNvSpPr>
            <a:spLocks noGrp="1"/>
          </p:cNvSpPr>
          <p:nvPr>
            <p:ph idx="1"/>
          </p:nvPr>
        </p:nvSpPr>
        <p:spPr>
          <a:xfrm>
            <a:off x="1154954" y="2603500"/>
            <a:ext cx="9360646" cy="3416300"/>
          </a:xfrm>
        </p:spPr>
        <p:txBody>
          <a:bodyPr/>
          <a:lstStyle/>
          <a:p>
            <a:r>
              <a:rPr lang="en-US" dirty="0"/>
              <a:t>UNIT: Jobs</a:t>
            </a:r>
          </a:p>
          <a:p>
            <a:endParaRPr lang="en-US" dirty="0"/>
          </a:p>
          <a:p>
            <a:pPr lvl="1"/>
            <a:r>
              <a:rPr lang="en-US" dirty="0"/>
              <a:t>1. I will give each group a job card</a:t>
            </a:r>
          </a:p>
          <a:p>
            <a:pPr lvl="1"/>
            <a:r>
              <a:rPr lang="en-US" dirty="0"/>
              <a:t>2. Individually make a job advertisement for that job</a:t>
            </a:r>
          </a:p>
          <a:p>
            <a:pPr lvl="1"/>
            <a:r>
              <a:rPr lang="en-US" dirty="0"/>
              <a:t>3. You should include a job description , salary (based on real world information )and the types of people you want to recruit.</a:t>
            </a:r>
          </a:p>
          <a:p>
            <a:pPr lvl="1"/>
            <a:r>
              <a:rPr lang="en-US" dirty="0"/>
              <a:t>4. Share your job advertisement individually in front of the class</a:t>
            </a:r>
          </a:p>
          <a:p>
            <a:endParaRPr lang="en-US" dirty="0"/>
          </a:p>
        </p:txBody>
      </p:sp>
    </p:spTree>
    <p:extLst>
      <p:ext uri="{BB962C8B-B14F-4D97-AF65-F5344CB8AC3E}">
        <p14:creationId xmlns:p14="http://schemas.microsoft.com/office/powerpoint/2010/main" val="2350135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a:t>
            </a:r>
          </a:p>
        </p:txBody>
      </p:sp>
      <p:sp>
        <p:nvSpPr>
          <p:cNvPr id="5" name="Subtitle 4"/>
          <p:cNvSpPr>
            <a:spLocks noGrp="1"/>
          </p:cNvSpPr>
          <p:nvPr>
            <p:ph type="subTitle" idx="1"/>
          </p:nvPr>
        </p:nvSpPr>
        <p:spPr/>
        <p:txBody>
          <a:bodyPr/>
          <a:lstStyle/>
          <a:p>
            <a:r>
              <a:rPr lang="en-US" dirty="0"/>
              <a:t>Designing projects for your classrooms</a:t>
            </a:r>
          </a:p>
        </p:txBody>
      </p:sp>
    </p:spTree>
    <p:extLst>
      <p:ext uri="{BB962C8B-B14F-4D97-AF65-F5344CB8AC3E}">
        <p14:creationId xmlns:p14="http://schemas.microsoft.com/office/powerpoint/2010/main" val="3382275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a:xfrm>
            <a:off x="469155" y="2726593"/>
            <a:ext cx="6371260" cy="3416300"/>
          </a:xfrm>
        </p:spPr>
        <p:txBody>
          <a:bodyPr>
            <a:normAutofit/>
          </a:bodyPr>
          <a:lstStyle/>
          <a:p>
            <a:r>
              <a:rPr lang="en-US" dirty="0"/>
              <a:t>With your group choose 1 chapter from a public school textbook of your choice.  Create a project for each chapter following PBL guidelines. Think about:</a:t>
            </a:r>
          </a:p>
          <a:p>
            <a:endParaRPr lang="en-US" dirty="0"/>
          </a:p>
          <a:p>
            <a:pPr lvl="1"/>
            <a:r>
              <a:rPr lang="en-US" dirty="0"/>
              <a:t>What is a problem or issue related to the topic that is relevant and relatable to my students?</a:t>
            </a:r>
          </a:p>
          <a:p>
            <a:pPr lvl="1"/>
            <a:r>
              <a:rPr lang="en-US" dirty="0"/>
              <a:t>What kind of project can students do to address the problem?</a:t>
            </a:r>
          </a:p>
          <a:p>
            <a:pPr lvl="1"/>
            <a:r>
              <a:rPr lang="en-US" dirty="0"/>
              <a:t>How will they present it?</a:t>
            </a:r>
          </a:p>
          <a:p>
            <a:pPr lvl="1"/>
            <a:r>
              <a:rPr lang="en-US" dirty="0"/>
              <a:t>How will it be assessed?</a:t>
            </a:r>
          </a:p>
          <a:p>
            <a:pPr lvl="1"/>
            <a:endParaRPr lang="en-CA" dirty="0"/>
          </a:p>
          <a:p>
            <a:endParaRPr lang="en-US" dirty="0"/>
          </a:p>
          <a:p>
            <a:endParaRPr lang="en-US" dirty="0"/>
          </a:p>
        </p:txBody>
      </p:sp>
      <p:sp>
        <p:nvSpPr>
          <p:cNvPr id="4" name="Rectangle 3">
            <a:extLst>
              <a:ext uri="{FF2B5EF4-FFF2-40B4-BE49-F238E27FC236}">
                <a16:creationId xmlns:a16="http://schemas.microsoft.com/office/drawing/2014/main" id="{E85288E4-42E7-4EC5-824E-621EF5581476}"/>
              </a:ext>
            </a:extLst>
          </p:cNvPr>
          <p:cNvSpPr/>
          <p:nvPr/>
        </p:nvSpPr>
        <p:spPr>
          <a:xfrm>
            <a:off x="8562351" y="3429000"/>
            <a:ext cx="2708030"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CA" dirty="0"/>
              <a:t>You will share your PBL lessons in a PBL fair and receive comments and feedback from your peers and professor</a:t>
            </a:r>
          </a:p>
        </p:txBody>
      </p:sp>
    </p:spTree>
    <p:extLst>
      <p:ext uri="{BB962C8B-B14F-4D97-AF65-F5344CB8AC3E}">
        <p14:creationId xmlns:p14="http://schemas.microsoft.com/office/powerpoint/2010/main" val="1780662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Project Fair</a:t>
            </a:r>
          </a:p>
        </p:txBody>
      </p:sp>
      <p:sp>
        <p:nvSpPr>
          <p:cNvPr id="5" name="Subtitle 4"/>
          <p:cNvSpPr>
            <a:spLocks noGrp="1"/>
          </p:cNvSpPr>
          <p:nvPr>
            <p:ph type="subTitle" idx="1"/>
          </p:nvPr>
        </p:nvSpPr>
        <p:spPr/>
        <p:txBody>
          <a:bodyPr/>
          <a:lstStyle/>
          <a:p>
            <a:r>
              <a:rPr lang="en-CA" dirty="0"/>
              <a:t>Presentations and feedback</a:t>
            </a:r>
          </a:p>
        </p:txBody>
      </p:sp>
    </p:spTree>
    <p:extLst>
      <p:ext uri="{BB962C8B-B14F-4D97-AF65-F5344CB8AC3E}">
        <p14:creationId xmlns:p14="http://schemas.microsoft.com/office/powerpoint/2010/main" val="282247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a:t>
            </a:r>
          </a:p>
        </p:txBody>
      </p:sp>
      <p:sp>
        <p:nvSpPr>
          <p:cNvPr id="3" name="Content Placeholder 2"/>
          <p:cNvSpPr>
            <a:spLocks noGrp="1"/>
          </p:cNvSpPr>
          <p:nvPr>
            <p:ph idx="1"/>
          </p:nvPr>
        </p:nvSpPr>
        <p:spPr>
          <a:xfrm>
            <a:off x="1154953" y="3096986"/>
            <a:ext cx="8761412" cy="557711"/>
          </a:xfrm>
        </p:spPr>
        <p:txBody>
          <a:bodyPr>
            <a:normAutofit fontScale="92500" lnSpcReduction="20000"/>
          </a:bodyPr>
          <a:lstStyle/>
          <a:p>
            <a:r>
              <a:rPr lang="en-CA" dirty="0"/>
              <a:t>In your opinions, what skills do you think are important to succeed in our world today?</a:t>
            </a:r>
          </a:p>
        </p:txBody>
      </p:sp>
      <p:pic>
        <p:nvPicPr>
          <p:cNvPr id="7170" name="Picture 2" descr="https://d13yacurqjgara.cloudfront.net/users/31675/screenshots/1856948/21st-century-skil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28" y="3668325"/>
            <a:ext cx="3740603" cy="2805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010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Austin’s Butterfly</a:t>
            </a:r>
          </a:p>
        </p:txBody>
      </p:sp>
      <p:sp>
        <p:nvSpPr>
          <p:cNvPr id="3" name="Content Placeholder 2"/>
          <p:cNvSpPr>
            <a:spLocks noGrp="1"/>
          </p:cNvSpPr>
          <p:nvPr>
            <p:ph idx="1"/>
          </p:nvPr>
        </p:nvSpPr>
        <p:spPr/>
        <p:txBody>
          <a:bodyPr/>
          <a:lstStyle/>
          <a:p>
            <a:endParaRPr lang="en-CA"/>
          </a:p>
        </p:txBody>
      </p:sp>
      <p:pic>
        <p:nvPicPr>
          <p:cNvPr id="1026" name="Picture 2" descr="http://hearttutoring.org/bw/wp-content/uploads/2015/03/Austins-Butterfly.jpg">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45" r="3672" b="4488"/>
          <a:stretch/>
        </p:blipFill>
        <p:spPr bwMode="auto">
          <a:xfrm>
            <a:off x="2429690" y="2504552"/>
            <a:ext cx="6466115" cy="361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083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Revisions </a:t>
            </a:r>
          </a:p>
        </p:txBody>
      </p:sp>
      <p:sp>
        <p:nvSpPr>
          <p:cNvPr id="3" name="Content Placeholder 2"/>
          <p:cNvSpPr>
            <a:spLocks noGrp="1"/>
          </p:cNvSpPr>
          <p:nvPr>
            <p:ph idx="1"/>
          </p:nvPr>
        </p:nvSpPr>
        <p:spPr/>
        <p:txBody>
          <a:bodyPr/>
          <a:lstStyle/>
          <a:p>
            <a:r>
              <a:rPr lang="en-CA" dirty="0"/>
              <a:t>Reflecting on your project</a:t>
            </a:r>
          </a:p>
          <a:p>
            <a:r>
              <a:rPr lang="en-CA" dirty="0"/>
              <a:t>Redrafting your original design</a:t>
            </a:r>
          </a:p>
          <a:p>
            <a:r>
              <a:rPr lang="en-CA" dirty="0"/>
              <a:t>Refining your project</a:t>
            </a:r>
          </a:p>
          <a:p>
            <a:endParaRPr lang="en-CA" dirty="0"/>
          </a:p>
          <a:p>
            <a:r>
              <a:rPr lang="en-US" dirty="0"/>
              <a:t>Building Excellence in Student Work (Austin’s Butterfly)</a:t>
            </a:r>
            <a:endParaRPr lang="en-CA" dirty="0"/>
          </a:p>
        </p:txBody>
      </p:sp>
    </p:spTree>
    <p:extLst>
      <p:ext uri="{BB962C8B-B14F-4D97-AF65-F5344CB8AC3E}">
        <p14:creationId xmlns:p14="http://schemas.microsoft.com/office/powerpoint/2010/main" val="1013982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a:t>Final Reflection</a:t>
            </a:r>
          </a:p>
        </p:txBody>
      </p:sp>
      <p:sp>
        <p:nvSpPr>
          <p:cNvPr id="5" name="Subtitle 4"/>
          <p:cNvSpPr>
            <a:spLocks noGrp="1"/>
          </p:cNvSpPr>
          <p:nvPr>
            <p:ph type="subTitle" idx="1"/>
          </p:nvPr>
        </p:nvSpPr>
        <p:spPr/>
        <p:txBody>
          <a:bodyPr/>
          <a:lstStyle/>
          <a:p>
            <a:r>
              <a:rPr lang="en-CA" dirty="0"/>
              <a:t>Practicality of implementation </a:t>
            </a:r>
          </a:p>
        </p:txBody>
      </p:sp>
    </p:spTree>
    <p:extLst>
      <p:ext uri="{BB962C8B-B14F-4D97-AF65-F5344CB8AC3E}">
        <p14:creationId xmlns:p14="http://schemas.microsoft.com/office/powerpoint/2010/main" val="1827566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Reflection</a:t>
            </a:r>
          </a:p>
        </p:txBody>
      </p:sp>
      <p:sp>
        <p:nvSpPr>
          <p:cNvPr id="3" name="Content Placeholder 2"/>
          <p:cNvSpPr>
            <a:spLocks noGrp="1"/>
          </p:cNvSpPr>
          <p:nvPr>
            <p:ph idx="1"/>
          </p:nvPr>
        </p:nvSpPr>
        <p:spPr/>
        <p:txBody>
          <a:bodyPr/>
          <a:lstStyle/>
          <a:p>
            <a:r>
              <a:rPr lang="en-CA" dirty="0"/>
              <a:t>How can teachers implement PBL in English language classrooms in </a:t>
            </a:r>
            <a:r>
              <a:rPr lang="en-CA"/>
              <a:t>South Korea?</a:t>
            </a:r>
            <a:endParaRPr lang="en-CA" dirty="0"/>
          </a:p>
          <a:p>
            <a:endParaRPr lang="en-CA" dirty="0"/>
          </a:p>
          <a:p>
            <a:pPr lvl="1"/>
            <a:r>
              <a:rPr lang="en-CA" dirty="0"/>
              <a:t>How practical do you think PBL is in the Korean context (very practical, somewhat practical, not practical)? Why?</a:t>
            </a:r>
          </a:p>
          <a:p>
            <a:endParaRPr lang="en-CA" dirty="0"/>
          </a:p>
          <a:p>
            <a:pPr lvl="1"/>
            <a:r>
              <a:rPr lang="en-CA" dirty="0"/>
              <a:t>What are some of the possible difficulties with using PBL in your classroom?</a:t>
            </a:r>
          </a:p>
          <a:p>
            <a:endParaRPr lang="en-CA" dirty="0"/>
          </a:p>
          <a:p>
            <a:pPr lvl="1"/>
            <a:r>
              <a:rPr lang="en-CA" dirty="0"/>
              <a:t>How could these difficulties be resolved?</a:t>
            </a:r>
          </a:p>
          <a:p>
            <a:endParaRPr lang="en-CA" dirty="0"/>
          </a:p>
          <a:p>
            <a:endParaRPr lang="en-CA" dirty="0"/>
          </a:p>
        </p:txBody>
      </p:sp>
    </p:spTree>
    <p:extLst>
      <p:ext uri="{BB962C8B-B14F-4D97-AF65-F5344CB8AC3E}">
        <p14:creationId xmlns:p14="http://schemas.microsoft.com/office/powerpoint/2010/main" val="2181635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Useful Websites</a:t>
            </a:r>
          </a:p>
        </p:txBody>
      </p:sp>
      <p:sp>
        <p:nvSpPr>
          <p:cNvPr id="3" name="Content Placeholder 2"/>
          <p:cNvSpPr>
            <a:spLocks noGrp="1"/>
          </p:cNvSpPr>
          <p:nvPr>
            <p:ph idx="1"/>
          </p:nvPr>
        </p:nvSpPr>
        <p:spPr/>
        <p:txBody>
          <a:bodyPr/>
          <a:lstStyle/>
          <a:p>
            <a:r>
              <a:rPr lang="en-CA" dirty="0">
                <a:solidFill>
                  <a:schemeClr val="accent4"/>
                </a:solidFill>
                <a:hlinkClick r:id="rId2">
                  <a:extLst>
                    <a:ext uri="{A12FA001-AC4F-418D-AE19-62706E023703}">
                      <ahyp:hlinkClr xmlns:ahyp="http://schemas.microsoft.com/office/drawing/2018/hyperlinkcolor" val="tx"/>
                    </a:ext>
                  </a:extLst>
                </a:hlinkClick>
              </a:rPr>
              <a:t>www.bie.org</a:t>
            </a:r>
            <a:endParaRPr lang="en-CA" dirty="0">
              <a:solidFill>
                <a:schemeClr val="accent4"/>
              </a:solidFill>
            </a:endParaRPr>
          </a:p>
          <a:p>
            <a:r>
              <a:rPr lang="en-CA" dirty="0">
                <a:solidFill>
                  <a:schemeClr val="accent4"/>
                </a:solidFill>
                <a:hlinkClick r:id="rId3">
                  <a:extLst>
                    <a:ext uri="{A12FA001-AC4F-418D-AE19-62706E023703}">
                      <ahyp:hlinkClr xmlns:ahyp="http://schemas.microsoft.com/office/drawing/2018/hyperlinkcolor" val="tx"/>
                    </a:ext>
                  </a:extLst>
                </a:hlinkClick>
              </a:rPr>
              <a:t>http://www.leadingpbl.org/w/page/24328306/PBL%20Gallery</a:t>
            </a:r>
            <a:endParaRPr lang="en-CA" dirty="0">
              <a:solidFill>
                <a:schemeClr val="accent4"/>
              </a:solidFill>
            </a:endParaRPr>
          </a:p>
          <a:p>
            <a:r>
              <a:rPr lang="en-CA" dirty="0">
                <a:solidFill>
                  <a:schemeClr val="accent4"/>
                </a:solidFill>
                <a:hlinkClick r:id="rId4">
                  <a:extLst>
                    <a:ext uri="{A12FA001-AC4F-418D-AE19-62706E023703}">
                      <ahyp:hlinkClr xmlns:ahyp="http://schemas.microsoft.com/office/drawing/2018/hyperlinkcolor" val="tx"/>
                    </a:ext>
                  </a:extLst>
                </a:hlinkClick>
              </a:rPr>
              <a:t>https://21centuryedtech.wordpress.com/2013/09/15/the-pbl-super-highway-over-45-links-to-great-project-based-learning/</a:t>
            </a:r>
            <a:endParaRPr lang="en-CA" dirty="0">
              <a:solidFill>
                <a:schemeClr val="accent4"/>
              </a:solidFill>
            </a:endParaRPr>
          </a:p>
          <a:p>
            <a:r>
              <a:rPr lang="en-CA" dirty="0">
                <a:solidFill>
                  <a:schemeClr val="accent4"/>
                </a:solidFill>
                <a:hlinkClick r:id="rId5">
                  <a:extLst>
                    <a:ext uri="{A12FA001-AC4F-418D-AE19-62706E023703}">
                      <ahyp:hlinkClr xmlns:ahyp="http://schemas.microsoft.com/office/drawing/2018/hyperlinkcolor" val="tx"/>
                    </a:ext>
                  </a:extLst>
                </a:hlinkClick>
              </a:rPr>
              <a:t>http://www.elltoolbox.com/pbl.html</a:t>
            </a:r>
            <a:endParaRPr lang="en-CA" dirty="0">
              <a:solidFill>
                <a:schemeClr val="accent4"/>
              </a:solidFill>
            </a:endParaRPr>
          </a:p>
          <a:p>
            <a:r>
              <a:rPr lang="en-CA" dirty="0">
                <a:solidFill>
                  <a:schemeClr val="accent4"/>
                </a:solidFill>
                <a:hlinkClick r:id="rId6">
                  <a:extLst>
                    <a:ext uri="{A12FA001-AC4F-418D-AE19-62706E023703}">
                      <ahyp:hlinkClr xmlns:ahyp="http://schemas.microsoft.com/office/drawing/2018/hyperlinkcolor" val="tx"/>
                    </a:ext>
                  </a:extLst>
                </a:hlinkClick>
              </a:rPr>
              <a:t>http://www.mrsoshouse.com/pbl/pblin.html</a:t>
            </a:r>
            <a:endParaRPr lang="en-CA" dirty="0">
              <a:solidFill>
                <a:schemeClr val="accent4"/>
              </a:solidFill>
            </a:endParaRPr>
          </a:p>
          <a:p>
            <a:endParaRPr lang="en-CA" dirty="0"/>
          </a:p>
          <a:p>
            <a:endParaRPr lang="en-CA" dirty="0"/>
          </a:p>
        </p:txBody>
      </p:sp>
    </p:spTree>
    <p:extLst>
      <p:ext uri="{BB962C8B-B14F-4D97-AF65-F5344CB8AC3E}">
        <p14:creationId xmlns:p14="http://schemas.microsoft.com/office/powerpoint/2010/main" val="261454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3E63-F169-460C-BE0C-33D348FE13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87D337-6C79-401C-946A-6209A282AF5F}"/>
              </a:ext>
            </a:extLst>
          </p:cNvPr>
          <p:cNvSpPr>
            <a:spLocks noGrp="1"/>
          </p:cNvSpPr>
          <p:nvPr>
            <p:ph idx="1"/>
          </p:nvPr>
        </p:nvSpPr>
        <p:spPr/>
        <p:txBody>
          <a:bodyPr/>
          <a:lstStyle/>
          <a:p>
            <a:endParaRPr lang="en-US"/>
          </a:p>
        </p:txBody>
      </p:sp>
      <p:pic>
        <p:nvPicPr>
          <p:cNvPr id="2050" name="Picture 2" descr="Image result for 21st century skills 4 cs">
            <a:extLst>
              <a:ext uri="{FF2B5EF4-FFF2-40B4-BE49-F238E27FC236}">
                <a16:creationId xmlns:a16="http://schemas.microsoft.com/office/drawing/2014/main" id="{D7E6510C-A295-4DDC-908F-52CC669DA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2115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CC90452-2949-4027-8DE5-2BB654CF24DA}"/>
              </a:ext>
            </a:extLst>
          </p:cNvPr>
          <p:cNvSpPr/>
          <p:nvPr/>
        </p:nvSpPr>
        <p:spPr>
          <a:xfrm>
            <a:off x="0" y="1472339"/>
            <a:ext cx="12321153" cy="4184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17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21</a:t>
            </a:r>
            <a:r>
              <a:rPr lang="en-CA" baseline="30000" dirty="0"/>
              <a:t>st</a:t>
            </a:r>
            <a:r>
              <a:rPr lang="en-CA" dirty="0"/>
              <a:t> Century Skills </a:t>
            </a:r>
          </a:p>
        </p:txBody>
      </p:sp>
      <p:sp>
        <p:nvSpPr>
          <p:cNvPr id="3" name="Content Placeholder 2"/>
          <p:cNvSpPr>
            <a:spLocks noGrp="1"/>
          </p:cNvSpPr>
          <p:nvPr>
            <p:ph idx="1"/>
          </p:nvPr>
        </p:nvSpPr>
        <p:spPr>
          <a:xfrm>
            <a:off x="718019" y="2362503"/>
            <a:ext cx="9990085" cy="3697423"/>
          </a:xfrm>
        </p:spPr>
        <p:txBody>
          <a:bodyPr>
            <a:normAutofit fontScale="85000" lnSpcReduction="20000"/>
          </a:bodyPr>
          <a:lstStyle/>
          <a:p>
            <a:r>
              <a:rPr lang="en-CA" dirty="0"/>
              <a:t>Critical thinking</a:t>
            </a:r>
          </a:p>
          <a:p>
            <a:r>
              <a:rPr lang="en-CA" dirty="0"/>
              <a:t>Creativity</a:t>
            </a:r>
          </a:p>
          <a:p>
            <a:r>
              <a:rPr lang="en-CA" dirty="0"/>
              <a:t>Collaboration</a:t>
            </a:r>
          </a:p>
          <a:p>
            <a:r>
              <a:rPr lang="en-CA" dirty="0"/>
              <a:t>Communication</a:t>
            </a:r>
          </a:p>
          <a:p>
            <a:r>
              <a:rPr lang="en-CA" dirty="0"/>
              <a:t>Information literacy</a:t>
            </a:r>
          </a:p>
          <a:p>
            <a:r>
              <a:rPr lang="en-CA" dirty="0"/>
              <a:t>Media literacy</a:t>
            </a:r>
          </a:p>
          <a:p>
            <a:r>
              <a:rPr lang="en-CA" dirty="0"/>
              <a:t>Technology literacy</a:t>
            </a:r>
          </a:p>
          <a:p>
            <a:r>
              <a:rPr lang="en-CA" dirty="0"/>
              <a:t>Flexibility</a:t>
            </a:r>
          </a:p>
          <a:p>
            <a:r>
              <a:rPr lang="en-CA" dirty="0"/>
              <a:t>Leadership</a:t>
            </a:r>
          </a:p>
          <a:p>
            <a:r>
              <a:rPr lang="en-CA" dirty="0"/>
              <a:t>Initiative</a:t>
            </a:r>
          </a:p>
          <a:p>
            <a:r>
              <a:rPr lang="en-CA" dirty="0"/>
              <a:t>Productivity</a:t>
            </a:r>
          </a:p>
          <a:p>
            <a:r>
              <a:rPr lang="en-CA" dirty="0"/>
              <a:t>Social skills</a:t>
            </a:r>
          </a:p>
          <a:p>
            <a:pPr lvl="0"/>
            <a:endParaRPr lang="en-CA" dirty="0"/>
          </a:p>
        </p:txBody>
      </p:sp>
      <p:sp>
        <p:nvSpPr>
          <p:cNvPr id="4" name="Rectangle 3">
            <a:extLst>
              <a:ext uri="{FF2B5EF4-FFF2-40B4-BE49-F238E27FC236}">
                <a16:creationId xmlns:a16="http://schemas.microsoft.com/office/drawing/2014/main" id="{478E9C59-B4E3-4B7A-BD84-4268C81EB980}"/>
              </a:ext>
            </a:extLst>
          </p:cNvPr>
          <p:cNvSpPr/>
          <p:nvPr/>
        </p:nvSpPr>
        <p:spPr>
          <a:xfrm>
            <a:off x="1888959" y="6372465"/>
            <a:ext cx="9123947" cy="369332"/>
          </a:xfrm>
          <a:prstGeom prst="rect">
            <a:avLst/>
          </a:prstGeom>
        </p:spPr>
        <p:txBody>
          <a:bodyPr wrap="square">
            <a:spAutoFit/>
          </a:bodyPr>
          <a:lstStyle/>
          <a:p>
            <a:r>
              <a:rPr lang="en-CA" dirty="0">
                <a:hlinkClick r:id="rId2"/>
              </a:rPr>
              <a:t>https://www.aeseducation.com/career-readiness/what-are-21st-century-skills</a:t>
            </a:r>
            <a:endParaRPr lang="en-CA" dirty="0"/>
          </a:p>
        </p:txBody>
      </p:sp>
    </p:spTree>
    <p:extLst>
      <p:ext uri="{BB962C8B-B14F-4D97-AF65-F5344CB8AC3E}">
        <p14:creationId xmlns:p14="http://schemas.microsoft.com/office/powerpoint/2010/main" val="149386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D8E3B01-79B3-49F3-90B4-850552C44109}"/>
              </a:ext>
            </a:extLst>
          </p:cNvPr>
          <p:cNvSpPr>
            <a:spLocks noGrp="1"/>
          </p:cNvSpPr>
          <p:nvPr>
            <p:ph type="title"/>
          </p:nvPr>
        </p:nvSpPr>
        <p:spPr/>
        <p:txBody>
          <a:bodyPr>
            <a:normAutofit fontScale="90000"/>
          </a:bodyPr>
          <a:lstStyle/>
          <a:p>
            <a:r>
              <a:rPr lang="en-CA" dirty="0"/>
              <a:t>For a more comprehensive list</a:t>
            </a:r>
          </a:p>
        </p:txBody>
      </p:sp>
      <p:sp>
        <p:nvSpPr>
          <p:cNvPr id="12" name="Picture Placeholder 11">
            <a:extLst>
              <a:ext uri="{FF2B5EF4-FFF2-40B4-BE49-F238E27FC236}">
                <a16:creationId xmlns:a16="http://schemas.microsoft.com/office/drawing/2014/main" id="{0132E22A-4E68-4E21-AA7B-CFA538C0C7B1}"/>
              </a:ext>
            </a:extLst>
          </p:cNvPr>
          <p:cNvSpPr>
            <a:spLocks noGrp="1"/>
          </p:cNvSpPr>
          <p:nvPr>
            <p:ph type="pic" idx="1"/>
          </p:nvPr>
        </p:nvSpPr>
        <p:spPr/>
      </p:sp>
      <p:sp>
        <p:nvSpPr>
          <p:cNvPr id="13" name="Text Placeholder 12">
            <a:extLst>
              <a:ext uri="{FF2B5EF4-FFF2-40B4-BE49-F238E27FC236}">
                <a16:creationId xmlns:a16="http://schemas.microsoft.com/office/drawing/2014/main" id="{8DE274C9-F70A-4F97-B2D5-9C4B27F84EEE}"/>
              </a:ext>
            </a:extLst>
          </p:cNvPr>
          <p:cNvSpPr>
            <a:spLocks noGrp="1"/>
          </p:cNvSpPr>
          <p:nvPr>
            <p:ph type="body" sz="half" idx="2"/>
          </p:nvPr>
        </p:nvSpPr>
        <p:spPr/>
        <p:txBody>
          <a:bodyPr/>
          <a:lstStyle/>
          <a:p>
            <a:r>
              <a:rPr lang="en-CA" dirty="0">
                <a:hlinkClick r:id="rId2"/>
              </a:rPr>
              <a:t>www.profgwhitehead.weebly.com</a:t>
            </a:r>
            <a:endParaRPr lang="en-CA" dirty="0"/>
          </a:p>
          <a:p>
            <a:endParaRPr lang="en-CA" dirty="0"/>
          </a:p>
        </p:txBody>
      </p:sp>
      <p:pic>
        <p:nvPicPr>
          <p:cNvPr id="4" name="Picture 3">
            <a:extLst>
              <a:ext uri="{FF2B5EF4-FFF2-40B4-BE49-F238E27FC236}">
                <a16:creationId xmlns:a16="http://schemas.microsoft.com/office/drawing/2014/main" id="{BD630A26-4848-4B37-A7EA-ED8E7ED0B67C}"/>
              </a:ext>
            </a:extLst>
          </p:cNvPr>
          <p:cNvPicPr>
            <a:picLocks noChangeAspect="1"/>
          </p:cNvPicPr>
          <p:nvPr/>
        </p:nvPicPr>
        <p:blipFill rotWithShape="1">
          <a:blip r:embed="rId3"/>
          <a:srcRect l="31678" t="16842" r="31908" b="12223"/>
          <a:stretch/>
        </p:blipFill>
        <p:spPr>
          <a:xfrm>
            <a:off x="6096000" y="0"/>
            <a:ext cx="5947609" cy="6842316"/>
          </a:xfrm>
          <a:prstGeom prst="rect">
            <a:avLst/>
          </a:prstGeom>
        </p:spPr>
      </p:pic>
    </p:spTree>
    <p:extLst>
      <p:ext uri="{BB962C8B-B14F-4D97-AF65-F5344CB8AC3E}">
        <p14:creationId xmlns:p14="http://schemas.microsoft.com/office/powerpoint/2010/main" val="203009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4D2B1E-C7D5-42E6-A33E-5E9D718BDA92}"/>
              </a:ext>
            </a:extLst>
          </p:cNvPr>
          <p:cNvSpPr>
            <a:spLocks noGrp="1"/>
          </p:cNvSpPr>
          <p:nvPr>
            <p:ph type="ctrTitle"/>
          </p:nvPr>
        </p:nvSpPr>
        <p:spPr/>
        <p:txBody>
          <a:bodyPr/>
          <a:lstStyle/>
          <a:p>
            <a:r>
              <a:rPr lang="en-CA" dirty="0"/>
              <a:t>Project Based Learning</a:t>
            </a:r>
          </a:p>
        </p:txBody>
      </p:sp>
      <p:sp>
        <p:nvSpPr>
          <p:cNvPr id="6" name="Subtitle 5">
            <a:extLst>
              <a:ext uri="{FF2B5EF4-FFF2-40B4-BE49-F238E27FC236}">
                <a16:creationId xmlns:a16="http://schemas.microsoft.com/office/drawing/2014/main" id="{3E6E725A-35F6-4FAE-B90E-C1944347510E}"/>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430374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1006</TotalTime>
  <Words>1827</Words>
  <Application>Microsoft Office PowerPoint</Application>
  <PresentationFormat>Widescreen</PresentationFormat>
  <Paragraphs>372</Paragraphs>
  <Slides>54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맑은 고딕</vt:lpstr>
      <vt:lpstr>Arial</vt:lpstr>
      <vt:lpstr>Century Gothic</vt:lpstr>
      <vt:lpstr>Wingdings 3</vt:lpstr>
      <vt:lpstr>Ion Boardroom</vt:lpstr>
      <vt:lpstr>PROJECT BASED LEARNING</vt:lpstr>
      <vt:lpstr>Getting Ready</vt:lpstr>
      <vt:lpstr>Some background on PBL</vt:lpstr>
      <vt:lpstr>WARNING</vt:lpstr>
      <vt:lpstr>21st Century Skills</vt:lpstr>
      <vt:lpstr>PowerPoint Presentation</vt:lpstr>
      <vt:lpstr>21st Century Skills </vt:lpstr>
      <vt:lpstr>For a more comprehensive list</vt:lpstr>
      <vt:lpstr>Project Based Learning</vt:lpstr>
      <vt:lpstr>Original PBL Flow</vt:lpstr>
      <vt:lpstr>PBL Story</vt:lpstr>
      <vt:lpstr>Introduction to PBL</vt:lpstr>
      <vt:lpstr>PBL in Action</vt:lpstr>
      <vt:lpstr>Education in the 21st Century</vt:lpstr>
      <vt:lpstr>What is project based learning?</vt:lpstr>
      <vt:lpstr>What does PBL involve?</vt:lpstr>
      <vt:lpstr>Research Findings</vt:lpstr>
      <vt:lpstr>Experiencing Project Based Learning</vt:lpstr>
      <vt:lpstr>Topic (English Education)</vt:lpstr>
      <vt:lpstr>Driving questions</vt:lpstr>
      <vt:lpstr>Project design questions </vt:lpstr>
      <vt:lpstr>Project</vt:lpstr>
      <vt:lpstr>Reflection</vt:lpstr>
      <vt:lpstr>Creating a Project</vt:lpstr>
      <vt:lpstr>Original PBL Flow</vt:lpstr>
      <vt:lpstr>PBL Lesson Example</vt:lpstr>
      <vt:lpstr>Revised PBL for Korean English Classrooms</vt:lpstr>
      <vt:lpstr>Teacher’s job</vt:lpstr>
      <vt:lpstr>Project task ideas (try to think of more)</vt:lpstr>
      <vt:lpstr>General Topics from Textbooks</vt:lpstr>
      <vt:lpstr>PowerPoint Presentation</vt:lpstr>
      <vt:lpstr>How will it be presented?</vt:lpstr>
      <vt:lpstr>Assessment in PBL Lessons</vt:lpstr>
      <vt:lpstr>Performative</vt:lpstr>
      <vt:lpstr>When to assess…</vt:lpstr>
      <vt:lpstr>Analytic Vs. Holistic Rubrics</vt:lpstr>
      <vt:lpstr>Analytic Rubric Sample</vt:lpstr>
      <vt:lpstr>Holistic Rubric Sample</vt:lpstr>
      <vt:lpstr>When to assess…</vt:lpstr>
      <vt:lpstr>What can be assessed?</vt:lpstr>
      <vt:lpstr>Blank Rubric</vt:lpstr>
      <vt:lpstr>Wording</vt:lpstr>
      <vt:lpstr>PowerPoint Presentation</vt:lpstr>
      <vt:lpstr>Sample Projects</vt:lpstr>
      <vt:lpstr>Critical Thinking</vt:lpstr>
      <vt:lpstr>Critical Thinking</vt:lpstr>
      <vt:lpstr>Project </vt:lpstr>
      <vt:lpstr>Project</vt:lpstr>
      <vt:lpstr>Project Fair</vt:lpstr>
      <vt:lpstr>Austin’s Butterfly</vt:lpstr>
      <vt:lpstr>Revisions </vt:lpstr>
      <vt:lpstr>Final Reflection</vt:lpstr>
      <vt:lpstr>Reflection</vt:lpstr>
      <vt:lpstr>Useful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BASED LEARNING</dc:title>
  <dc:creator>george.gifle@gmail.com</dc:creator>
  <cp:lastModifiedBy>Whitehead George</cp:lastModifiedBy>
  <cp:revision>136</cp:revision>
  <dcterms:created xsi:type="dcterms:W3CDTF">2016-06-13T00:59:18Z</dcterms:created>
  <dcterms:modified xsi:type="dcterms:W3CDTF">2019-06-24T08:19:23Z</dcterms:modified>
</cp:coreProperties>
</file>