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57" r:id="rId3"/>
    <p:sldId id="275" r:id="rId4"/>
    <p:sldId id="261" r:id="rId5"/>
    <p:sldId id="274" r:id="rId6"/>
    <p:sldId id="295" r:id="rId7"/>
    <p:sldId id="262" r:id="rId8"/>
    <p:sldId id="257" r:id="rId9"/>
    <p:sldId id="258" r:id="rId10"/>
    <p:sldId id="260" r:id="rId11"/>
    <p:sldId id="329" r:id="rId12"/>
    <p:sldId id="280" r:id="rId13"/>
    <p:sldId id="277" r:id="rId14"/>
    <p:sldId id="330" r:id="rId15"/>
    <p:sldId id="355" r:id="rId16"/>
    <p:sldId id="356" r:id="rId17"/>
    <p:sldId id="328" r:id="rId18"/>
    <p:sldId id="311" r:id="rId19"/>
    <p:sldId id="341" r:id="rId20"/>
    <p:sldId id="294" r:id="rId21"/>
    <p:sldId id="331" r:id="rId22"/>
    <p:sldId id="332" r:id="rId23"/>
    <p:sldId id="333" r:id="rId24"/>
    <p:sldId id="350" r:id="rId25"/>
    <p:sldId id="351" r:id="rId26"/>
    <p:sldId id="349" r:id="rId27"/>
    <p:sldId id="352" r:id="rId28"/>
    <p:sldId id="353" r:id="rId29"/>
    <p:sldId id="354" r:id="rId30"/>
    <p:sldId id="305" r:id="rId31"/>
    <p:sldId id="306" r:id="rId32"/>
    <p:sldId id="27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50" d="100"/>
          <a:sy n="50" d="100"/>
        </p:scale>
        <p:origin x="1278" y="13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ransition/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topia.org/pbl-research-annotated-bibliograph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ingpbl.org/w/page/24328306/PBL%20Gallery" TargetMode="External"/><Relationship Id="rId2" Type="http://schemas.openxmlformats.org/officeDocument/2006/relationships/hyperlink" Target="http://www.bi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rsoshouse.com/pbl/pblin.html" TargetMode="External"/><Relationship Id="rId5" Type="http://schemas.openxmlformats.org/officeDocument/2006/relationships/hyperlink" Target="http://www.elltoolbox.com/pbl.html" TargetMode="External"/><Relationship Id="rId4" Type="http://schemas.openxmlformats.org/officeDocument/2006/relationships/hyperlink" Target="https://21centuryedtech.wordpress.com/2013/09/15/the-pbl-super-highway-over-45-links-to-great-project-based-learnin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../Project%20Based%20Learning-%20Explained.%20(1)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../An%20Introduction%20to%20Project-Based%20Learning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topia.org/pbl-research-annotated-bibliograph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PROJECT BASED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97836021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Outcomes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PBL vs. Traditional instruction</a:t>
            </a:r>
          </a:p>
          <a:p>
            <a:pPr lvl="1"/>
            <a:r>
              <a:rPr lang="en-CA" dirty="0"/>
              <a:t>PBL increases long-term retention of content,</a:t>
            </a:r>
            <a:r>
              <a:rPr lang="en-CA" b="1" dirty="0"/>
              <a:t> helps students perform as well as or better than traditional learners </a:t>
            </a:r>
            <a:r>
              <a:rPr lang="en-CA" dirty="0"/>
              <a:t>in </a:t>
            </a:r>
            <a:r>
              <a:rPr lang="en-CA" b="1" dirty="0"/>
              <a:t>high-stakes tests, </a:t>
            </a:r>
            <a:r>
              <a:rPr lang="en-CA" dirty="0"/>
              <a:t>improves problem-solving and collaboration skills, and improves students' attitudes towards learning (</a:t>
            </a:r>
            <a:r>
              <a:rPr lang="en-CA" u="sng" dirty="0">
                <a:hlinkClick r:id="rId2"/>
              </a:rPr>
              <a:t>Strobel &amp; van Barneveld, 2009</a:t>
            </a:r>
            <a:r>
              <a:rPr lang="en-CA" dirty="0"/>
              <a:t>; </a:t>
            </a:r>
            <a:r>
              <a:rPr lang="en-CA" u="sng" dirty="0">
                <a:hlinkClick r:id="rId2"/>
              </a:rPr>
              <a:t>Walker &amp; Leary, 2009</a:t>
            </a:r>
            <a:r>
              <a:rPr lang="en-CA" dirty="0"/>
              <a:t>). </a:t>
            </a:r>
          </a:p>
          <a:p>
            <a:endParaRPr lang="en-CA" dirty="0"/>
          </a:p>
          <a:p>
            <a:pPr lvl="1"/>
            <a:r>
              <a:rPr lang="en-CA" dirty="0"/>
              <a:t>Schools where PBL is practiced find a </a:t>
            </a:r>
            <a:r>
              <a:rPr lang="en-CA" b="1" dirty="0"/>
              <a:t>decline in absenteeism</a:t>
            </a:r>
            <a:r>
              <a:rPr lang="en-CA" dirty="0"/>
              <a:t>, </a:t>
            </a:r>
            <a:r>
              <a:rPr lang="en-CA" b="1" dirty="0"/>
              <a:t>an increase in cooperative learning skills, </a:t>
            </a:r>
            <a:r>
              <a:rPr lang="en-CA" dirty="0"/>
              <a:t>and </a:t>
            </a:r>
            <a:r>
              <a:rPr lang="en-CA" b="1" dirty="0"/>
              <a:t>improvement in student achievement</a:t>
            </a:r>
            <a:r>
              <a:rPr lang="en-CA" dirty="0"/>
              <a:t>. When technology is used to promote critical thinking and communication, these benefits are enhanced.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744670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6A523-B533-4494-82F8-4FE93441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74D47-51E3-4277-8588-F363EFF7C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obstacles to PBL in your teaching context?</a:t>
            </a:r>
          </a:p>
        </p:txBody>
      </p:sp>
    </p:spTree>
    <p:extLst>
      <p:ext uri="{BB962C8B-B14F-4D97-AF65-F5344CB8AC3E}">
        <p14:creationId xmlns:p14="http://schemas.microsoft.com/office/powerpoint/2010/main" val="57824743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Creating a Project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478092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Original PBL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1) Entry event ( Reading, Video, Story, Discussion, Pictures, etc.)</a:t>
            </a:r>
          </a:p>
          <a:p>
            <a:r>
              <a:rPr lang="en-CA" dirty="0"/>
              <a:t>2) Teacher gives students a driving question (Kind of like a research question)</a:t>
            </a:r>
          </a:p>
          <a:p>
            <a:r>
              <a:rPr lang="en-CA" dirty="0"/>
              <a:t>3) The students take time discussing the driving question and thinking about a project they can do</a:t>
            </a:r>
          </a:p>
          <a:p>
            <a:r>
              <a:rPr lang="en-CA" dirty="0"/>
              <a:t>4) Each group chooses their own project</a:t>
            </a:r>
          </a:p>
          <a:p>
            <a:r>
              <a:rPr lang="en-CA" dirty="0"/>
              <a:t>5) Students work on the project in groups</a:t>
            </a:r>
          </a:p>
          <a:p>
            <a:r>
              <a:rPr lang="en-CA" dirty="0"/>
              <a:t>6) Students present their project</a:t>
            </a:r>
          </a:p>
          <a:p>
            <a:r>
              <a:rPr lang="en-CA" dirty="0"/>
              <a:t>7) Students get feedback</a:t>
            </a:r>
          </a:p>
          <a:p>
            <a:r>
              <a:rPr lang="en-CA" dirty="0"/>
              <a:t>8) Students present again</a:t>
            </a:r>
          </a:p>
        </p:txBody>
      </p:sp>
    </p:spTree>
    <p:extLst>
      <p:ext uri="{BB962C8B-B14F-4D97-AF65-F5344CB8AC3E}">
        <p14:creationId xmlns:p14="http://schemas.microsoft.com/office/powerpoint/2010/main" val="192466018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F3D5-D2C6-46D9-BB82-2328D937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PBL Lesson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DF779-81FA-42FA-84B6-3D73F44D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Students watch a video, read, or see pictures about global warming.</a:t>
            </a:r>
          </a:p>
          <a:p>
            <a:r>
              <a:rPr lang="en-US" dirty="0"/>
              <a:t>Teacher discusses the topic with students </a:t>
            </a:r>
          </a:p>
          <a:p>
            <a:r>
              <a:rPr lang="en-US" dirty="0"/>
              <a:t>Teacher puts the driving question on the board “ What daily actions of humans are contributing most to global warming?” (Students discuss)</a:t>
            </a:r>
          </a:p>
          <a:p>
            <a:r>
              <a:rPr lang="en-US" dirty="0"/>
              <a:t>Teacher then asks students to think about “ what can your group do to raise other students awareness of this trash issue?”</a:t>
            </a:r>
          </a:p>
          <a:p>
            <a:r>
              <a:rPr lang="en-US" dirty="0"/>
              <a:t>Some groups choose a video, some choose a poster, one groups chooses brochure</a:t>
            </a:r>
          </a:p>
          <a:p>
            <a:r>
              <a:rPr lang="en-US" dirty="0"/>
              <a:t>They create it</a:t>
            </a:r>
          </a:p>
          <a:p>
            <a:r>
              <a:rPr lang="en-US" dirty="0"/>
              <a:t>They present/share it</a:t>
            </a:r>
          </a:p>
          <a:p>
            <a:r>
              <a:rPr lang="en-US" dirty="0"/>
              <a:t>They get feedback and revise</a:t>
            </a:r>
          </a:p>
          <a:p>
            <a:r>
              <a:rPr lang="en-US" dirty="0"/>
              <a:t>Present again</a:t>
            </a:r>
          </a:p>
        </p:txBody>
      </p:sp>
    </p:spTree>
    <p:extLst>
      <p:ext uri="{BB962C8B-B14F-4D97-AF65-F5344CB8AC3E}">
        <p14:creationId xmlns:p14="http://schemas.microsoft.com/office/powerpoint/2010/main" val="279670704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40CB-5487-49F8-AF53-766C334EB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PBL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B3BC7-E9F7-412F-A37E-E11C284B6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Entry event</a:t>
            </a:r>
          </a:p>
          <a:p>
            <a:pPr lvl="1"/>
            <a:r>
              <a:rPr lang="en-US" dirty="0"/>
              <a:t>Discussion of the topic &amp; problem that will be focused on</a:t>
            </a:r>
          </a:p>
          <a:p>
            <a:r>
              <a:rPr lang="en-US" dirty="0"/>
              <a:t>Teacher gives the students a project to do</a:t>
            </a:r>
          </a:p>
          <a:p>
            <a:r>
              <a:rPr lang="en-US" dirty="0"/>
              <a:t>Students work on the project in groups</a:t>
            </a:r>
          </a:p>
          <a:p>
            <a:r>
              <a:rPr lang="en-US" dirty="0"/>
              <a:t>Students present the project</a:t>
            </a:r>
          </a:p>
        </p:txBody>
      </p:sp>
    </p:spTree>
    <p:extLst>
      <p:ext uri="{BB962C8B-B14F-4D97-AF65-F5344CB8AC3E}">
        <p14:creationId xmlns:p14="http://schemas.microsoft.com/office/powerpoint/2010/main" val="251535795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839B0-D2F3-4BED-8C0F-823AADDF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Teacher’s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B171C-53C1-40AC-8623-A1F7ACE0D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5645895" cy="3416300"/>
          </a:xfrm>
        </p:spPr>
        <p:txBody>
          <a:bodyPr/>
          <a:lstStyle/>
          <a:p>
            <a:r>
              <a:rPr lang="en-US" dirty="0"/>
              <a:t>What is a problem or issue related to the topic that is relevant and relatable to my students?</a:t>
            </a:r>
          </a:p>
          <a:p>
            <a:endParaRPr lang="en-US" dirty="0"/>
          </a:p>
          <a:p>
            <a:r>
              <a:rPr lang="en-US" dirty="0"/>
              <a:t>What kind of project can students do to address the problem?</a:t>
            </a:r>
          </a:p>
          <a:p>
            <a:endParaRPr lang="en-US" dirty="0"/>
          </a:p>
          <a:p>
            <a:r>
              <a:rPr lang="en-US" dirty="0"/>
              <a:t>How will they present it?</a:t>
            </a:r>
          </a:p>
          <a:p>
            <a:endParaRPr lang="en-US" dirty="0"/>
          </a:p>
          <a:p>
            <a:r>
              <a:rPr lang="en-US" dirty="0"/>
              <a:t>How will it be assessed?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B77DD1-7F4E-4FC9-90D3-095144750D0C}"/>
              </a:ext>
            </a:extLst>
          </p:cNvPr>
          <p:cNvSpPr txBox="1">
            <a:spLocks/>
          </p:cNvSpPr>
          <p:nvPr/>
        </p:nvSpPr>
        <p:spPr>
          <a:xfrm>
            <a:off x="9007943" y="2343150"/>
            <a:ext cx="1816845" cy="52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Technology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30C625-607D-4430-A3CC-F41A85235B46}"/>
              </a:ext>
            </a:extLst>
          </p:cNvPr>
          <p:cNvSpPr/>
          <p:nvPr/>
        </p:nvSpPr>
        <p:spPr>
          <a:xfrm>
            <a:off x="8115300" y="2863850"/>
            <a:ext cx="3657600" cy="336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358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 task ideas (try </a:t>
            </a:r>
            <a:r>
              <a:rPr lang="en-CA"/>
              <a:t>to think of more)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052864"/>
            <a:ext cx="2959846" cy="4572000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CA" dirty="0"/>
          </a:p>
          <a:p>
            <a:r>
              <a:rPr lang="en-CA" b="1" dirty="0"/>
              <a:t>Design</a:t>
            </a:r>
          </a:p>
          <a:p>
            <a:pPr lvl="1"/>
            <a:r>
              <a:rPr lang="en-CA" dirty="0"/>
              <a:t>A new product</a:t>
            </a:r>
          </a:p>
          <a:p>
            <a:pPr lvl="1"/>
            <a:r>
              <a:rPr lang="en-CA" dirty="0"/>
              <a:t>A new way of doing something</a:t>
            </a:r>
          </a:p>
          <a:p>
            <a:pPr lvl="1"/>
            <a:r>
              <a:rPr lang="en-CA" dirty="0"/>
              <a:t>A better something (menu, phone, etc.)</a:t>
            </a:r>
          </a:p>
          <a:p>
            <a:r>
              <a:rPr lang="en-CA" b="1" dirty="0"/>
              <a:t>Make/ Create</a:t>
            </a:r>
          </a:p>
          <a:p>
            <a:pPr lvl="1"/>
            <a:r>
              <a:rPr lang="en-CA" dirty="0"/>
              <a:t>A plan</a:t>
            </a:r>
          </a:p>
          <a:p>
            <a:pPr lvl="1"/>
            <a:r>
              <a:rPr lang="en-CA" dirty="0"/>
              <a:t>A poster</a:t>
            </a:r>
          </a:p>
          <a:p>
            <a:pPr lvl="1"/>
            <a:r>
              <a:rPr lang="en-CA" dirty="0"/>
              <a:t>A storybook</a:t>
            </a:r>
          </a:p>
          <a:p>
            <a:pPr lvl="1"/>
            <a:r>
              <a:rPr lang="en-CA" dirty="0"/>
              <a:t>A brochure</a:t>
            </a:r>
          </a:p>
          <a:p>
            <a:pPr lvl="1"/>
            <a:r>
              <a:rPr lang="en-CA" dirty="0"/>
              <a:t>An advertisement</a:t>
            </a:r>
          </a:p>
          <a:p>
            <a:pPr lvl="1"/>
            <a:r>
              <a:rPr lang="en-CA" dirty="0"/>
              <a:t>A video</a:t>
            </a:r>
          </a:p>
          <a:p>
            <a:pPr lvl="1"/>
            <a:r>
              <a:rPr lang="en-CA" dirty="0"/>
              <a:t>A play/ drama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86576" y="2052864"/>
            <a:ext cx="2959846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  <a:p>
            <a:r>
              <a:rPr lang="en-CA" sz="1700" b="1" dirty="0"/>
              <a:t>Build</a:t>
            </a:r>
          </a:p>
          <a:p>
            <a:pPr lvl="1"/>
            <a:r>
              <a:rPr lang="en-CA" sz="1500" dirty="0"/>
              <a:t>A model</a:t>
            </a:r>
          </a:p>
          <a:p>
            <a:pPr lvl="1"/>
            <a:r>
              <a:rPr lang="en-CA" sz="1500" dirty="0"/>
              <a:t>A structure</a:t>
            </a:r>
          </a:p>
          <a:p>
            <a:r>
              <a:rPr lang="en-CA" sz="1700" b="1" dirty="0"/>
              <a:t>Write</a:t>
            </a:r>
          </a:p>
          <a:p>
            <a:pPr lvl="1"/>
            <a:r>
              <a:rPr lang="en-CA" sz="1500" dirty="0"/>
              <a:t>A letter</a:t>
            </a:r>
          </a:p>
          <a:p>
            <a:pPr lvl="1"/>
            <a:r>
              <a:rPr lang="en-CA" sz="1500" dirty="0"/>
              <a:t>A poem</a:t>
            </a:r>
          </a:p>
          <a:p>
            <a:pPr lvl="1"/>
            <a:r>
              <a:rPr lang="en-CA" sz="1500" dirty="0"/>
              <a:t>A short story</a:t>
            </a:r>
          </a:p>
          <a:p>
            <a:pPr lvl="1"/>
            <a:r>
              <a:rPr lang="en-CA" sz="1500" dirty="0"/>
              <a:t>A book</a:t>
            </a:r>
          </a:p>
          <a:p>
            <a:pPr lvl="1"/>
            <a:r>
              <a:rPr lang="en-CA" sz="1500" dirty="0"/>
              <a:t>A speech</a:t>
            </a:r>
          </a:p>
          <a:p>
            <a:pPr lvl="1"/>
            <a:r>
              <a:rPr lang="en-CA" sz="1500" dirty="0"/>
              <a:t>Rewrite something</a:t>
            </a:r>
          </a:p>
          <a:p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618198" y="2211614"/>
            <a:ext cx="2959846" cy="425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500" dirty="0"/>
          </a:p>
          <a:p>
            <a:r>
              <a:rPr lang="en-CA" sz="1700" b="1" dirty="0"/>
              <a:t>Prepare </a:t>
            </a:r>
          </a:p>
          <a:p>
            <a:pPr lvl="1"/>
            <a:r>
              <a:rPr lang="en-CA" sz="1500" dirty="0"/>
              <a:t>To present your ideas</a:t>
            </a:r>
          </a:p>
          <a:p>
            <a:pPr lvl="1"/>
            <a:r>
              <a:rPr lang="en-CA" sz="1500" dirty="0"/>
              <a:t>To debate</a:t>
            </a:r>
          </a:p>
          <a:p>
            <a:pPr lvl="1"/>
            <a:r>
              <a:rPr lang="en-CA" sz="1500" dirty="0"/>
              <a:t>To teach a lesson</a:t>
            </a:r>
          </a:p>
          <a:p>
            <a:pPr lvl="1"/>
            <a:endParaRPr lang="en-CA" sz="1500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10109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General Topics from Textbooks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3403600"/>
            <a:ext cx="8761412" cy="1511300"/>
          </a:xfrm>
        </p:spPr>
        <p:txBody>
          <a:bodyPr>
            <a:normAutofit/>
          </a:bodyPr>
          <a:lstStyle/>
          <a:p>
            <a:r>
              <a:rPr lang="en-CA" dirty="0"/>
              <a:t>What are some general topics of themes that you cover in your classes or that are in the textbooks you use?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696798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116" y="2218605"/>
            <a:ext cx="2750295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Food</a:t>
            </a:r>
          </a:p>
          <a:p>
            <a:r>
              <a:rPr lang="en-CA" dirty="0"/>
              <a:t>Travel</a:t>
            </a:r>
          </a:p>
          <a:p>
            <a:r>
              <a:rPr lang="en-CA" dirty="0"/>
              <a:t>Health &amp; Beauty</a:t>
            </a:r>
          </a:p>
          <a:p>
            <a:r>
              <a:rPr lang="en-CA" dirty="0"/>
              <a:t>Other?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8116" y="5622205"/>
            <a:ext cx="3370217" cy="101566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CA" sz="1500" dirty="0"/>
              <a:t>TIP: </a:t>
            </a:r>
          </a:p>
          <a:p>
            <a:r>
              <a:rPr lang="en-CA" sz="1500" dirty="0"/>
              <a:t>Think about issues in your school, community, current events, student’s lives and interests.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EA51E8-4367-4830-BAAE-85AF3C0A1CC4}"/>
              </a:ext>
            </a:extLst>
          </p:cNvPr>
          <p:cNvSpPr txBox="1">
            <a:spLocks/>
          </p:cNvSpPr>
          <p:nvPr/>
        </p:nvSpPr>
        <p:spPr>
          <a:xfrm>
            <a:off x="1352550" y="2451100"/>
            <a:ext cx="5257799" cy="396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a problem or issue related to the topic that is relevant and relatable to my students?</a:t>
            </a:r>
          </a:p>
          <a:p>
            <a:endParaRPr lang="en-US" dirty="0"/>
          </a:p>
          <a:p>
            <a:r>
              <a:rPr lang="en-US" dirty="0"/>
              <a:t>What kind of project can students do to address the problem?</a:t>
            </a:r>
          </a:p>
          <a:p>
            <a:endParaRPr lang="en-US" dirty="0"/>
          </a:p>
          <a:p>
            <a:r>
              <a:rPr lang="en-US" dirty="0"/>
              <a:t>How will they present it?</a:t>
            </a:r>
          </a:p>
          <a:p>
            <a:endParaRPr lang="en-US" dirty="0"/>
          </a:p>
          <a:p>
            <a:r>
              <a:rPr lang="en-US" dirty="0"/>
              <a:t>How will it be assessed?</a:t>
            </a:r>
          </a:p>
        </p:txBody>
      </p:sp>
    </p:spTree>
    <p:extLst>
      <p:ext uri="{BB962C8B-B14F-4D97-AF65-F5344CB8AC3E}">
        <p14:creationId xmlns:p14="http://schemas.microsoft.com/office/powerpoint/2010/main" val="38148527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46BB-B2FD-4AAF-A875-AB4B361D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background on PBL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1488F-73D7-4711-A403-67A5E81EE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John Dewey </a:t>
            </a:r>
            <a:r>
              <a:rPr lang="en-US" dirty="0"/>
              <a:t>initially promoted the idea of "learning by doing“</a:t>
            </a:r>
          </a:p>
          <a:p>
            <a:endParaRPr lang="en-US" dirty="0"/>
          </a:p>
          <a:p>
            <a:r>
              <a:rPr lang="en-US" dirty="0"/>
              <a:t>‘‘Doing projects’’ is a long-standing tradition in American education.</a:t>
            </a:r>
          </a:p>
          <a:p>
            <a:endParaRPr lang="en-US" dirty="0"/>
          </a:p>
          <a:p>
            <a:r>
              <a:rPr lang="en-US" dirty="0"/>
              <a:t>Hands on learning</a:t>
            </a:r>
          </a:p>
          <a:p>
            <a:endParaRPr lang="en-US" dirty="0"/>
          </a:p>
          <a:p>
            <a:r>
              <a:rPr lang="en-US" dirty="0"/>
              <a:t>Educational research has advanced this idea of teaching and learning into a methodology known as "project-based learning“.</a:t>
            </a:r>
          </a:p>
          <a:p>
            <a:endParaRPr lang="en-US" dirty="0"/>
          </a:p>
          <a:p>
            <a:r>
              <a:rPr lang="en-US" dirty="0"/>
              <a:t>PBL responds to the need for education to adapt to a changing world  (21</a:t>
            </a:r>
            <a:r>
              <a:rPr lang="en-US" baseline="30000" dirty="0"/>
              <a:t>st</a:t>
            </a:r>
            <a:r>
              <a:rPr lang="en-US" dirty="0"/>
              <a:t> century skills)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645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will it be presented?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As a presentation in front of the class</a:t>
            </a:r>
          </a:p>
          <a:p>
            <a:r>
              <a:rPr lang="en-CA" dirty="0"/>
              <a:t>A performance </a:t>
            </a:r>
          </a:p>
          <a:p>
            <a:r>
              <a:rPr lang="en-CA" dirty="0"/>
              <a:t>As a video</a:t>
            </a:r>
          </a:p>
          <a:p>
            <a:r>
              <a:rPr lang="en-CA" dirty="0"/>
              <a:t>Group to group</a:t>
            </a:r>
          </a:p>
          <a:p>
            <a:r>
              <a:rPr lang="en-CA" dirty="0"/>
              <a:t>Roundtable</a:t>
            </a:r>
          </a:p>
          <a:p>
            <a:r>
              <a:rPr lang="en-CA" dirty="0"/>
              <a:t>Panel</a:t>
            </a:r>
          </a:p>
          <a:p>
            <a:r>
              <a:rPr lang="en-CA" dirty="0"/>
              <a:t>Jigsaw</a:t>
            </a:r>
          </a:p>
          <a:p>
            <a:r>
              <a:rPr lang="en-CA" dirty="0"/>
              <a:t>Gallery walk</a:t>
            </a:r>
          </a:p>
          <a:p>
            <a:r>
              <a:rPr lang="en-CA" dirty="0"/>
              <a:t>Rotation fair (my favorite)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TIP:(graphic organizer for audience)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868297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DF3D40-1A7A-40CA-82A6-3EF943802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Assessment in PBL Lessons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78C1855-8FBB-41C0-8F1B-EB513B8954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1144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2F871-69C7-4CC0-ADCC-8DC71FA02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7AFCB-19AB-4077-9053-7D52DFA02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21</a:t>
            </a:r>
            <a:r>
              <a:rPr lang="en-US" baseline="30000" dirty="0"/>
              <a:t>st</a:t>
            </a:r>
            <a:r>
              <a:rPr lang="en-US" dirty="0"/>
              <a:t> century skills</a:t>
            </a:r>
          </a:p>
          <a:p>
            <a:endParaRPr lang="en-US" dirty="0"/>
          </a:p>
        </p:txBody>
      </p:sp>
      <p:pic>
        <p:nvPicPr>
          <p:cNvPr id="4" name="Picture 2" descr="https://d13yacurqjgara.cloudfront.net/users/31675/screenshots/1856948/21st-century-skills.png">
            <a:extLst>
              <a:ext uri="{FF2B5EF4-FFF2-40B4-BE49-F238E27FC236}">
                <a16:creationId xmlns:a16="http://schemas.microsoft.com/office/drawing/2014/main" id="{75C2E5E7-C30B-448B-9038-837A6C169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28" y="3668325"/>
            <a:ext cx="3740603" cy="280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72904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28FEC-609D-42BC-8935-3457A5CC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assess…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E63FE-239E-44C9-9027-7DA083ADC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product</a:t>
            </a:r>
          </a:p>
          <a:p>
            <a:pPr lvl="1"/>
            <a:endParaRPr lang="en-US" dirty="0"/>
          </a:p>
          <a:p>
            <a:r>
              <a:rPr lang="en-US" dirty="0"/>
              <a:t>The presentation </a:t>
            </a:r>
          </a:p>
          <a:p>
            <a:endParaRPr lang="en-US" dirty="0"/>
          </a:p>
          <a:p>
            <a:r>
              <a:rPr lang="en-US" dirty="0"/>
              <a:t>As a whole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9141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42A13-CE1A-4A5B-839E-0BC180F11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Vs. Holistic Rubrics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DA5D2-0513-4952-812C-86A07E0FA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Analytic rubrics </a:t>
            </a:r>
            <a:r>
              <a:rPr lang="en-US" dirty="0"/>
              <a:t>list the criteria for an assignment and describe these criteria in varying levels of quality. 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holistic rubric </a:t>
            </a:r>
            <a:r>
              <a:rPr lang="en-US" dirty="0"/>
              <a:t>describes the attributes of each grade or level. It gives an overall score rather than breaking things down and scoring each criteria.</a:t>
            </a:r>
          </a:p>
          <a:p>
            <a:pPr lvl="1"/>
            <a:r>
              <a:rPr lang="en-US" dirty="0"/>
              <a:t>Most student work will likely fit into more than one category for different criteria. The scorer must choose the grade that best fits the student performance.</a:t>
            </a:r>
          </a:p>
        </p:txBody>
      </p:sp>
    </p:spTree>
    <p:extLst>
      <p:ext uri="{BB962C8B-B14F-4D97-AF65-F5344CB8AC3E}">
        <p14:creationId xmlns:p14="http://schemas.microsoft.com/office/powerpoint/2010/main" val="244147224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5773-40CC-486F-B088-66E1B28A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Rubric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70709-A37B-4F85-BF7D-034E3EF9F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84D6E3-AD53-4D3C-A087-46F10861E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5" t="32941" r="5434" b="33590"/>
          <a:stretch/>
        </p:blipFill>
        <p:spPr>
          <a:xfrm>
            <a:off x="0" y="2247900"/>
            <a:ext cx="118872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6716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6F170-1084-4657-86EA-25E4CE73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 Rubric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4816D-BEB9-4801-8B13-E1291EFA5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B5DCED-92EA-4E96-8C57-C996A425C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5" t="41961" r="5434" b="31282"/>
          <a:stretch/>
        </p:blipFill>
        <p:spPr>
          <a:xfrm>
            <a:off x="0" y="2518832"/>
            <a:ext cx="12082029" cy="433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7814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28FEC-609D-42BC-8935-3457A5CC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assess…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E63FE-239E-44C9-9027-7DA083ADC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process?</a:t>
            </a:r>
          </a:p>
          <a:p>
            <a:pPr lvl="1"/>
            <a:r>
              <a:rPr lang="en-US" dirty="0"/>
              <a:t>What can be assessed?</a:t>
            </a:r>
          </a:p>
          <a:p>
            <a:pPr lvl="1"/>
            <a:endParaRPr lang="en-US" dirty="0"/>
          </a:p>
          <a:p>
            <a:r>
              <a:rPr lang="en-US" dirty="0"/>
              <a:t>The product?</a:t>
            </a:r>
          </a:p>
          <a:p>
            <a:pPr lvl="1"/>
            <a:r>
              <a:rPr lang="en-US" dirty="0"/>
              <a:t>What can be assessed?</a:t>
            </a:r>
          </a:p>
          <a:p>
            <a:pPr lvl="1"/>
            <a:endParaRPr lang="en-US" dirty="0"/>
          </a:p>
          <a:p>
            <a:r>
              <a:rPr lang="en-US" dirty="0"/>
              <a:t>The presentation </a:t>
            </a:r>
          </a:p>
          <a:p>
            <a:pPr lvl="1"/>
            <a:r>
              <a:rPr lang="en-US" dirty="0"/>
              <a:t>What can be assessed?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9552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6A19-2E63-4D3A-9A26-CE411BB7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assessed?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CFDD0-A44A-446A-B2EB-6D996A6EF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602" y="2546350"/>
            <a:ext cx="3531348" cy="4578350"/>
          </a:xfrm>
        </p:spPr>
        <p:txBody>
          <a:bodyPr>
            <a:normAutofit/>
          </a:bodyPr>
          <a:lstStyle/>
          <a:p>
            <a:r>
              <a:rPr lang="en-US" sz="2000" b="1" dirty="0"/>
              <a:t>In the process</a:t>
            </a:r>
          </a:p>
          <a:p>
            <a:endParaRPr lang="en-US" sz="2000" b="1" dirty="0"/>
          </a:p>
          <a:p>
            <a:pPr lvl="1"/>
            <a:r>
              <a:rPr lang="en-US" sz="2000" dirty="0"/>
              <a:t>Collaboration</a:t>
            </a:r>
          </a:p>
          <a:p>
            <a:pPr lvl="1"/>
            <a:r>
              <a:rPr lang="en-US" sz="2000" dirty="0"/>
              <a:t>Participation</a:t>
            </a:r>
          </a:p>
          <a:p>
            <a:pPr lvl="1"/>
            <a:r>
              <a:rPr lang="en-US" sz="2000" dirty="0"/>
              <a:t>Use of L2</a:t>
            </a:r>
          </a:p>
          <a:p>
            <a:pPr lvl="1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4C3F48-5744-4291-87DA-D364AFC0D4D1}"/>
              </a:ext>
            </a:extLst>
          </p:cNvPr>
          <p:cNvSpPr txBox="1">
            <a:spLocks/>
          </p:cNvSpPr>
          <p:nvPr/>
        </p:nvSpPr>
        <p:spPr>
          <a:xfrm>
            <a:off x="4304739" y="2546350"/>
            <a:ext cx="3531348" cy="457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The product</a:t>
            </a:r>
          </a:p>
          <a:p>
            <a:endParaRPr lang="en-US" sz="2000" b="1" dirty="0"/>
          </a:p>
          <a:p>
            <a:pPr lvl="1"/>
            <a:r>
              <a:rPr lang="en-US" sz="2000" dirty="0"/>
              <a:t>Language accuracy</a:t>
            </a:r>
          </a:p>
          <a:p>
            <a:pPr lvl="1"/>
            <a:r>
              <a:rPr lang="en-US" sz="2000" dirty="0"/>
              <a:t>Organization</a:t>
            </a:r>
          </a:p>
          <a:p>
            <a:pPr lvl="1"/>
            <a:r>
              <a:rPr lang="en-US" sz="2000" dirty="0"/>
              <a:t>Design</a:t>
            </a:r>
          </a:p>
          <a:p>
            <a:pPr lvl="1"/>
            <a:r>
              <a:rPr lang="en-US" sz="2000" dirty="0"/>
              <a:t>Creativity</a:t>
            </a:r>
          </a:p>
          <a:p>
            <a:pPr lvl="1"/>
            <a:r>
              <a:rPr lang="en-US" sz="2000" dirty="0"/>
              <a:t>Overall quality</a:t>
            </a:r>
          </a:p>
          <a:p>
            <a:pPr lvl="1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CEF087-F006-404B-93DF-CB70493372B8}"/>
              </a:ext>
            </a:extLst>
          </p:cNvPr>
          <p:cNvSpPr txBox="1">
            <a:spLocks/>
          </p:cNvSpPr>
          <p:nvPr/>
        </p:nvSpPr>
        <p:spPr>
          <a:xfrm>
            <a:off x="8349876" y="2546350"/>
            <a:ext cx="3531348" cy="457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The presentation</a:t>
            </a:r>
          </a:p>
          <a:p>
            <a:pPr marL="0" indent="0">
              <a:buNone/>
            </a:pPr>
            <a:endParaRPr lang="en-US" sz="2000" b="1" dirty="0"/>
          </a:p>
          <a:p>
            <a:pPr lvl="1"/>
            <a:r>
              <a:rPr lang="en-US" sz="2000" dirty="0"/>
              <a:t>Comprehensibility</a:t>
            </a:r>
          </a:p>
          <a:p>
            <a:pPr lvl="1"/>
            <a:r>
              <a:rPr lang="en-US" sz="2000" dirty="0"/>
              <a:t>Accuracy</a:t>
            </a:r>
          </a:p>
          <a:p>
            <a:pPr lvl="1"/>
            <a:r>
              <a:rPr lang="en-US" sz="2000" dirty="0"/>
              <a:t>Organization/Flow</a:t>
            </a:r>
          </a:p>
        </p:txBody>
      </p:sp>
    </p:spTree>
    <p:extLst>
      <p:ext uri="{BB962C8B-B14F-4D97-AF65-F5344CB8AC3E}">
        <p14:creationId xmlns:p14="http://schemas.microsoft.com/office/powerpoint/2010/main" val="59339682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76EC9-2EEE-420E-86EE-2CE96CDB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Blank Rubric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359563-B87A-4C68-A07F-20B9188B43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035739"/>
              </p:ext>
            </p:extLst>
          </p:nvPr>
        </p:nvGraphicFramePr>
        <p:xfrm>
          <a:off x="1155700" y="2603500"/>
          <a:ext cx="10540998" cy="4025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6833">
                  <a:extLst>
                    <a:ext uri="{9D8B030D-6E8A-4147-A177-3AD203B41FA5}">
                      <a16:colId xmlns:a16="http://schemas.microsoft.com/office/drawing/2014/main" val="2352580056"/>
                    </a:ext>
                  </a:extLst>
                </a:gridCol>
                <a:gridCol w="1756833">
                  <a:extLst>
                    <a:ext uri="{9D8B030D-6E8A-4147-A177-3AD203B41FA5}">
                      <a16:colId xmlns:a16="http://schemas.microsoft.com/office/drawing/2014/main" val="365207030"/>
                    </a:ext>
                  </a:extLst>
                </a:gridCol>
                <a:gridCol w="1756833">
                  <a:extLst>
                    <a:ext uri="{9D8B030D-6E8A-4147-A177-3AD203B41FA5}">
                      <a16:colId xmlns:a16="http://schemas.microsoft.com/office/drawing/2014/main" val="2907145751"/>
                    </a:ext>
                  </a:extLst>
                </a:gridCol>
                <a:gridCol w="1756833">
                  <a:extLst>
                    <a:ext uri="{9D8B030D-6E8A-4147-A177-3AD203B41FA5}">
                      <a16:colId xmlns:a16="http://schemas.microsoft.com/office/drawing/2014/main" val="2795895733"/>
                    </a:ext>
                  </a:extLst>
                </a:gridCol>
                <a:gridCol w="1756833">
                  <a:extLst>
                    <a:ext uri="{9D8B030D-6E8A-4147-A177-3AD203B41FA5}">
                      <a16:colId xmlns:a16="http://schemas.microsoft.com/office/drawing/2014/main" val="685855608"/>
                    </a:ext>
                  </a:extLst>
                </a:gridCol>
                <a:gridCol w="1756833">
                  <a:extLst>
                    <a:ext uri="{9D8B030D-6E8A-4147-A177-3AD203B41FA5}">
                      <a16:colId xmlns:a16="http://schemas.microsoft.com/office/drawing/2014/main" val="2646261681"/>
                    </a:ext>
                  </a:extLst>
                </a:gridCol>
              </a:tblGrid>
              <a:tr h="564243">
                <a:tc>
                  <a:txBody>
                    <a:bodyPr/>
                    <a:lstStyle/>
                    <a:p>
                      <a:r>
                        <a:rPr lang="en-US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Student’s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058016"/>
                  </a:ext>
                </a:extLst>
              </a:tr>
              <a:tr h="564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131800"/>
                  </a:ext>
                </a:extLst>
              </a:tr>
              <a:tr h="564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346502"/>
                  </a:ext>
                </a:extLst>
              </a:tr>
              <a:tr h="564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464392"/>
                  </a:ext>
                </a:extLst>
              </a:tr>
              <a:tr h="564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5344"/>
                  </a:ext>
                </a:extLst>
              </a:tr>
              <a:tr h="564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455911"/>
                  </a:ext>
                </a:extLst>
              </a:tr>
              <a:tr h="564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17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73482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21</a:t>
            </a:r>
            <a:r>
              <a:rPr lang="en-CA" baseline="30000" dirty="0"/>
              <a:t>st</a:t>
            </a:r>
            <a:r>
              <a:rPr lang="en-CA" dirty="0"/>
              <a:t> Century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3096986"/>
            <a:ext cx="8761412" cy="557711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In your opinions, what skills do you think are important to succeed in our world today?</a:t>
            </a:r>
          </a:p>
        </p:txBody>
      </p:sp>
      <p:pic>
        <p:nvPicPr>
          <p:cNvPr id="7170" name="Picture 2" descr="https://d13yacurqjgara.cloudfront.net/users/31675/screenshots/1856948/21st-century-ski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28" y="3668325"/>
            <a:ext cx="3740603" cy="280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1032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Designing projects for your classrooms</a:t>
            </a:r>
          </a:p>
        </p:txBody>
      </p:sp>
    </p:spTree>
    <p:extLst>
      <p:ext uri="{BB962C8B-B14F-4D97-AF65-F5344CB8AC3E}">
        <p14:creationId xmlns:p14="http://schemas.microsoft.com/office/powerpoint/2010/main" val="338227592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your group choose a chapter from a public school textbook of your choice.  Design a project based lesson for a chapter following PBL guidelines. Think about:</a:t>
            </a:r>
          </a:p>
          <a:p>
            <a:pPr lvl="1"/>
            <a:r>
              <a:rPr lang="en-CA" dirty="0"/>
              <a:t>Entry events (Video, Readings, Main chapter theme, Dialogue, Discussions etc.)</a:t>
            </a:r>
          </a:p>
          <a:p>
            <a:pPr lvl="1"/>
            <a:r>
              <a:rPr lang="en-CA" dirty="0"/>
              <a:t>Real-world problem and connection to students</a:t>
            </a:r>
          </a:p>
          <a:p>
            <a:pPr lvl="1"/>
            <a:r>
              <a:rPr lang="en-CA" dirty="0"/>
              <a:t>Project details (Specifics of the project)</a:t>
            </a:r>
          </a:p>
          <a:p>
            <a:pPr lvl="1"/>
            <a:r>
              <a:rPr lang="en-CA" dirty="0"/>
              <a:t>How learners will share their projects</a:t>
            </a:r>
          </a:p>
          <a:p>
            <a:pPr lvl="1"/>
            <a:r>
              <a:rPr lang="en-CA" dirty="0"/>
              <a:t>How it will be assessed</a:t>
            </a:r>
          </a:p>
          <a:p>
            <a:pPr lvl="1"/>
            <a:endParaRPr lang="en-CA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6245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Useful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www.bie.org</a:t>
            </a:r>
            <a:endParaRPr lang="en-CA" dirty="0"/>
          </a:p>
          <a:p>
            <a:r>
              <a:rPr lang="en-CA" dirty="0">
                <a:hlinkClick r:id="rId3"/>
              </a:rPr>
              <a:t>http://www.leadingpbl.org/w/page/24328306/PBL%20Gallery</a:t>
            </a:r>
            <a:endParaRPr lang="en-CA" dirty="0"/>
          </a:p>
          <a:p>
            <a:r>
              <a:rPr lang="en-CA" dirty="0">
                <a:hlinkClick r:id="rId4"/>
              </a:rPr>
              <a:t>https://21centuryedtech.wordpress.com/2013/09/15/the-pbl-super-highway-over-45-links-to-great-project-based-learning/</a:t>
            </a:r>
            <a:endParaRPr lang="en-CA" dirty="0"/>
          </a:p>
          <a:p>
            <a:r>
              <a:rPr lang="en-CA" dirty="0">
                <a:hlinkClick r:id="rId5"/>
              </a:rPr>
              <a:t>http://www.elltoolbox.com/pbl.html</a:t>
            </a:r>
            <a:endParaRPr lang="en-CA" dirty="0"/>
          </a:p>
          <a:p>
            <a:r>
              <a:rPr lang="en-CA" dirty="0">
                <a:hlinkClick r:id="rId6"/>
              </a:rPr>
              <a:t>http://www.mrsoshouse.com/pbl/pblin.html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45487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21</a:t>
            </a:r>
            <a:r>
              <a:rPr lang="en-CA" baseline="30000" dirty="0"/>
              <a:t>st</a:t>
            </a:r>
            <a:r>
              <a:rPr lang="en-CA" dirty="0"/>
              <a:t> Century Skills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personal and social responsibility</a:t>
            </a:r>
          </a:p>
          <a:p>
            <a:pPr lvl="0"/>
            <a:r>
              <a:rPr lang="en-CA" dirty="0"/>
              <a:t>planning, critical thinking, reasoning, and creativity</a:t>
            </a:r>
          </a:p>
          <a:p>
            <a:pPr lvl="0"/>
            <a:r>
              <a:rPr lang="en-CA" dirty="0"/>
              <a:t>strong communication skills, both for interpersonal and presentation needs</a:t>
            </a:r>
          </a:p>
          <a:p>
            <a:pPr lvl="0"/>
            <a:r>
              <a:rPr lang="en-CA" dirty="0"/>
              <a:t>cross-cultural understanding</a:t>
            </a:r>
          </a:p>
          <a:p>
            <a:pPr lvl="0"/>
            <a:r>
              <a:rPr lang="en-CA" dirty="0"/>
              <a:t>visualizing and decision making</a:t>
            </a:r>
          </a:p>
          <a:p>
            <a:pPr lvl="0"/>
            <a:r>
              <a:rPr lang="en-CA" dirty="0"/>
              <a:t>knowing how and when to use technology and choosing the most appropriate tool for the task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386628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 to PBL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9344" t="8079" r="9273" b="12399"/>
          <a:stretch/>
        </p:blipFill>
        <p:spPr>
          <a:xfrm>
            <a:off x="1154952" y="2603500"/>
            <a:ext cx="8761413" cy="341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917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PBL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22223" t="7688" r="22781" b="21478"/>
          <a:stretch/>
        </p:blipFill>
        <p:spPr>
          <a:xfrm>
            <a:off x="1154953" y="2603500"/>
            <a:ext cx="8761413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8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Education in the 21</a:t>
            </a:r>
            <a:r>
              <a:rPr lang="en-CA" baseline="30000" dirty="0"/>
              <a:t>st</a:t>
            </a:r>
            <a:r>
              <a:rPr lang="en-CA" dirty="0"/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old-school model of </a:t>
            </a:r>
            <a:r>
              <a:rPr lang="en-CA" b="1" dirty="0"/>
              <a:t>passively learning facts and reciting them </a:t>
            </a:r>
            <a:r>
              <a:rPr lang="en-CA" dirty="0"/>
              <a:t>out of context is </a:t>
            </a:r>
            <a:r>
              <a:rPr lang="en-CA" b="1" dirty="0"/>
              <a:t>no longer sufficient </a:t>
            </a:r>
            <a:r>
              <a:rPr lang="en-CA" dirty="0"/>
              <a:t>to prepare students to survive in today's world. </a:t>
            </a:r>
          </a:p>
          <a:p>
            <a:endParaRPr lang="en-CA" dirty="0"/>
          </a:p>
          <a:p>
            <a:r>
              <a:rPr lang="en-CA" dirty="0"/>
              <a:t>Solving highly complex problems requires that students have both </a:t>
            </a:r>
            <a:r>
              <a:rPr lang="en-CA" b="1" dirty="0"/>
              <a:t>fundamental skills </a:t>
            </a:r>
            <a:r>
              <a:rPr lang="en-CA" dirty="0"/>
              <a:t>(reading, writing, and math) and</a:t>
            </a:r>
            <a:r>
              <a:rPr lang="en-CA" b="1" dirty="0"/>
              <a:t> 21st century skills </a:t>
            </a:r>
            <a:r>
              <a:rPr lang="en-CA" dirty="0"/>
              <a:t>(teamwork, problem solving, research gathering, time management, information synthesizing, utilizing high tech tools).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12358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project based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Project-based learning if founded in the beliefs that students learn best by </a:t>
            </a:r>
            <a:r>
              <a:rPr lang="en-CA" b="1" dirty="0"/>
              <a:t>experiencing</a:t>
            </a:r>
            <a:r>
              <a:rPr lang="en-CA" dirty="0"/>
              <a:t> and </a:t>
            </a:r>
            <a:r>
              <a:rPr lang="en-CA" b="1" dirty="0"/>
              <a:t>dealing with real-world issues </a:t>
            </a:r>
            <a:r>
              <a:rPr lang="en-CA" dirty="0"/>
              <a:t>that are meaningful to them </a:t>
            </a:r>
            <a:r>
              <a:rPr lang="en-CA" b="1" dirty="0"/>
              <a:t>. </a:t>
            </a:r>
          </a:p>
          <a:p>
            <a:endParaRPr lang="en-CA" b="1" dirty="0"/>
          </a:p>
          <a:p>
            <a:pPr marL="0" indent="0">
              <a:buNone/>
            </a:pPr>
            <a:endParaRPr lang="en-CA" i="1" dirty="0"/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487659" y="401778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i="1" dirty="0"/>
              <a:t>"One of the major advantages of project work is that it makes school more like real life. It's an in-depth investigation of a real-world topic worthy of children's attention and effort.“</a:t>
            </a:r>
          </a:p>
          <a:p>
            <a:endParaRPr lang="en-CA" i="1" dirty="0"/>
          </a:p>
          <a:p>
            <a:r>
              <a:rPr lang="en-CA" cap="all" dirty="0"/>
              <a:t>-EDUCATION RESEARCHER SYLVIA CHARD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103493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does PBL involve?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students focused on </a:t>
            </a:r>
            <a:r>
              <a:rPr lang="en-CA" b="1" dirty="0"/>
              <a:t>real-world </a:t>
            </a:r>
            <a:r>
              <a:rPr lang="en-CA" dirty="0"/>
              <a:t>meaningful issues and problem solving</a:t>
            </a:r>
          </a:p>
          <a:p>
            <a:pPr lvl="0"/>
            <a:r>
              <a:rPr lang="en-CA" b="1" dirty="0"/>
              <a:t>Skills </a:t>
            </a:r>
            <a:r>
              <a:rPr lang="en-CA" dirty="0"/>
              <a:t>that transfer outside of the classroom</a:t>
            </a:r>
            <a:endParaRPr lang="en-CA" b="1" dirty="0"/>
          </a:p>
          <a:p>
            <a:pPr lvl="0"/>
            <a:r>
              <a:rPr lang="en-CA" dirty="0"/>
              <a:t>increased </a:t>
            </a:r>
            <a:r>
              <a:rPr lang="en-CA" b="1" dirty="0"/>
              <a:t>student control</a:t>
            </a:r>
            <a:r>
              <a:rPr lang="en-CA" dirty="0"/>
              <a:t> over his or her learning</a:t>
            </a:r>
          </a:p>
          <a:p>
            <a:pPr lvl="0"/>
            <a:r>
              <a:rPr lang="en-CA" dirty="0"/>
              <a:t>teachers serving as </a:t>
            </a:r>
            <a:r>
              <a:rPr lang="en-CA" b="1" dirty="0"/>
              <a:t>coaches and facilitators</a:t>
            </a:r>
            <a:r>
              <a:rPr lang="en-CA" dirty="0"/>
              <a:t> of inquiry and reflection</a:t>
            </a:r>
          </a:p>
          <a:p>
            <a:pPr lvl="0"/>
            <a:r>
              <a:rPr lang="en-CA" dirty="0"/>
              <a:t>students (usually, but not always) working in </a:t>
            </a:r>
            <a:r>
              <a:rPr lang="en-CA" b="1" dirty="0"/>
              <a:t>pairs or groups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154953" y="6019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/>
              <a:t>(</a:t>
            </a:r>
            <a:r>
              <a:rPr lang="en-CA" u="sng" dirty="0">
                <a:hlinkClick r:id="rId2"/>
              </a:rPr>
              <a:t>Barron &amp; Darling-Hammond, 2008</a:t>
            </a:r>
            <a:r>
              <a:rPr lang="en-CA" dirty="0"/>
              <a:t>; </a:t>
            </a:r>
            <a:r>
              <a:rPr lang="en-CA" u="sng" dirty="0">
                <a:hlinkClick r:id="rId2"/>
              </a:rPr>
              <a:t>Thomas, 2000</a:t>
            </a:r>
            <a:r>
              <a:rPr lang="en-C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6640076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890</TotalTime>
  <Words>1037</Words>
  <Application>Microsoft Office PowerPoint</Application>
  <PresentationFormat>Widescreen</PresentationFormat>
  <Paragraphs>213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Century Gothic</vt:lpstr>
      <vt:lpstr>Wingdings 3</vt:lpstr>
      <vt:lpstr>Ion Boardroom</vt:lpstr>
      <vt:lpstr>PROJECT BASED LEARNING</vt:lpstr>
      <vt:lpstr>Some background on PBL</vt:lpstr>
      <vt:lpstr>21st Century Skills</vt:lpstr>
      <vt:lpstr>21st Century Skills </vt:lpstr>
      <vt:lpstr>Introduction to PBL</vt:lpstr>
      <vt:lpstr>PBL in Action</vt:lpstr>
      <vt:lpstr>Education in the 21st Century</vt:lpstr>
      <vt:lpstr>What is project based learning?</vt:lpstr>
      <vt:lpstr>What does PBL involve?</vt:lpstr>
      <vt:lpstr>Learning Outcomes </vt:lpstr>
      <vt:lpstr>Discussion</vt:lpstr>
      <vt:lpstr>Creating a Project</vt:lpstr>
      <vt:lpstr>Original PBL Flow</vt:lpstr>
      <vt:lpstr>PBL Lesson Example</vt:lpstr>
      <vt:lpstr>Revised PBL</vt:lpstr>
      <vt:lpstr>Teacher’s job</vt:lpstr>
      <vt:lpstr>Project task ideas (try to think of more)</vt:lpstr>
      <vt:lpstr>General Topics from Textbooks</vt:lpstr>
      <vt:lpstr>PowerPoint Presentation</vt:lpstr>
      <vt:lpstr>How will it be presented?</vt:lpstr>
      <vt:lpstr>Assessment in PBL Lessons</vt:lpstr>
      <vt:lpstr>Performative</vt:lpstr>
      <vt:lpstr>When to assess…</vt:lpstr>
      <vt:lpstr>Analytic Vs. Holistic Rubrics</vt:lpstr>
      <vt:lpstr>Analytic Rubric Sample</vt:lpstr>
      <vt:lpstr>Holistic Rubric Sample</vt:lpstr>
      <vt:lpstr>When to assess…</vt:lpstr>
      <vt:lpstr>What can be assessed?</vt:lpstr>
      <vt:lpstr>Blank Rubric</vt:lpstr>
      <vt:lpstr>Project </vt:lpstr>
      <vt:lpstr>TASK</vt:lpstr>
      <vt:lpstr>Useful Websites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BASED LEARNING</dc:title>
  <dc:creator>george.gifle@gmail.com</dc:creator>
  <cp:lastModifiedBy>George Whitehead</cp:lastModifiedBy>
  <cp:revision>135</cp:revision>
  <dcterms:created xsi:type="dcterms:W3CDTF">2016-06-13T00:59:18Z</dcterms:created>
  <dcterms:modified xsi:type="dcterms:W3CDTF">2018-04-24T15:45:29Z</dcterms:modified>
</cp:coreProperties>
</file>