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346" r:id="rId4"/>
    <p:sldId id="307" r:id="rId5"/>
    <p:sldId id="275" r:id="rId6"/>
    <p:sldId id="381" r:id="rId7"/>
    <p:sldId id="261" r:id="rId8"/>
    <p:sldId id="324" r:id="rId9"/>
    <p:sldId id="274" r:id="rId10"/>
    <p:sldId id="295" r:id="rId11"/>
    <p:sldId id="262" r:id="rId12"/>
    <p:sldId id="257" r:id="rId13"/>
    <p:sldId id="258" r:id="rId14"/>
    <p:sldId id="259" r:id="rId15"/>
    <p:sldId id="260" r:id="rId16"/>
    <p:sldId id="300" r:id="rId17"/>
    <p:sldId id="301" r:id="rId18"/>
    <p:sldId id="302" r:id="rId19"/>
    <p:sldId id="333" r:id="rId20"/>
    <p:sldId id="303" r:id="rId21"/>
    <p:sldId id="345" r:id="rId22"/>
    <p:sldId id="344" r:id="rId23"/>
    <p:sldId id="271" r:id="rId24"/>
    <p:sldId id="266" r:id="rId25"/>
    <p:sldId id="267" r:id="rId26"/>
    <p:sldId id="268" r:id="rId27"/>
    <p:sldId id="269" r:id="rId28"/>
    <p:sldId id="364"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82" r:id="rId47"/>
    <p:sldId id="383" r:id="rId48"/>
    <p:sldId id="285" r:id="rId49"/>
    <p:sldId id="380" r:id="rId50"/>
    <p:sldId id="379" r:id="rId51"/>
    <p:sldId id="281" r:id="rId52"/>
    <p:sldId id="305" r:id="rId53"/>
    <p:sldId id="306" r:id="rId54"/>
    <p:sldId id="323" r:id="rId55"/>
    <p:sldId id="322" r:id="rId56"/>
    <p:sldId id="321" r:id="rId57"/>
    <p:sldId id="320" r:id="rId58"/>
    <p:sldId id="265" r:id="rId59"/>
    <p:sldId id="272" r:id="rId60"/>
    <p:sldId id="343" r:id="rId61"/>
    <p:sldId id="337" r:id="rId62"/>
    <p:sldId id="338" r:id="rId63"/>
    <p:sldId id="339" r:id="rId64"/>
    <p:sldId id="340" r:id="rId65"/>
    <p:sldId id="341" r:id="rId66"/>
    <p:sldId id="342"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5" d="100"/>
          <a:sy n="75" d="100"/>
        </p:scale>
        <p:origin x="318"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6/19/2018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6/19/2018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6/19/2018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6/19/2018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6/19/2018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6/19/2018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6/19/2018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6/19/2018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6/19/2018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6/19/2018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6/19/2018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6/19/2018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n%20Introduction%20to%20Project-Based%20Learning.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topia.org/pbl-research-annotated-bibliography#thomas" TargetMode="External"/><Relationship Id="rId2" Type="http://schemas.openxmlformats.org/officeDocument/2006/relationships/hyperlink" Target="http://www.edutopia.org/pbl-research-annotated-bibliography#barron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topia.org/pbl-research-annotated-bibliography#walker" TargetMode="External"/><Relationship Id="rId2" Type="http://schemas.openxmlformats.org/officeDocument/2006/relationships/hyperlink" Target="http://www.edutopia.org/pbl-research-annotated-bibliography#strob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ojects%20Vs%20Project%20Based%20Learning.mp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critique%20and%20feedback%20-%20the%20story%20of%20austin's%20butterfly%20-%20Ron%20Berger.mp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leadingpbl.org/w/page/24328306/PBL%20Gallery" TargetMode="External"/><Relationship Id="rId2" Type="http://schemas.openxmlformats.org/officeDocument/2006/relationships/hyperlink" Target="http://www.bie.org/" TargetMode="External"/><Relationship Id="rId1" Type="http://schemas.openxmlformats.org/officeDocument/2006/relationships/slideLayout" Target="../slideLayouts/slideLayout2.xml"/><Relationship Id="rId6" Type="http://schemas.openxmlformats.org/officeDocument/2006/relationships/hyperlink" Target="http://www.mrsoshouse.com/pbl/pblin.html" TargetMode="External"/><Relationship Id="rId5" Type="http://schemas.openxmlformats.org/officeDocument/2006/relationships/hyperlink" Target="http://www.elltoolbox.com/pbl.html" TargetMode="External"/><Relationship Id="rId4" Type="http://schemas.openxmlformats.org/officeDocument/2006/relationships/hyperlink" Target="https://21centuryedtech.wordpress.com/2013/09/15/the-pbl-super-highway-over-45-links-to-great-project-based-learn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Introduction%20to%20Project%20Based%20Learning%20(PBL)%20Process.mp4"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Project%20Based%20Learning-%20Explained.%20(1).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PROJECT BASED LEARNING</a:t>
            </a:r>
          </a:p>
        </p:txBody>
      </p:sp>
      <p:sp>
        <p:nvSpPr>
          <p:cNvPr id="3" name="Subtitle 2"/>
          <p:cNvSpPr>
            <a:spLocks noGrp="1"/>
          </p:cNvSpPr>
          <p:nvPr>
            <p:ph type="subTitle" idx="1"/>
          </p:nvPr>
        </p:nvSpPr>
        <p:spPr/>
        <p:txBody>
          <a:bodyPr/>
          <a:lstStyle/>
          <a:p>
            <a:r>
              <a:rPr lang="en-CA" dirty="0"/>
              <a:t>Introduction</a:t>
            </a:r>
          </a:p>
        </p:txBody>
      </p:sp>
    </p:spTree>
    <p:extLst>
      <p:ext uri="{BB962C8B-B14F-4D97-AF65-F5344CB8AC3E}">
        <p14:creationId xmlns:p14="http://schemas.microsoft.com/office/powerpoint/2010/main" val="397836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in Action</a:t>
            </a:r>
          </a:p>
        </p:txBody>
      </p:sp>
      <p:sp>
        <p:nvSpPr>
          <p:cNvPr id="3" name="Content Placeholder 2"/>
          <p:cNvSpPr>
            <a:spLocks noGrp="1"/>
          </p:cNvSpPr>
          <p:nvPr>
            <p:ph idx="1"/>
          </p:nvPr>
        </p:nvSpPr>
        <p:spPr/>
        <p:txBody>
          <a:bodyPr/>
          <a:lstStyle/>
          <a:p>
            <a:endParaRPr lang="en-CA" dirty="0"/>
          </a:p>
        </p:txBody>
      </p:sp>
      <p:pic>
        <p:nvPicPr>
          <p:cNvPr id="4" name="Picture 3">
            <a:hlinkClick r:id="rId2" action="ppaction://hlinkfile"/>
          </p:cNvPr>
          <p:cNvPicPr>
            <a:picLocks noChangeAspect="1"/>
          </p:cNvPicPr>
          <p:nvPr/>
        </p:nvPicPr>
        <p:blipFill rotWithShape="1">
          <a:blip r:embed="rId3"/>
          <a:srcRect l="22223" t="7688" r="22781" b="21478"/>
          <a:stretch/>
        </p:blipFill>
        <p:spPr>
          <a:xfrm>
            <a:off x="1154953" y="2603500"/>
            <a:ext cx="8761413" cy="3416300"/>
          </a:xfrm>
          <a:prstGeom prst="rect">
            <a:avLst/>
          </a:prstGeom>
        </p:spPr>
      </p:pic>
    </p:spTree>
    <p:extLst>
      <p:ext uri="{BB962C8B-B14F-4D97-AF65-F5344CB8AC3E}">
        <p14:creationId xmlns:p14="http://schemas.microsoft.com/office/powerpoint/2010/main" val="3449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Education in the 21</a:t>
            </a:r>
            <a:r>
              <a:rPr lang="en-CA" baseline="30000" dirty="0"/>
              <a:t>st</a:t>
            </a:r>
            <a:r>
              <a:rPr lang="en-CA" dirty="0"/>
              <a:t> Century</a:t>
            </a:r>
          </a:p>
        </p:txBody>
      </p:sp>
      <p:sp>
        <p:nvSpPr>
          <p:cNvPr id="3" name="Content Placeholder 2"/>
          <p:cNvSpPr>
            <a:spLocks noGrp="1"/>
          </p:cNvSpPr>
          <p:nvPr>
            <p:ph idx="1"/>
          </p:nvPr>
        </p:nvSpPr>
        <p:spPr/>
        <p:txBody>
          <a:bodyPr>
            <a:normAutofit/>
          </a:bodyPr>
          <a:lstStyle/>
          <a:p>
            <a:r>
              <a:rPr lang="en-CA" dirty="0"/>
              <a:t>The old-school model of </a:t>
            </a:r>
            <a:r>
              <a:rPr lang="en-CA" b="1" dirty="0"/>
              <a:t>passively learning facts and reciting them </a:t>
            </a:r>
            <a:r>
              <a:rPr lang="en-CA" dirty="0"/>
              <a:t>out of context is </a:t>
            </a:r>
            <a:r>
              <a:rPr lang="en-CA" b="1" dirty="0"/>
              <a:t>no longer sufficient </a:t>
            </a:r>
            <a:r>
              <a:rPr lang="en-CA" dirty="0"/>
              <a:t>to prepare students to survive in today's world. </a:t>
            </a:r>
          </a:p>
          <a:p>
            <a:endParaRPr lang="en-CA" dirty="0"/>
          </a:p>
          <a:p>
            <a:r>
              <a:rPr lang="en-CA" dirty="0"/>
              <a:t>Solving highly complex problems requires that students have both </a:t>
            </a:r>
            <a:r>
              <a:rPr lang="en-CA" b="1" dirty="0"/>
              <a:t>fundamental skills </a:t>
            </a:r>
            <a:r>
              <a:rPr lang="en-CA" dirty="0"/>
              <a:t>(reading, writing, and math) and</a:t>
            </a:r>
            <a:r>
              <a:rPr lang="en-CA" b="1" dirty="0"/>
              <a:t> 21st century skills </a:t>
            </a:r>
            <a:r>
              <a:rPr lang="en-CA" dirty="0"/>
              <a:t>(teamwork, problem solving, research gathering, time management, information synthesizing, utilizing high tech tools). </a:t>
            </a:r>
          </a:p>
          <a:p>
            <a:endParaRPr lang="en-CA" dirty="0"/>
          </a:p>
          <a:p>
            <a:endParaRPr lang="en-CA" dirty="0"/>
          </a:p>
        </p:txBody>
      </p:sp>
    </p:spTree>
    <p:extLst>
      <p:ext uri="{BB962C8B-B14F-4D97-AF65-F5344CB8AC3E}">
        <p14:creationId xmlns:p14="http://schemas.microsoft.com/office/powerpoint/2010/main" val="402123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project based learning?</a:t>
            </a:r>
          </a:p>
        </p:txBody>
      </p:sp>
      <p:sp>
        <p:nvSpPr>
          <p:cNvPr id="3" name="Content Placeholder 2"/>
          <p:cNvSpPr>
            <a:spLocks noGrp="1"/>
          </p:cNvSpPr>
          <p:nvPr>
            <p:ph idx="1"/>
          </p:nvPr>
        </p:nvSpPr>
        <p:spPr/>
        <p:txBody>
          <a:bodyPr/>
          <a:lstStyle/>
          <a:p>
            <a:r>
              <a:rPr lang="en-CA" dirty="0"/>
              <a:t>Project-based learning if founded in the beliefs that students learn best by </a:t>
            </a:r>
            <a:r>
              <a:rPr lang="en-CA" b="1" dirty="0"/>
              <a:t>experiencing</a:t>
            </a:r>
            <a:r>
              <a:rPr lang="en-CA" dirty="0"/>
              <a:t> and </a:t>
            </a:r>
            <a:r>
              <a:rPr lang="en-CA" b="1" dirty="0"/>
              <a:t>dealing with real-world issues </a:t>
            </a:r>
            <a:r>
              <a:rPr lang="en-CA" dirty="0"/>
              <a:t>that are meaningful to them </a:t>
            </a:r>
            <a:r>
              <a:rPr lang="en-CA" b="1" dirty="0"/>
              <a:t>. </a:t>
            </a:r>
          </a:p>
          <a:p>
            <a:endParaRPr lang="en-CA" b="1" dirty="0"/>
          </a:p>
          <a:p>
            <a:pPr marL="0" indent="0">
              <a:buNone/>
            </a:pPr>
            <a:endParaRPr lang="en-CA" i="1" dirty="0"/>
          </a:p>
          <a:p>
            <a:endParaRPr lang="en-CA" dirty="0"/>
          </a:p>
        </p:txBody>
      </p:sp>
      <p:sp>
        <p:nvSpPr>
          <p:cNvPr id="4" name="Rectangle 3"/>
          <p:cNvSpPr/>
          <p:nvPr/>
        </p:nvSpPr>
        <p:spPr>
          <a:xfrm>
            <a:off x="2487659" y="4017780"/>
            <a:ext cx="6096000" cy="1754326"/>
          </a:xfrm>
          <a:prstGeom prst="rect">
            <a:avLst/>
          </a:prstGeom>
        </p:spPr>
        <p:txBody>
          <a:bodyPr>
            <a:spAutoFit/>
          </a:bodyPr>
          <a:lstStyle/>
          <a:p>
            <a:r>
              <a:rPr lang="en-CA" i="1" dirty="0"/>
              <a:t>"One of the major advantages of project work is that it makes school more like real life. It's an in-depth investigation of a real-world topic worthy of children's attention and effort.“</a:t>
            </a:r>
          </a:p>
          <a:p>
            <a:endParaRPr lang="en-CA" i="1" dirty="0"/>
          </a:p>
          <a:p>
            <a:r>
              <a:rPr lang="en-CA" cap="all" dirty="0"/>
              <a:t>-EDUCATION RESEARCHER SYLVIA CHARD</a:t>
            </a:r>
            <a:endParaRPr lang="en-CA" dirty="0"/>
          </a:p>
        </p:txBody>
      </p:sp>
    </p:spTree>
    <p:extLst>
      <p:ext uri="{BB962C8B-B14F-4D97-AF65-F5344CB8AC3E}">
        <p14:creationId xmlns:p14="http://schemas.microsoft.com/office/powerpoint/2010/main" val="372103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PBL involve?</a:t>
            </a:r>
          </a:p>
        </p:txBody>
      </p:sp>
      <p:sp>
        <p:nvSpPr>
          <p:cNvPr id="3" name="Content Placeholder 2"/>
          <p:cNvSpPr>
            <a:spLocks noGrp="1"/>
          </p:cNvSpPr>
          <p:nvPr>
            <p:ph idx="1"/>
          </p:nvPr>
        </p:nvSpPr>
        <p:spPr/>
        <p:txBody>
          <a:bodyPr/>
          <a:lstStyle/>
          <a:p>
            <a:pPr lvl="0"/>
            <a:r>
              <a:rPr lang="en-CA" dirty="0"/>
              <a:t>students focused on </a:t>
            </a:r>
            <a:r>
              <a:rPr lang="en-CA" b="1" dirty="0"/>
              <a:t>real-world </a:t>
            </a:r>
            <a:r>
              <a:rPr lang="en-CA" dirty="0"/>
              <a:t>meaningful issues and problem solving</a:t>
            </a:r>
          </a:p>
          <a:p>
            <a:pPr lvl="0"/>
            <a:r>
              <a:rPr lang="en-CA" b="1" dirty="0"/>
              <a:t>Skills </a:t>
            </a:r>
            <a:r>
              <a:rPr lang="en-CA" dirty="0"/>
              <a:t>that transfer outside of the classroom</a:t>
            </a:r>
            <a:endParaRPr lang="en-CA" b="1" dirty="0"/>
          </a:p>
          <a:p>
            <a:pPr lvl="0"/>
            <a:r>
              <a:rPr lang="en-CA" dirty="0"/>
              <a:t>increased </a:t>
            </a:r>
            <a:r>
              <a:rPr lang="en-CA" b="1" dirty="0"/>
              <a:t>student control</a:t>
            </a:r>
            <a:r>
              <a:rPr lang="en-CA" dirty="0"/>
              <a:t> over his or her learning</a:t>
            </a:r>
          </a:p>
          <a:p>
            <a:pPr lvl="0"/>
            <a:r>
              <a:rPr lang="en-CA" dirty="0"/>
              <a:t>teachers serving as </a:t>
            </a:r>
            <a:r>
              <a:rPr lang="en-CA" b="1" dirty="0"/>
              <a:t>coaches and facilitators</a:t>
            </a:r>
            <a:r>
              <a:rPr lang="en-CA" dirty="0"/>
              <a:t> of inquiry and reflection</a:t>
            </a:r>
          </a:p>
          <a:p>
            <a:pPr lvl="0"/>
            <a:r>
              <a:rPr lang="en-CA" dirty="0"/>
              <a:t>students (usually, but not always) working in </a:t>
            </a:r>
            <a:r>
              <a:rPr lang="en-CA" b="1" dirty="0"/>
              <a:t>pairs or groups</a:t>
            </a:r>
            <a:endParaRPr lang="en-CA" dirty="0"/>
          </a:p>
          <a:p>
            <a:endParaRPr lang="en-CA" dirty="0"/>
          </a:p>
          <a:p>
            <a:endParaRPr lang="en-CA" dirty="0"/>
          </a:p>
        </p:txBody>
      </p:sp>
      <p:sp>
        <p:nvSpPr>
          <p:cNvPr id="4" name="Rectangle 3"/>
          <p:cNvSpPr/>
          <p:nvPr/>
        </p:nvSpPr>
        <p:spPr>
          <a:xfrm>
            <a:off x="1154953" y="6019800"/>
            <a:ext cx="6096000" cy="369332"/>
          </a:xfrm>
          <a:prstGeom prst="rect">
            <a:avLst/>
          </a:prstGeom>
        </p:spPr>
        <p:txBody>
          <a:bodyPr>
            <a:spAutoFit/>
          </a:bodyPr>
          <a:lstStyle/>
          <a:p>
            <a:r>
              <a:rPr lang="en-CA" dirty="0"/>
              <a:t>(</a:t>
            </a:r>
            <a:r>
              <a:rPr lang="en-CA" u="sng" dirty="0">
                <a:hlinkClick r:id="rId2"/>
              </a:rPr>
              <a:t>Barron &amp; Darling-Hammond, 2008</a:t>
            </a:r>
            <a:r>
              <a:rPr lang="en-CA" dirty="0"/>
              <a:t>; </a:t>
            </a:r>
            <a:r>
              <a:rPr lang="en-CA" u="sng" dirty="0">
                <a:hlinkClick r:id="rId3"/>
              </a:rPr>
              <a:t>Thomas, 2000</a:t>
            </a:r>
            <a:r>
              <a:rPr lang="en-CA" dirty="0"/>
              <a:t>)</a:t>
            </a:r>
          </a:p>
        </p:txBody>
      </p:sp>
    </p:spTree>
    <p:extLst>
      <p:ext uri="{BB962C8B-B14F-4D97-AF65-F5344CB8AC3E}">
        <p14:creationId xmlns:p14="http://schemas.microsoft.com/office/powerpoint/2010/main" val="341664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 Based vs. Project Based</a:t>
            </a:r>
          </a:p>
        </p:txBody>
      </p:sp>
      <p:sp>
        <p:nvSpPr>
          <p:cNvPr id="3" name="Content Placeholder 2"/>
          <p:cNvSpPr>
            <a:spLocks noGrp="1"/>
          </p:cNvSpPr>
          <p:nvPr>
            <p:ph idx="1"/>
          </p:nvPr>
        </p:nvSpPr>
        <p:spPr>
          <a:xfrm>
            <a:off x="1154954" y="2306782"/>
            <a:ext cx="8761412" cy="4551218"/>
          </a:xfrm>
        </p:spPr>
        <p:txBody>
          <a:bodyPr>
            <a:normAutofit/>
          </a:bodyPr>
          <a:lstStyle/>
          <a:p>
            <a:r>
              <a:rPr lang="en-CA" dirty="0"/>
              <a:t>Both are inquiry based teaching methods</a:t>
            </a:r>
          </a:p>
          <a:p>
            <a:endParaRPr lang="en-CA" dirty="0"/>
          </a:p>
          <a:p>
            <a:r>
              <a:rPr lang="en-CA" b="1" dirty="0"/>
              <a:t>Inquiry-based teaching </a:t>
            </a:r>
            <a:r>
              <a:rPr lang="en-CA" dirty="0"/>
              <a:t>methods engage students in creating, questioning, and revising knowledge, while developing their skills in critical thinking, collaboration, communication, reasoning, synthesis, and resilience (Barron &amp; Darling-Hammond, 2008). </a:t>
            </a:r>
          </a:p>
          <a:p>
            <a:endParaRPr lang="en-CA" i="1" dirty="0"/>
          </a:p>
          <a:p>
            <a:r>
              <a:rPr lang="en-CA" b="1" i="1" dirty="0"/>
              <a:t>Problem-based learning</a:t>
            </a:r>
            <a:r>
              <a:rPr lang="en-CA" dirty="0"/>
              <a:t>, focuses on solving a problem but doesn't necessarily include a student project.</a:t>
            </a:r>
          </a:p>
          <a:p>
            <a:endParaRPr lang="en-CA" i="1" dirty="0"/>
          </a:p>
          <a:p>
            <a:r>
              <a:rPr lang="en-CA" b="1" i="1" dirty="0"/>
              <a:t>Project-based learning </a:t>
            </a:r>
            <a:r>
              <a:rPr lang="en-CA" dirty="0"/>
              <a:t>involves a task and some form of student presentation, and/or creating an actual product or artifact.</a:t>
            </a:r>
          </a:p>
          <a:p>
            <a:endParaRPr lang="en-CA" dirty="0"/>
          </a:p>
        </p:txBody>
      </p:sp>
      <p:pic>
        <p:nvPicPr>
          <p:cNvPr id="5122" name="Picture 2" descr="http://www.ajmalbeig.addr.com/images/cliparts/Question%20Ma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4064" y="3063933"/>
            <a:ext cx="1040144" cy="151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5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Outcomes </a:t>
            </a:r>
          </a:p>
        </p:txBody>
      </p:sp>
      <p:sp>
        <p:nvSpPr>
          <p:cNvPr id="3" name="Content Placeholder 2"/>
          <p:cNvSpPr>
            <a:spLocks noGrp="1"/>
          </p:cNvSpPr>
          <p:nvPr>
            <p:ph idx="1"/>
          </p:nvPr>
        </p:nvSpPr>
        <p:spPr/>
        <p:txBody>
          <a:bodyPr>
            <a:normAutofit/>
          </a:bodyPr>
          <a:lstStyle/>
          <a:p>
            <a:r>
              <a:rPr lang="en-CA" dirty="0"/>
              <a:t>PBL vs. Traditional instruction</a:t>
            </a:r>
          </a:p>
          <a:p>
            <a:pPr lvl="1"/>
            <a:r>
              <a:rPr lang="en-CA" dirty="0"/>
              <a:t>PBL increases long-term retention of content,</a:t>
            </a:r>
            <a:r>
              <a:rPr lang="en-CA" b="1" dirty="0"/>
              <a:t> helps students perform as well as or better than traditional learners </a:t>
            </a:r>
            <a:r>
              <a:rPr lang="en-CA" dirty="0"/>
              <a:t>in </a:t>
            </a:r>
            <a:r>
              <a:rPr lang="en-CA" b="1" dirty="0"/>
              <a:t>high-stakes tests, </a:t>
            </a:r>
            <a:r>
              <a:rPr lang="en-CA" dirty="0"/>
              <a:t>improves problem-solving and collaboration skills, and improves students' attitudes towards learning (</a:t>
            </a:r>
            <a:r>
              <a:rPr lang="en-CA" u="sng" dirty="0">
                <a:hlinkClick r:id="rId2"/>
              </a:rPr>
              <a:t>Strobel &amp; van Barneveld, 2009</a:t>
            </a:r>
            <a:r>
              <a:rPr lang="en-CA" dirty="0"/>
              <a:t>; </a:t>
            </a:r>
            <a:r>
              <a:rPr lang="en-CA" u="sng" dirty="0">
                <a:hlinkClick r:id="rId3"/>
              </a:rPr>
              <a:t>Walker &amp; Leary, 2009</a:t>
            </a:r>
            <a:r>
              <a:rPr lang="en-CA" dirty="0"/>
              <a:t>). </a:t>
            </a:r>
          </a:p>
          <a:p>
            <a:endParaRPr lang="en-CA" dirty="0"/>
          </a:p>
          <a:p>
            <a:pPr lvl="1"/>
            <a:r>
              <a:rPr lang="en-CA" dirty="0"/>
              <a:t>Schools where PBL is practiced find a </a:t>
            </a:r>
            <a:r>
              <a:rPr lang="en-CA" b="1" dirty="0"/>
              <a:t>decline in absenteeism</a:t>
            </a:r>
            <a:r>
              <a:rPr lang="en-CA" dirty="0"/>
              <a:t>, </a:t>
            </a:r>
            <a:r>
              <a:rPr lang="en-CA" b="1" dirty="0"/>
              <a:t>an increase in cooperative learning skills, </a:t>
            </a:r>
            <a:r>
              <a:rPr lang="en-CA" dirty="0"/>
              <a:t>and </a:t>
            </a:r>
            <a:r>
              <a:rPr lang="en-CA" b="1" dirty="0"/>
              <a:t>improvement in student achievement</a:t>
            </a:r>
            <a:r>
              <a:rPr lang="en-CA" dirty="0"/>
              <a:t>. When technology is used to promote critical thinking and communication, these benefits are enhanced.</a:t>
            </a:r>
          </a:p>
          <a:p>
            <a:endParaRPr lang="en-CA" dirty="0"/>
          </a:p>
        </p:txBody>
      </p:sp>
    </p:spTree>
    <p:extLst>
      <p:ext uri="{BB962C8B-B14F-4D97-AF65-F5344CB8AC3E}">
        <p14:creationId xmlns:p14="http://schemas.microsoft.com/office/powerpoint/2010/main" val="427744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Based Learning</a:t>
            </a:r>
          </a:p>
        </p:txBody>
      </p:sp>
      <p:sp>
        <p:nvSpPr>
          <p:cNvPr id="5" name="Subtitle 4"/>
          <p:cNvSpPr>
            <a:spLocks noGrp="1"/>
          </p:cNvSpPr>
          <p:nvPr>
            <p:ph type="subTitle" idx="1"/>
          </p:nvPr>
        </p:nvSpPr>
        <p:spPr/>
        <p:txBody>
          <a:bodyPr/>
          <a:lstStyle/>
          <a:p>
            <a:r>
              <a:rPr lang="en-US" dirty="0"/>
              <a:t>PBL experience</a:t>
            </a:r>
          </a:p>
        </p:txBody>
      </p:sp>
    </p:spTree>
    <p:extLst>
      <p:ext uri="{BB962C8B-B14F-4D97-AF65-F5344CB8AC3E}">
        <p14:creationId xmlns:p14="http://schemas.microsoft.com/office/powerpoint/2010/main" val="2845097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(English Education)</a:t>
            </a:r>
          </a:p>
        </p:txBody>
      </p:sp>
      <p:sp>
        <p:nvSpPr>
          <p:cNvPr id="3" name="Content Placeholder 2"/>
          <p:cNvSpPr>
            <a:spLocks noGrp="1"/>
          </p:cNvSpPr>
          <p:nvPr>
            <p:ph idx="1"/>
          </p:nvPr>
        </p:nvSpPr>
        <p:spPr/>
        <p:txBody>
          <a:bodyPr/>
          <a:lstStyle/>
          <a:p>
            <a:r>
              <a:rPr lang="en-US" dirty="0"/>
              <a:t>Real-world problems</a:t>
            </a:r>
          </a:p>
          <a:p>
            <a:pPr lvl="1"/>
            <a:r>
              <a:rPr lang="en-US" dirty="0"/>
              <a:t>In Korea, people spend more time and money on English education than any other country in the world.</a:t>
            </a:r>
          </a:p>
          <a:p>
            <a:pPr marL="457200" lvl="1" indent="0">
              <a:buNone/>
            </a:pPr>
            <a:endParaRPr lang="en-US" dirty="0"/>
          </a:p>
          <a:p>
            <a:pPr lvl="1"/>
            <a:r>
              <a:rPr lang="en-US" dirty="0"/>
              <a:t>Still the overall proficiency and ability to use English in the real-world is relatively low. </a:t>
            </a:r>
          </a:p>
          <a:p>
            <a:pPr lvl="1"/>
            <a:endParaRPr lang="en-US" dirty="0"/>
          </a:p>
        </p:txBody>
      </p:sp>
    </p:spTree>
    <p:extLst>
      <p:ext uri="{BB962C8B-B14F-4D97-AF65-F5344CB8AC3E}">
        <p14:creationId xmlns:p14="http://schemas.microsoft.com/office/powerpoint/2010/main" val="53767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questions</a:t>
            </a:r>
          </a:p>
        </p:txBody>
      </p:sp>
      <p:sp>
        <p:nvSpPr>
          <p:cNvPr id="3" name="Content Placeholder 2"/>
          <p:cNvSpPr>
            <a:spLocks noGrp="1"/>
          </p:cNvSpPr>
          <p:nvPr>
            <p:ph idx="1"/>
          </p:nvPr>
        </p:nvSpPr>
        <p:spPr>
          <a:xfrm>
            <a:off x="1154955" y="2603500"/>
            <a:ext cx="8761412" cy="1365827"/>
          </a:xfrm>
        </p:spPr>
        <p:txBody>
          <a:bodyPr/>
          <a:lstStyle/>
          <a:p>
            <a:r>
              <a:rPr lang="en-US" dirty="0"/>
              <a:t>What can be done to produce more proficient English learners within the current situation?</a:t>
            </a:r>
          </a:p>
          <a:p>
            <a:pPr marL="0" indent="0">
              <a:buNone/>
            </a:pPr>
            <a:endParaRPr lang="en-US" dirty="0"/>
          </a:p>
        </p:txBody>
      </p:sp>
    </p:spTree>
    <p:extLst>
      <p:ext uri="{BB962C8B-B14F-4D97-AF65-F5344CB8AC3E}">
        <p14:creationId xmlns:p14="http://schemas.microsoft.com/office/powerpoint/2010/main" val="41568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3A5-DC27-4CF1-831B-F3EE0743C0F8}"/>
              </a:ext>
            </a:extLst>
          </p:cNvPr>
          <p:cNvSpPr>
            <a:spLocks noGrp="1"/>
          </p:cNvSpPr>
          <p:nvPr>
            <p:ph type="title"/>
          </p:nvPr>
        </p:nvSpPr>
        <p:spPr/>
        <p:txBody>
          <a:bodyPr/>
          <a:lstStyle/>
          <a:p>
            <a:r>
              <a:rPr lang="en-US" dirty="0"/>
              <a:t>Project design questions </a:t>
            </a:r>
          </a:p>
        </p:txBody>
      </p:sp>
      <p:sp>
        <p:nvSpPr>
          <p:cNvPr id="3" name="Content Placeholder 2">
            <a:extLst>
              <a:ext uri="{FF2B5EF4-FFF2-40B4-BE49-F238E27FC236}">
                <a16:creationId xmlns:a16="http://schemas.microsoft.com/office/drawing/2014/main" id="{4C14821E-CE6F-4E58-B23E-C2868D3E8CBC}"/>
              </a:ext>
            </a:extLst>
          </p:cNvPr>
          <p:cNvSpPr>
            <a:spLocks noGrp="1"/>
          </p:cNvSpPr>
          <p:nvPr>
            <p:ph idx="1"/>
          </p:nvPr>
        </p:nvSpPr>
        <p:spPr/>
        <p:txBody>
          <a:bodyPr/>
          <a:lstStyle/>
          <a:p>
            <a:endParaRPr lang="en-US" dirty="0"/>
          </a:p>
          <a:p>
            <a:endParaRPr lang="en-US" dirty="0"/>
          </a:p>
          <a:p>
            <a:r>
              <a:rPr lang="en-US" dirty="0"/>
              <a:t>What can students do/ create/ design to address some of the issues in the current education system?</a:t>
            </a:r>
          </a:p>
        </p:txBody>
      </p:sp>
    </p:spTree>
    <p:extLst>
      <p:ext uri="{BB962C8B-B14F-4D97-AF65-F5344CB8AC3E}">
        <p14:creationId xmlns:p14="http://schemas.microsoft.com/office/powerpoint/2010/main" val="24912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Getting Ready</a:t>
            </a:r>
          </a:p>
        </p:txBody>
      </p:sp>
      <p:sp>
        <p:nvSpPr>
          <p:cNvPr id="3" name="Content Placeholder 2"/>
          <p:cNvSpPr>
            <a:spLocks noGrp="1"/>
          </p:cNvSpPr>
          <p:nvPr>
            <p:ph idx="1"/>
          </p:nvPr>
        </p:nvSpPr>
        <p:spPr/>
        <p:txBody>
          <a:bodyPr/>
          <a:lstStyle/>
          <a:p>
            <a:r>
              <a:rPr lang="en-CA" dirty="0"/>
              <a:t>KWL (Know, Want to Know, Learn)</a:t>
            </a:r>
          </a:p>
          <a:p>
            <a:pPr lvl="1"/>
            <a:r>
              <a:rPr lang="en-CA" dirty="0"/>
              <a:t>What do you know about Project Based Learning (PBL)?</a:t>
            </a:r>
          </a:p>
          <a:p>
            <a:pPr lvl="1"/>
            <a:r>
              <a:rPr lang="en-CA" dirty="0"/>
              <a:t>What do you want to know about PBL?</a:t>
            </a:r>
          </a:p>
          <a:p>
            <a:pPr marL="0" indent="0">
              <a:buNone/>
            </a:pPr>
            <a:endParaRPr lang="en-CA" dirty="0"/>
          </a:p>
          <a:p>
            <a:r>
              <a:rPr lang="en-CA" dirty="0"/>
              <a:t>Are there any specific questions you have about Project Based Learning (PBL)?</a:t>
            </a:r>
          </a:p>
        </p:txBody>
      </p:sp>
    </p:spTree>
    <p:extLst>
      <p:ext uri="{BB962C8B-B14F-4D97-AF65-F5344CB8AC3E}">
        <p14:creationId xmlns:p14="http://schemas.microsoft.com/office/powerpoint/2010/main" val="158355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315369" y="2261062"/>
            <a:ext cx="8479495" cy="4497186"/>
          </a:xfrm>
        </p:spPr>
        <p:txBody>
          <a:bodyPr>
            <a:normAutofit/>
          </a:bodyPr>
          <a:lstStyle/>
          <a:p>
            <a:r>
              <a:rPr lang="en-US" sz="1500" dirty="0"/>
              <a:t>You and your groupmates have decided to open your own private English school for middle and high-school students because you are not satisfied with the current state of English education in Korea. </a:t>
            </a:r>
          </a:p>
          <a:p>
            <a:pPr marL="0" indent="0">
              <a:buNone/>
            </a:pPr>
            <a:endParaRPr lang="en-US" sz="1500" dirty="0"/>
          </a:p>
          <a:p>
            <a:r>
              <a:rPr lang="en-US" sz="1500" dirty="0"/>
              <a:t>You will meet with parents and potential learners to tell them about your school. Think about the following details:</a:t>
            </a:r>
          </a:p>
          <a:p>
            <a:pPr lvl="2"/>
            <a:r>
              <a:rPr lang="en-US" dirty="0"/>
              <a:t>The aims of your school.</a:t>
            </a:r>
          </a:p>
          <a:p>
            <a:pPr lvl="2"/>
            <a:r>
              <a:rPr lang="en-US" dirty="0"/>
              <a:t>They types of courses your school will offer. (4-5)</a:t>
            </a:r>
          </a:p>
          <a:p>
            <a:pPr lvl="2"/>
            <a:r>
              <a:rPr lang="en-US" dirty="0"/>
              <a:t>The types of lessons your school conducts. </a:t>
            </a:r>
          </a:p>
          <a:p>
            <a:pPr lvl="2"/>
            <a:r>
              <a:rPr lang="en-US" dirty="0"/>
              <a:t>A weekly schedule.</a:t>
            </a:r>
          </a:p>
          <a:p>
            <a:pPr lvl="2"/>
            <a:r>
              <a:rPr lang="en-US" dirty="0"/>
              <a:t>Why people should enroll in your school. </a:t>
            </a:r>
          </a:p>
        </p:txBody>
      </p:sp>
      <p:graphicFrame>
        <p:nvGraphicFramePr>
          <p:cNvPr id="7" name="Table 6">
            <a:extLst>
              <a:ext uri="{FF2B5EF4-FFF2-40B4-BE49-F238E27FC236}">
                <a16:creationId xmlns:a16="http://schemas.microsoft.com/office/drawing/2014/main" id="{52D6EF16-48D4-4696-A05F-EF8B531DC090}"/>
              </a:ext>
            </a:extLst>
          </p:cNvPr>
          <p:cNvGraphicFramePr>
            <a:graphicFrameLocks noGrp="1"/>
          </p:cNvGraphicFramePr>
          <p:nvPr>
            <p:extLst>
              <p:ext uri="{D42A27DB-BD31-4B8C-83A1-F6EECF244321}">
                <p14:modId xmlns:p14="http://schemas.microsoft.com/office/powerpoint/2010/main" val="2254908893"/>
              </p:ext>
            </p:extLst>
          </p:nvPr>
        </p:nvGraphicFramePr>
        <p:xfrm>
          <a:off x="6222670" y="4226276"/>
          <a:ext cx="5830786" cy="2653892"/>
        </p:xfrm>
        <a:graphic>
          <a:graphicData uri="http://schemas.openxmlformats.org/drawingml/2006/table">
            <a:tbl>
              <a:tblPr firstRow="1" bandRow="1">
                <a:tableStyleId>{5C22544A-7EE6-4342-B048-85BDC9FD1C3A}</a:tableStyleId>
              </a:tblPr>
              <a:tblGrid>
                <a:gridCol w="1080655">
                  <a:extLst>
                    <a:ext uri="{9D8B030D-6E8A-4147-A177-3AD203B41FA5}">
                      <a16:colId xmlns:a16="http://schemas.microsoft.com/office/drawing/2014/main" val="3116884451"/>
                    </a:ext>
                  </a:extLst>
                </a:gridCol>
                <a:gridCol w="771543">
                  <a:extLst>
                    <a:ext uri="{9D8B030D-6E8A-4147-A177-3AD203B41FA5}">
                      <a16:colId xmlns:a16="http://schemas.microsoft.com/office/drawing/2014/main" val="722607062"/>
                    </a:ext>
                  </a:extLst>
                </a:gridCol>
                <a:gridCol w="926099">
                  <a:extLst>
                    <a:ext uri="{9D8B030D-6E8A-4147-A177-3AD203B41FA5}">
                      <a16:colId xmlns:a16="http://schemas.microsoft.com/office/drawing/2014/main" val="1653387564"/>
                    </a:ext>
                  </a:extLst>
                </a:gridCol>
                <a:gridCol w="1207535">
                  <a:extLst>
                    <a:ext uri="{9D8B030D-6E8A-4147-A177-3AD203B41FA5}">
                      <a16:colId xmlns:a16="http://schemas.microsoft.com/office/drawing/2014/main" val="270702654"/>
                    </a:ext>
                  </a:extLst>
                </a:gridCol>
                <a:gridCol w="1007551">
                  <a:extLst>
                    <a:ext uri="{9D8B030D-6E8A-4147-A177-3AD203B41FA5}">
                      <a16:colId xmlns:a16="http://schemas.microsoft.com/office/drawing/2014/main" val="2885166998"/>
                    </a:ext>
                  </a:extLst>
                </a:gridCol>
                <a:gridCol w="837403">
                  <a:extLst>
                    <a:ext uri="{9D8B030D-6E8A-4147-A177-3AD203B41FA5}">
                      <a16:colId xmlns:a16="http://schemas.microsoft.com/office/drawing/2014/main" val="516078461"/>
                    </a:ext>
                  </a:extLst>
                </a:gridCol>
              </a:tblGrid>
              <a:tr h="306932">
                <a:tc>
                  <a:txBody>
                    <a:bodyPr/>
                    <a:lstStyle/>
                    <a:p>
                      <a:endParaRPr lang="en-US" sz="1000" dirty="0"/>
                    </a:p>
                  </a:txBody>
                  <a:tcPr/>
                </a:tc>
                <a:tc>
                  <a:txBody>
                    <a:bodyPr/>
                    <a:lstStyle/>
                    <a:p>
                      <a:r>
                        <a:rPr lang="en-US" sz="1000" dirty="0"/>
                        <a:t>Monday</a:t>
                      </a:r>
                    </a:p>
                  </a:txBody>
                  <a:tcPr/>
                </a:tc>
                <a:tc>
                  <a:txBody>
                    <a:bodyPr/>
                    <a:lstStyle/>
                    <a:p>
                      <a:r>
                        <a:rPr lang="en-US" sz="1000" dirty="0"/>
                        <a:t>Tuesday</a:t>
                      </a:r>
                    </a:p>
                  </a:txBody>
                  <a:tcPr/>
                </a:tc>
                <a:tc>
                  <a:txBody>
                    <a:bodyPr/>
                    <a:lstStyle/>
                    <a:p>
                      <a:r>
                        <a:rPr lang="en-US" sz="1000" dirty="0"/>
                        <a:t>Wednesday</a:t>
                      </a:r>
                    </a:p>
                  </a:txBody>
                  <a:tcPr/>
                </a:tc>
                <a:tc>
                  <a:txBody>
                    <a:bodyPr/>
                    <a:lstStyle/>
                    <a:p>
                      <a:r>
                        <a:rPr lang="en-US" sz="1000" dirty="0"/>
                        <a:t>Thursday</a:t>
                      </a:r>
                    </a:p>
                  </a:txBody>
                  <a:tcPr/>
                </a:tc>
                <a:tc>
                  <a:txBody>
                    <a:bodyPr/>
                    <a:lstStyle/>
                    <a:p>
                      <a:r>
                        <a:rPr lang="en-US" sz="1000" dirty="0"/>
                        <a:t>Friday</a:t>
                      </a:r>
                    </a:p>
                  </a:txBody>
                  <a:tcPr/>
                </a:tc>
                <a:extLst>
                  <a:ext uri="{0D108BD9-81ED-4DB2-BD59-A6C34878D82A}">
                    <a16:rowId xmlns:a16="http://schemas.microsoft.com/office/drawing/2014/main" val="3886161337"/>
                  </a:ext>
                </a:extLst>
              </a:tr>
              <a:tr h="351248">
                <a:tc>
                  <a:txBody>
                    <a:bodyPr/>
                    <a:lstStyle/>
                    <a:p>
                      <a:r>
                        <a:rPr lang="en-US" sz="1000" dirty="0"/>
                        <a:t>5:00-5:50 pm</a:t>
                      </a:r>
                    </a:p>
                  </a:txBody>
                  <a:tcPr/>
                </a:tc>
                <a:tc>
                  <a:txBody>
                    <a:bodyPr/>
                    <a:lstStyle/>
                    <a:p>
                      <a:r>
                        <a:rPr lang="en-US" sz="1000" dirty="0"/>
                        <a:t>Dance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7335641"/>
                  </a:ext>
                </a:extLst>
              </a:tr>
              <a:tr h="351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6:00-6:50 pm</a:t>
                      </a:r>
                    </a:p>
                    <a:p>
                      <a:endParaRPr lang="en-US" dirty="0"/>
                    </a:p>
                  </a:txBody>
                  <a:tcPr/>
                </a:tc>
                <a:tc>
                  <a:txBody>
                    <a:bodyPr/>
                    <a:lstStyle/>
                    <a:p>
                      <a:r>
                        <a:rPr lang="en-US" sz="1000" dirty="0"/>
                        <a:t>Storytime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31725670"/>
                  </a:ext>
                </a:extLst>
              </a:tr>
              <a:tr h="3512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97274193"/>
                  </a:ext>
                </a:extLst>
              </a:tr>
              <a:tr h="351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35425956"/>
                  </a:ext>
                </a:extLst>
              </a:tr>
              <a:tr h="351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44828095"/>
                  </a:ext>
                </a:extLst>
              </a:tr>
              <a:tr h="3512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11032921"/>
                  </a:ext>
                </a:extLst>
              </a:tr>
            </a:tbl>
          </a:graphicData>
        </a:graphic>
      </p:graphicFrame>
    </p:spTree>
    <p:extLst>
      <p:ext uri="{BB962C8B-B14F-4D97-AF65-F5344CB8AC3E}">
        <p14:creationId xmlns:p14="http://schemas.microsoft.com/office/powerpoint/2010/main" val="291781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0200891"/>
              </p:ext>
            </p:extLst>
          </p:nvPr>
        </p:nvGraphicFramePr>
        <p:xfrm>
          <a:off x="1155700" y="2603500"/>
          <a:ext cx="8760666" cy="2595880"/>
        </p:xfrm>
        <a:graphic>
          <a:graphicData uri="http://schemas.openxmlformats.org/drawingml/2006/table">
            <a:tbl>
              <a:tblPr firstRow="1" bandRow="1">
                <a:tableStyleId>{5C22544A-7EE6-4342-B048-85BDC9FD1C3A}</a:tableStyleId>
              </a:tblPr>
              <a:tblGrid>
                <a:gridCol w="2920222">
                  <a:extLst>
                    <a:ext uri="{9D8B030D-6E8A-4147-A177-3AD203B41FA5}">
                      <a16:colId xmlns:a16="http://schemas.microsoft.com/office/drawing/2014/main" val="205631265"/>
                    </a:ext>
                  </a:extLst>
                </a:gridCol>
                <a:gridCol w="2920222">
                  <a:extLst>
                    <a:ext uri="{9D8B030D-6E8A-4147-A177-3AD203B41FA5}">
                      <a16:colId xmlns:a16="http://schemas.microsoft.com/office/drawing/2014/main" val="792927412"/>
                    </a:ext>
                  </a:extLst>
                </a:gridCol>
                <a:gridCol w="2920222">
                  <a:extLst>
                    <a:ext uri="{9D8B030D-6E8A-4147-A177-3AD203B41FA5}">
                      <a16:colId xmlns:a16="http://schemas.microsoft.com/office/drawing/2014/main" val="1820648174"/>
                    </a:ext>
                  </a:extLst>
                </a:gridCol>
              </a:tblGrid>
              <a:tr h="370840">
                <a:tc>
                  <a:txBody>
                    <a:bodyPr/>
                    <a:lstStyle/>
                    <a:p>
                      <a:r>
                        <a:rPr lang="en-US" dirty="0"/>
                        <a:t>MFI</a:t>
                      </a:r>
                    </a:p>
                  </a:txBody>
                  <a:tcPr/>
                </a:tc>
                <a:tc>
                  <a:txBody>
                    <a:bodyPr/>
                    <a:lstStyle/>
                    <a:p>
                      <a:r>
                        <a:rPr lang="en-US" dirty="0"/>
                        <a:t>LDL</a:t>
                      </a:r>
                    </a:p>
                  </a:txBody>
                  <a:tcPr/>
                </a:tc>
                <a:tc>
                  <a:txBody>
                    <a:bodyPr/>
                    <a:lstStyle/>
                    <a:p>
                      <a:r>
                        <a:rPr lang="en-US" dirty="0"/>
                        <a:t>MFO/</a:t>
                      </a:r>
                      <a:r>
                        <a:rPr lang="en-US" baseline="0" dirty="0"/>
                        <a:t> FD</a:t>
                      </a:r>
                      <a:endParaRPr lang="en-US" dirty="0"/>
                    </a:p>
                  </a:txBody>
                  <a:tcPr/>
                </a:tc>
                <a:extLst>
                  <a:ext uri="{0D108BD9-81ED-4DB2-BD59-A6C34878D82A}">
                    <a16:rowId xmlns:a16="http://schemas.microsoft.com/office/drawing/2014/main" val="1756665439"/>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72942165"/>
                  </a:ext>
                </a:extLst>
              </a:tr>
              <a:tr h="370840">
                <a:tc>
                  <a:txBody>
                    <a:bodyPr/>
                    <a:lstStyle/>
                    <a:p>
                      <a:r>
                        <a:rPr lang="en-US" dirty="0"/>
                        <a:t>Reading</a:t>
                      </a:r>
                    </a:p>
                  </a:txBody>
                  <a:tcPr/>
                </a:tc>
                <a:tc>
                  <a:txBody>
                    <a:bodyPr/>
                    <a:lstStyle/>
                    <a:p>
                      <a:r>
                        <a:rPr lang="en-US" dirty="0"/>
                        <a:t>Grammar</a:t>
                      </a:r>
                    </a:p>
                  </a:txBody>
                  <a:tcPr/>
                </a:tc>
                <a:tc>
                  <a:txBody>
                    <a:bodyPr/>
                    <a:lstStyle/>
                    <a:p>
                      <a:endParaRPr lang="en-US"/>
                    </a:p>
                  </a:txBody>
                  <a:tcPr/>
                </a:tc>
                <a:extLst>
                  <a:ext uri="{0D108BD9-81ED-4DB2-BD59-A6C34878D82A}">
                    <a16:rowId xmlns:a16="http://schemas.microsoft.com/office/drawing/2014/main" val="218674488"/>
                  </a:ext>
                </a:extLst>
              </a:tr>
              <a:tr h="370840">
                <a:tc>
                  <a:txBody>
                    <a:bodyPr/>
                    <a:lstStyle/>
                    <a:p>
                      <a:endParaRPr lang="en-US"/>
                    </a:p>
                  </a:txBody>
                  <a:tcPr/>
                </a:tc>
                <a:tc>
                  <a:txBody>
                    <a:bodyPr/>
                    <a:lstStyle/>
                    <a:p>
                      <a:r>
                        <a:rPr lang="en-US" dirty="0"/>
                        <a:t>Words</a:t>
                      </a:r>
                    </a:p>
                  </a:txBody>
                  <a:tcPr/>
                </a:tc>
                <a:tc>
                  <a:txBody>
                    <a:bodyPr/>
                    <a:lstStyle/>
                    <a:p>
                      <a:r>
                        <a:rPr lang="en-US"/>
                        <a:t>Speaking/Writing</a:t>
                      </a:r>
                      <a:r>
                        <a:rPr lang="en-US" baseline="0"/>
                        <a:t> </a:t>
                      </a:r>
                      <a:endParaRPr lang="en-US"/>
                    </a:p>
                  </a:txBody>
                  <a:tcPr/>
                </a:tc>
                <a:extLst>
                  <a:ext uri="{0D108BD9-81ED-4DB2-BD59-A6C34878D82A}">
                    <a16:rowId xmlns:a16="http://schemas.microsoft.com/office/drawing/2014/main" val="3538457103"/>
                  </a:ext>
                </a:extLst>
              </a:tr>
              <a:tr h="370840">
                <a:tc>
                  <a:txBody>
                    <a:bodyPr/>
                    <a:lstStyle/>
                    <a:p>
                      <a:r>
                        <a:rPr lang="en-US" dirty="0"/>
                        <a:t>Listening</a:t>
                      </a:r>
                    </a:p>
                  </a:txBody>
                  <a:tcPr/>
                </a:tc>
                <a:tc>
                  <a:txBody>
                    <a:bodyPr/>
                    <a:lstStyle/>
                    <a:p>
                      <a:r>
                        <a:rPr lang="en-US" dirty="0"/>
                        <a:t>Etc. </a:t>
                      </a:r>
                    </a:p>
                  </a:txBody>
                  <a:tcPr/>
                </a:tc>
                <a:tc>
                  <a:txBody>
                    <a:bodyPr/>
                    <a:lstStyle/>
                    <a:p>
                      <a:endParaRPr lang="en-US"/>
                    </a:p>
                  </a:txBody>
                  <a:tcPr/>
                </a:tc>
                <a:extLst>
                  <a:ext uri="{0D108BD9-81ED-4DB2-BD59-A6C34878D82A}">
                    <a16:rowId xmlns:a16="http://schemas.microsoft.com/office/drawing/2014/main" val="4207101500"/>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91415863"/>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17973818"/>
                  </a:ext>
                </a:extLst>
              </a:tr>
            </a:tbl>
          </a:graphicData>
        </a:graphic>
      </p:graphicFrame>
    </p:spTree>
    <p:extLst>
      <p:ext uri="{BB962C8B-B14F-4D97-AF65-F5344CB8AC3E}">
        <p14:creationId xmlns:p14="http://schemas.microsoft.com/office/powerpoint/2010/main" val="351373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Reflection</a:t>
            </a:r>
            <a:endParaRPr lang="ko-KR" altLang="en-US" dirty="0"/>
          </a:p>
        </p:txBody>
      </p:sp>
      <p:sp>
        <p:nvSpPr>
          <p:cNvPr id="3" name="Content Placeholder 2"/>
          <p:cNvSpPr>
            <a:spLocks noGrp="1"/>
          </p:cNvSpPr>
          <p:nvPr>
            <p:ph idx="1"/>
          </p:nvPr>
        </p:nvSpPr>
        <p:spPr/>
        <p:txBody>
          <a:bodyPr/>
          <a:lstStyle/>
          <a:p>
            <a:r>
              <a:rPr lang="en-US" altLang="ko-KR" dirty="0"/>
              <a:t>Positive and negative points of PBL?</a:t>
            </a:r>
          </a:p>
          <a:p>
            <a:endParaRPr lang="en-US" altLang="ko-KR" dirty="0"/>
          </a:p>
          <a:p>
            <a:r>
              <a:rPr lang="en-US" altLang="ko-KR" dirty="0"/>
              <a:t>Challenges you face?</a:t>
            </a:r>
          </a:p>
          <a:p>
            <a:endParaRPr lang="en-US" altLang="ko-KR" dirty="0"/>
          </a:p>
          <a:p>
            <a:r>
              <a:rPr lang="en-US" altLang="ko-KR"/>
              <a:t>Additional questions?</a:t>
            </a:r>
            <a:endParaRPr lang="ko-KR" altLang="en-US"/>
          </a:p>
        </p:txBody>
      </p:sp>
    </p:spTree>
    <p:extLst>
      <p:ext uri="{BB962C8B-B14F-4D97-AF65-F5344CB8AC3E}">
        <p14:creationId xmlns:p14="http://schemas.microsoft.com/office/powerpoint/2010/main" val="323847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Keys to Successful Projects</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25019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1: Meaningful projects</a:t>
            </a:r>
            <a:br>
              <a:rPr lang="en-CA" dirty="0"/>
            </a:br>
            <a:endParaRPr lang="en-CA" dirty="0"/>
          </a:p>
        </p:txBody>
      </p:sp>
      <p:sp>
        <p:nvSpPr>
          <p:cNvPr id="3" name="Content Placeholder 2"/>
          <p:cNvSpPr>
            <a:spLocks noGrp="1"/>
          </p:cNvSpPr>
          <p:nvPr>
            <p:ph idx="1"/>
          </p:nvPr>
        </p:nvSpPr>
        <p:spPr/>
        <p:txBody>
          <a:bodyPr>
            <a:normAutofit/>
          </a:bodyPr>
          <a:lstStyle/>
          <a:p>
            <a:r>
              <a:rPr lang="en-CA" dirty="0"/>
              <a:t>Many students find schoolwork meaningless because they don’t perceive a need to know what they’re being taught. Students must perceive the work as personally meaningful. (Relevant, Relatable, Interesting)</a:t>
            </a:r>
          </a:p>
          <a:p>
            <a:endParaRPr lang="en-CA" dirty="0"/>
          </a:p>
        </p:txBody>
      </p:sp>
      <p:pic>
        <p:nvPicPr>
          <p:cNvPr id="1026" name="Picture 2" descr="http://www.myjewishlearning.com/wp-content/uploads/2015/04/Meaning-of-Life-300x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724" y="4702629"/>
            <a:ext cx="3185276" cy="215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4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2: Student voice and choice</a:t>
            </a:r>
            <a:br>
              <a:rPr lang="en-CA" dirty="0"/>
            </a:br>
            <a:endParaRPr lang="en-CA" dirty="0"/>
          </a:p>
        </p:txBody>
      </p:sp>
      <p:sp>
        <p:nvSpPr>
          <p:cNvPr id="3" name="Content Placeholder 2"/>
          <p:cNvSpPr>
            <a:spLocks noGrp="1"/>
          </p:cNvSpPr>
          <p:nvPr>
            <p:ph idx="1"/>
          </p:nvPr>
        </p:nvSpPr>
        <p:spPr/>
        <p:txBody>
          <a:bodyPr>
            <a:normAutofit/>
          </a:bodyPr>
          <a:lstStyle/>
          <a:p>
            <a:r>
              <a:rPr lang="en-CA" dirty="0"/>
              <a:t>In terms of making a project feel meaningful to students, the more voice and choice, the better. As teachers and students become more familiar with PBL, teachers can increasingly release “control” and become more of a facilitator.</a:t>
            </a:r>
          </a:p>
          <a:p>
            <a:endParaRPr lang="en-CA" dirty="0"/>
          </a:p>
          <a:p>
            <a:r>
              <a:rPr lang="en-CA" dirty="0"/>
              <a:t>From guide to Facilitator</a:t>
            </a:r>
          </a:p>
        </p:txBody>
      </p:sp>
      <p:pic>
        <p:nvPicPr>
          <p:cNvPr id="2050" name="Picture 2" descr="http://1.bp.blogspot.com/-4WzuC1PNmI4/UuCGNg5JRfI/AAAAAAAADCw/aktihs81qLc/s1600/Student+Center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913" y="3775166"/>
            <a:ext cx="3722915" cy="295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3: Time (Enough but not too much)</a:t>
            </a:r>
            <a:br>
              <a:rPr lang="en-CA" dirty="0"/>
            </a:br>
            <a:endParaRPr lang="en-CA" dirty="0"/>
          </a:p>
        </p:txBody>
      </p:sp>
      <p:sp>
        <p:nvSpPr>
          <p:cNvPr id="3" name="Content Placeholder 2"/>
          <p:cNvSpPr>
            <a:spLocks noGrp="1"/>
          </p:cNvSpPr>
          <p:nvPr>
            <p:ph idx="1"/>
          </p:nvPr>
        </p:nvSpPr>
        <p:spPr/>
        <p:txBody>
          <a:bodyPr>
            <a:normAutofit/>
          </a:bodyPr>
          <a:lstStyle/>
          <a:p>
            <a:r>
              <a:rPr lang="en-CA" dirty="0"/>
              <a:t>It is important to give students enough time to generate and share their ideas with one another.  However, without any time constraints learners may have a hard time getting things done.  Monitor time closely and adjust the time as needed by learners. </a:t>
            </a:r>
          </a:p>
          <a:p>
            <a:endParaRPr lang="en-CA" dirty="0"/>
          </a:p>
        </p:txBody>
      </p:sp>
      <p:pic>
        <p:nvPicPr>
          <p:cNvPr id="3074" name="Picture 2" descr="http://www.dentistryiq.com/content/dam/diq/online-articles/2014/06/time-management-dreams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943350"/>
            <a:ext cx="3810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9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4: Sharing</a:t>
            </a:r>
            <a:br>
              <a:rPr lang="en-CA" dirty="0"/>
            </a:br>
            <a:endParaRPr lang="en-CA" dirty="0"/>
          </a:p>
        </p:txBody>
      </p:sp>
      <p:sp>
        <p:nvSpPr>
          <p:cNvPr id="3" name="Content Placeholder 2"/>
          <p:cNvSpPr>
            <a:spLocks noGrp="1"/>
          </p:cNvSpPr>
          <p:nvPr>
            <p:ph idx="1"/>
          </p:nvPr>
        </p:nvSpPr>
        <p:spPr/>
        <p:txBody>
          <a:bodyPr>
            <a:normAutofit/>
          </a:bodyPr>
          <a:lstStyle/>
          <a:p>
            <a:r>
              <a:rPr lang="en-CA" dirty="0"/>
              <a:t>When students know that the work they are creating in a project will be shared they usually put more effort into things as their pride is at stake.  Projects can be shared in may different ways, varying the ways in which projects are shared can add diversity to the process. </a:t>
            </a:r>
          </a:p>
          <a:p>
            <a:endParaRPr lang="en-CA" dirty="0"/>
          </a:p>
        </p:txBody>
      </p:sp>
      <p:pic>
        <p:nvPicPr>
          <p:cNvPr id="4098" name="Picture 2" descr="http://www.adweek.com/socialtimes/files/2013/07/alltwitter-share-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903" y="4153989"/>
            <a:ext cx="4110097" cy="270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23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Creating a Project</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9516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18293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46BB-B2FD-4AAF-A875-AB4B361D8E84}"/>
              </a:ext>
            </a:extLst>
          </p:cNvPr>
          <p:cNvSpPr>
            <a:spLocks noGrp="1"/>
          </p:cNvSpPr>
          <p:nvPr>
            <p:ph type="title"/>
          </p:nvPr>
        </p:nvSpPr>
        <p:spPr/>
        <p:txBody>
          <a:bodyPr/>
          <a:lstStyle/>
          <a:p>
            <a:r>
              <a:rPr lang="en-US" dirty="0"/>
              <a:t>Some background on PBL</a:t>
            </a:r>
          </a:p>
        </p:txBody>
      </p:sp>
      <p:sp>
        <p:nvSpPr>
          <p:cNvPr id="3" name="Content Placeholder 2">
            <a:extLst>
              <a:ext uri="{FF2B5EF4-FFF2-40B4-BE49-F238E27FC236}">
                <a16:creationId xmlns:a16="http://schemas.microsoft.com/office/drawing/2014/main" id="{B0B1488F-73D7-4711-A403-67A5E81EEF47}"/>
              </a:ext>
            </a:extLst>
          </p:cNvPr>
          <p:cNvSpPr>
            <a:spLocks noGrp="1"/>
          </p:cNvSpPr>
          <p:nvPr>
            <p:ph idx="1"/>
          </p:nvPr>
        </p:nvSpPr>
        <p:spPr/>
        <p:txBody>
          <a:bodyPr>
            <a:normAutofit fontScale="92500" lnSpcReduction="20000"/>
          </a:bodyPr>
          <a:lstStyle/>
          <a:p>
            <a:r>
              <a:rPr lang="en-US" b="1" dirty="0">
                <a:solidFill>
                  <a:schemeClr val="tx1"/>
                </a:solidFill>
              </a:rPr>
              <a:t>John Dewey </a:t>
            </a:r>
            <a:r>
              <a:rPr lang="en-US" dirty="0"/>
              <a:t>initially promoted the idea of "learning by doing“</a:t>
            </a:r>
          </a:p>
          <a:p>
            <a:endParaRPr lang="en-US" dirty="0"/>
          </a:p>
          <a:p>
            <a:r>
              <a:rPr lang="en-US" dirty="0"/>
              <a:t>‘‘Doing projects’’ is a long-standing tradition in American education.</a:t>
            </a:r>
          </a:p>
          <a:p>
            <a:endParaRPr lang="en-US" dirty="0"/>
          </a:p>
          <a:p>
            <a:r>
              <a:rPr lang="en-US" dirty="0"/>
              <a:t>Hands on learning</a:t>
            </a:r>
          </a:p>
          <a:p>
            <a:endParaRPr lang="en-US" dirty="0"/>
          </a:p>
          <a:p>
            <a:r>
              <a:rPr lang="en-US" dirty="0"/>
              <a:t>Educational research has advanced this idea of teaching and learning into a methodology known as "project-based learning“.</a:t>
            </a:r>
          </a:p>
          <a:p>
            <a:endParaRPr lang="en-US" dirty="0"/>
          </a:p>
          <a:p>
            <a:r>
              <a:rPr lang="en-US" dirty="0"/>
              <a:t>PBL responds to the need for education to adapt to a changing world  (21</a:t>
            </a:r>
            <a:r>
              <a:rPr lang="en-US" baseline="30000" dirty="0"/>
              <a:t>st</a:t>
            </a:r>
            <a:r>
              <a:rPr lang="en-US" dirty="0"/>
              <a:t> century skills)</a:t>
            </a:r>
          </a:p>
          <a:p>
            <a:endParaRPr lang="en-US" dirty="0"/>
          </a:p>
        </p:txBody>
      </p:sp>
    </p:spTree>
    <p:extLst>
      <p:ext uri="{BB962C8B-B14F-4D97-AF65-F5344CB8AC3E}">
        <p14:creationId xmlns:p14="http://schemas.microsoft.com/office/powerpoint/2010/main" val="236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F3D5-D2C6-46D9-BB82-2328D9372FB0}"/>
              </a:ext>
            </a:extLst>
          </p:cNvPr>
          <p:cNvSpPr>
            <a:spLocks noGrp="1"/>
          </p:cNvSpPr>
          <p:nvPr>
            <p:ph type="title"/>
          </p:nvPr>
        </p:nvSpPr>
        <p:spPr/>
        <p:txBody>
          <a:bodyPr/>
          <a:lstStyle/>
          <a:p>
            <a:r>
              <a:rPr lang="en-US" dirty="0"/>
              <a:t>PBL Lesson Example</a:t>
            </a:r>
          </a:p>
        </p:txBody>
      </p:sp>
      <p:sp>
        <p:nvSpPr>
          <p:cNvPr id="3" name="Content Placeholder 2">
            <a:extLst>
              <a:ext uri="{FF2B5EF4-FFF2-40B4-BE49-F238E27FC236}">
                <a16:creationId xmlns:a16="http://schemas.microsoft.com/office/drawing/2014/main" id="{258DF779-81FA-42FA-84B6-3D73F44D6E43}"/>
              </a:ext>
            </a:extLst>
          </p:cNvPr>
          <p:cNvSpPr>
            <a:spLocks noGrp="1"/>
          </p:cNvSpPr>
          <p:nvPr>
            <p:ph idx="1"/>
          </p:nvPr>
        </p:nvSpPr>
        <p:spPr/>
        <p:txBody>
          <a:bodyPr>
            <a:normAutofit fontScale="85000" lnSpcReduction="10000"/>
          </a:bodyPr>
          <a:lstStyle/>
          <a:p>
            <a:r>
              <a:rPr lang="en-US" dirty="0"/>
              <a:t>Students watch a video, read, or see pictures about global warming.</a:t>
            </a:r>
          </a:p>
          <a:p>
            <a:r>
              <a:rPr lang="en-US" dirty="0"/>
              <a:t>Teacher discusses the topic with students </a:t>
            </a:r>
          </a:p>
          <a:p>
            <a:r>
              <a:rPr lang="en-US" dirty="0"/>
              <a:t>Teacher puts the driving question on the board “ What daily actions of humans are contributing most to global warming?” (Students discuss)</a:t>
            </a:r>
          </a:p>
          <a:p>
            <a:r>
              <a:rPr lang="en-US" dirty="0"/>
              <a:t>Teacher then asks students to think about “ what can your group do to raise other students awareness of this trash issue?”</a:t>
            </a:r>
          </a:p>
          <a:p>
            <a:r>
              <a:rPr lang="en-US" dirty="0"/>
              <a:t>Some groups choose a video, some choose a poster, one groups chooses brochure</a:t>
            </a:r>
          </a:p>
          <a:p>
            <a:r>
              <a:rPr lang="en-US" dirty="0"/>
              <a:t>They create it</a:t>
            </a:r>
          </a:p>
          <a:p>
            <a:r>
              <a:rPr lang="en-US" dirty="0"/>
              <a:t>They present/share it</a:t>
            </a:r>
          </a:p>
          <a:p>
            <a:r>
              <a:rPr lang="en-US" dirty="0"/>
              <a:t>They get feedback and revise</a:t>
            </a:r>
          </a:p>
          <a:p>
            <a:r>
              <a:rPr lang="en-US" dirty="0"/>
              <a:t>Present again</a:t>
            </a:r>
          </a:p>
        </p:txBody>
      </p:sp>
    </p:spTree>
    <p:extLst>
      <p:ext uri="{BB962C8B-B14F-4D97-AF65-F5344CB8AC3E}">
        <p14:creationId xmlns:p14="http://schemas.microsoft.com/office/powerpoint/2010/main" val="2234093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40CB-5487-49F8-AF53-766C334EB887}"/>
              </a:ext>
            </a:extLst>
          </p:cNvPr>
          <p:cNvSpPr>
            <a:spLocks noGrp="1"/>
          </p:cNvSpPr>
          <p:nvPr>
            <p:ph type="title"/>
          </p:nvPr>
        </p:nvSpPr>
        <p:spPr/>
        <p:txBody>
          <a:bodyPr/>
          <a:lstStyle/>
          <a:p>
            <a:r>
              <a:rPr lang="en-US" dirty="0"/>
              <a:t>Revised PBL</a:t>
            </a:r>
          </a:p>
        </p:txBody>
      </p:sp>
      <p:sp>
        <p:nvSpPr>
          <p:cNvPr id="3" name="Content Placeholder 2">
            <a:extLst>
              <a:ext uri="{FF2B5EF4-FFF2-40B4-BE49-F238E27FC236}">
                <a16:creationId xmlns:a16="http://schemas.microsoft.com/office/drawing/2014/main" id="{DABB3BC7-E9F7-412F-A37E-E11C284B6858}"/>
              </a:ext>
            </a:extLst>
          </p:cNvPr>
          <p:cNvSpPr>
            <a:spLocks noGrp="1"/>
          </p:cNvSpPr>
          <p:nvPr>
            <p:ph idx="1"/>
          </p:nvPr>
        </p:nvSpPr>
        <p:spPr/>
        <p:txBody>
          <a:bodyPr/>
          <a:lstStyle/>
          <a:p>
            <a:r>
              <a:rPr lang="en-US" dirty="0"/>
              <a:t>Entry event</a:t>
            </a:r>
          </a:p>
          <a:p>
            <a:pPr lvl="1"/>
            <a:r>
              <a:rPr lang="en-US" dirty="0"/>
              <a:t>Discussion of the topic &amp; problem that will be focused on</a:t>
            </a:r>
          </a:p>
          <a:p>
            <a:r>
              <a:rPr lang="en-US" dirty="0"/>
              <a:t>Teacher gives the students a project to do</a:t>
            </a:r>
          </a:p>
          <a:p>
            <a:r>
              <a:rPr lang="en-US" dirty="0"/>
              <a:t>Students work on the project in groups</a:t>
            </a:r>
          </a:p>
          <a:p>
            <a:r>
              <a:rPr lang="en-US" dirty="0"/>
              <a:t>Students present the project</a:t>
            </a:r>
          </a:p>
        </p:txBody>
      </p:sp>
    </p:spTree>
    <p:extLst>
      <p:ext uri="{BB962C8B-B14F-4D97-AF65-F5344CB8AC3E}">
        <p14:creationId xmlns:p14="http://schemas.microsoft.com/office/powerpoint/2010/main" val="5342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39B0-D2F3-4BED-8C0F-823AADDFD396}"/>
              </a:ext>
            </a:extLst>
          </p:cNvPr>
          <p:cNvSpPr>
            <a:spLocks noGrp="1"/>
          </p:cNvSpPr>
          <p:nvPr>
            <p:ph type="title"/>
          </p:nvPr>
        </p:nvSpPr>
        <p:spPr/>
        <p:txBody>
          <a:bodyPr/>
          <a:lstStyle/>
          <a:p>
            <a:r>
              <a:rPr lang="en-US" dirty="0"/>
              <a:t>Teacher’s job</a:t>
            </a:r>
          </a:p>
        </p:txBody>
      </p:sp>
      <p:sp>
        <p:nvSpPr>
          <p:cNvPr id="3" name="Content Placeholder 2">
            <a:extLst>
              <a:ext uri="{FF2B5EF4-FFF2-40B4-BE49-F238E27FC236}">
                <a16:creationId xmlns:a16="http://schemas.microsoft.com/office/drawing/2014/main" id="{DEBB171C-53C1-40AC-8623-A1F7ACE0DBC8}"/>
              </a:ext>
            </a:extLst>
          </p:cNvPr>
          <p:cNvSpPr>
            <a:spLocks noGrp="1"/>
          </p:cNvSpPr>
          <p:nvPr>
            <p:ph idx="1"/>
          </p:nvPr>
        </p:nvSpPr>
        <p:spPr>
          <a:xfrm>
            <a:off x="1154955" y="2603500"/>
            <a:ext cx="5645895" cy="3416300"/>
          </a:xfrm>
        </p:spPr>
        <p:txBody>
          <a:body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
        <p:nvSpPr>
          <p:cNvPr id="4" name="Content Placeholder 2">
            <a:extLst>
              <a:ext uri="{FF2B5EF4-FFF2-40B4-BE49-F238E27FC236}">
                <a16:creationId xmlns:a16="http://schemas.microsoft.com/office/drawing/2014/main" id="{4BB77DD1-7F4E-4FC9-90D3-095144750D0C}"/>
              </a:ext>
            </a:extLst>
          </p:cNvPr>
          <p:cNvSpPr txBox="1">
            <a:spLocks/>
          </p:cNvSpPr>
          <p:nvPr/>
        </p:nvSpPr>
        <p:spPr>
          <a:xfrm>
            <a:off x="9007943" y="2343150"/>
            <a:ext cx="1816845" cy="520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b="1" u="sng" dirty="0"/>
              <a:t>Technology</a:t>
            </a:r>
          </a:p>
        </p:txBody>
      </p:sp>
      <p:sp>
        <p:nvSpPr>
          <p:cNvPr id="5" name="Rectangle 4">
            <a:extLst>
              <a:ext uri="{FF2B5EF4-FFF2-40B4-BE49-F238E27FC236}">
                <a16:creationId xmlns:a16="http://schemas.microsoft.com/office/drawing/2014/main" id="{9930C625-607D-4430-A3CC-F41A85235B46}"/>
              </a:ext>
            </a:extLst>
          </p:cNvPr>
          <p:cNvSpPr/>
          <p:nvPr/>
        </p:nvSpPr>
        <p:spPr>
          <a:xfrm>
            <a:off x="8115300" y="2863850"/>
            <a:ext cx="3657600" cy="336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723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task ideas (try </a:t>
            </a:r>
            <a:r>
              <a:rPr lang="en-CA"/>
              <a:t>to think of more)</a:t>
            </a:r>
            <a:endParaRPr lang="en-CA" dirty="0"/>
          </a:p>
        </p:txBody>
      </p:sp>
      <p:sp>
        <p:nvSpPr>
          <p:cNvPr id="3" name="Content Placeholder 2"/>
          <p:cNvSpPr>
            <a:spLocks noGrp="1"/>
          </p:cNvSpPr>
          <p:nvPr>
            <p:ph idx="1"/>
          </p:nvPr>
        </p:nvSpPr>
        <p:spPr>
          <a:xfrm>
            <a:off x="1154953" y="2052864"/>
            <a:ext cx="2959846" cy="4572000"/>
          </a:xfrm>
        </p:spPr>
        <p:txBody>
          <a:bodyPr>
            <a:normAutofit fontScale="92500" lnSpcReduction="20000"/>
          </a:bodyPr>
          <a:lstStyle/>
          <a:p>
            <a:pPr marL="457200" lvl="1" indent="0">
              <a:buNone/>
            </a:pPr>
            <a:endParaRPr lang="en-CA" dirty="0"/>
          </a:p>
          <a:p>
            <a:r>
              <a:rPr lang="en-CA" b="1" dirty="0"/>
              <a:t>Design</a:t>
            </a:r>
          </a:p>
          <a:p>
            <a:pPr lvl="1"/>
            <a:r>
              <a:rPr lang="en-CA" dirty="0"/>
              <a:t>A new product</a:t>
            </a:r>
          </a:p>
          <a:p>
            <a:pPr lvl="1"/>
            <a:r>
              <a:rPr lang="en-CA" dirty="0"/>
              <a:t>A new way of doing something</a:t>
            </a:r>
          </a:p>
          <a:p>
            <a:pPr lvl="1"/>
            <a:r>
              <a:rPr lang="en-CA" dirty="0"/>
              <a:t>A better something (menu, phone, etc.)</a:t>
            </a:r>
          </a:p>
          <a:p>
            <a:r>
              <a:rPr lang="en-CA" b="1" dirty="0"/>
              <a:t>Make/ Create</a:t>
            </a:r>
          </a:p>
          <a:p>
            <a:pPr lvl="1"/>
            <a:r>
              <a:rPr lang="en-CA" dirty="0"/>
              <a:t>A plan</a:t>
            </a:r>
          </a:p>
          <a:p>
            <a:pPr lvl="1"/>
            <a:r>
              <a:rPr lang="en-CA" dirty="0"/>
              <a:t>A poster</a:t>
            </a:r>
          </a:p>
          <a:p>
            <a:pPr lvl="1"/>
            <a:r>
              <a:rPr lang="en-CA" dirty="0"/>
              <a:t>A storybook</a:t>
            </a:r>
          </a:p>
          <a:p>
            <a:pPr lvl="1"/>
            <a:r>
              <a:rPr lang="en-CA" dirty="0"/>
              <a:t>A brochure</a:t>
            </a:r>
          </a:p>
          <a:p>
            <a:pPr lvl="1"/>
            <a:r>
              <a:rPr lang="en-CA" dirty="0"/>
              <a:t>An advertisement</a:t>
            </a:r>
          </a:p>
          <a:p>
            <a:pPr lvl="1"/>
            <a:r>
              <a:rPr lang="en-CA" dirty="0"/>
              <a:t>A video</a:t>
            </a:r>
          </a:p>
          <a:p>
            <a:pPr lvl="1"/>
            <a:r>
              <a:rPr lang="en-CA" dirty="0"/>
              <a:t>A play/ drama</a:t>
            </a:r>
          </a:p>
          <a:p>
            <a:pPr lvl="1"/>
            <a:endParaRPr lang="en-CA" dirty="0"/>
          </a:p>
          <a:p>
            <a:endParaRPr lang="en-CA" dirty="0"/>
          </a:p>
        </p:txBody>
      </p:sp>
      <p:sp>
        <p:nvSpPr>
          <p:cNvPr id="4" name="Content Placeholder 2"/>
          <p:cNvSpPr txBox="1">
            <a:spLocks/>
          </p:cNvSpPr>
          <p:nvPr/>
        </p:nvSpPr>
        <p:spPr>
          <a:xfrm>
            <a:off x="4886576" y="2052864"/>
            <a:ext cx="2959846"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dirty="0"/>
          </a:p>
          <a:p>
            <a:r>
              <a:rPr lang="en-CA" sz="1700" b="1" dirty="0"/>
              <a:t>Build</a:t>
            </a:r>
          </a:p>
          <a:p>
            <a:pPr lvl="1"/>
            <a:r>
              <a:rPr lang="en-CA" sz="1500" dirty="0"/>
              <a:t>A model</a:t>
            </a:r>
          </a:p>
          <a:p>
            <a:pPr lvl="1"/>
            <a:r>
              <a:rPr lang="en-CA" sz="1500" dirty="0"/>
              <a:t>A structure</a:t>
            </a:r>
          </a:p>
          <a:p>
            <a:r>
              <a:rPr lang="en-CA" sz="1700" b="1" dirty="0"/>
              <a:t>Write</a:t>
            </a:r>
          </a:p>
          <a:p>
            <a:pPr lvl="1"/>
            <a:r>
              <a:rPr lang="en-CA" sz="1500" dirty="0"/>
              <a:t>A letter</a:t>
            </a:r>
          </a:p>
          <a:p>
            <a:pPr lvl="1"/>
            <a:r>
              <a:rPr lang="en-CA" sz="1500" dirty="0"/>
              <a:t>A poem</a:t>
            </a:r>
          </a:p>
          <a:p>
            <a:pPr lvl="1"/>
            <a:r>
              <a:rPr lang="en-CA" sz="1500" dirty="0"/>
              <a:t>A short story</a:t>
            </a:r>
          </a:p>
          <a:p>
            <a:pPr lvl="1"/>
            <a:r>
              <a:rPr lang="en-CA" sz="1500" dirty="0"/>
              <a:t>A book</a:t>
            </a:r>
          </a:p>
          <a:p>
            <a:pPr lvl="1"/>
            <a:r>
              <a:rPr lang="en-CA" sz="1500" dirty="0"/>
              <a:t>A speech</a:t>
            </a:r>
          </a:p>
          <a:p>
            <a:pPr lvl="1"/>
            <a:r>
              <a:rPr lang="en-CA" sz="1500" dirty="0"/>
              <a:t>Rewrite something</a:t>
            </a:r>
          </a:p>
          <a:p>
            <a:endParaRPr lang="en-CA" dirty="0"/>
          </a:p>
        </p:txBody>
      </p:sp>
      <p:sp>
        <p:nvSpPr>
          <p:cNvPr id="5" name="Content Placeholder 2"/>
          <p:cNvSpPr txBox="1">
            <a:spLocks/>
          </p:cNvSpPr>
          <p:nvPr/>
        </p:nvSpPr>
        <p:spPr>
          <a:xfrm>
            <a:off x="8618198" y="2211614"/>
            <a:ext cx="2959846" cy="4254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1500" dirty="0"/>
          </a:p>
          <a:p>
            <a:r>
              <a:rPr lang="en-CA" sz="1700" b="1" dirty="0"/>
              <a:t>Prepare </a:t>
            </a:r>
          </a:p>
          <a:p>
            <a:pPr lvl="1"/>
            <a:r>
              <a:rPr lang="en-CA" sz="1500" dirty="0"/>
              <a:t>To present your ideas</a:t>
            </a:r>
          </a:p>
          <a:p>
            <a:pPr lvl="1"/>
            <a:r>
              <a:rPr lang="en-CA" sz="1500" dirty="0"/>
              <a:t>To debate</a:t>
            </a:r>
          </a:p>
          <a:p>
            <a:pPr lvl="1"/>
            <a:r>
              <a:rPr lang="en-CA" sz="1500" dirty="0"/>
              <a:t>To teach a lesson</a:t>
            </a:r>
          </a:p>
          <a:p>
            <a:pPr lvl="1"/>
            <a:endParaRPr lang="en-CA" sz="1500" dirty="0"/>
          </a:p>
          <a:p>
            <a:pPr lvl="1"/>
            <a:endParaRPr lang="en-CA" dirty="0"/>
          </a:p>
          <a:p>
            <a:pPr lvl="1"/>
            <a:endParaRPr lang="en-CA" dirty="0"/>
          </a:p>
          <a:p>
            <a:endParaRPr lang="en-CA" dirty="0"/>
          </a:p>
        </p:txBody>
      </p:sp>
    </p:spTree>
    <p:extLst>
      <p:ext uri="{BB962C8B-B14F-4D97-AF65-F5344CB8AC3E}">
        <p14:creationId xmlns:p14="http://schemas.microsoft.com/office/powerpoint/2010/main" val="29510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Topics from Textbooks</a:t>
            </a:r>
          </a:p>
        </p:txBody>
      </p:sp>
      <p:sp>
        <p:nvSpPr>
          <p:cNvPr id="3" name="Content Placeholder 2"/>
          <p:cNvSpPr>
            <a:spLocks noGrp="1"/>
          </p:cNvSpPr>
          <p:nvPr>
            <p:ph idx="1"/>
          </p:nvPr>
        </p:nvSpPr>
        <p:spPr>
          <a:xfrm>
            <a:off x="1154954" y="3403600"/>
            <a:ext cx="8761412" cy="1511300"/>
          </a:xfrm>
        </p:spPr>
        <p:txBody>
          <a:bodyPr>
            <a:normAutofit/>
          </a:bodyPr>
          <a:lstStyle/>
          <a:p>
            <a:r>
              <a:rPr lang="en-CA" dirty="0"/>
              <a:t>What are some general topics of themes that you cover in your classes or that are in the textbooks you use?</a:t>
            </a:r>
          </a:p>
          <a:p>
            <a:endParaRPr lang="en-CA" dirty="0"/>
          </a:p>
          <a:p>
            <a:endParaRPr lang="en-CA" dirty="0"/>
          </a:p>
        </p:txBody>
      </p:sp>
    </p:spTree>
    <p:extLst>
      <p:ext uri="{BB962C8B-B14F-4D97-AF65-F5344CB8AC3E}">
        <p14:creationId xmlns:p14="http://schemas.microsoft.com/office/powerpoint/2010/main" val="914141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678116" y="2218605"/>
            <a:ext cx="2750295" cy="3416300"/>
          </a:xfrm>
        </p:spPr>
        <p:txBody>
          <a:bodyPr>
            <a:normAutofit/>
          </a:bodyPr>
          <a:lstStyle/>
          <a:p>
            <a:pPr marL="0" indent="0">
              <a:buNone/>
            </a:pPr>
            <a:endParaRPr lang="en-CA" dirty="0"/>
          </a:p>
          <a:p>
            <a:r>
              <a:rPr lang="en-CA" dirty="0"/>
              <a:t>Food</a:t>
            </a:r>
          </a:p>
          <a:p>
            <a:r>
              <a:rPr lang="en-CA" dirty="0"/>
              <a:t>Travel</a:t>
            </a:r>
          </a:p>
          <a:p>
            <a:r>
              <a:rPr lang="en-CA" dirty="0"/>
              <a:t>Health &amp; Beauty</a:t>
            </a:r>
          </a:p>
          <a:p>
            <a:r>
              <a:rPr lang="en-CA" dirty="0"/>
              <a:t>Other?</a:t>
            </a:r>
          </a:p>
        </p:txBody>
      </p:sp>
      <p:sp>
        <p:nvSpPr>
          <p:cNvPr id="5" name="TextBox 4"/>
          <p:cNvSpPr txBox="1"/>
          <p:nvPr/>
        </p:nvSpPr>
        <p:spPr>
          <a:xfrm>
            <a:off x="8678116" y="5622205"/>
            <a:ext cx="3370217" cy="1015663"/>
          </a:xfrm>
          <a:prstGeom prst="rect">
            <a:avLst/>
          </a:prstGeom>
          <a:noFill/>
          <a:ln>
            <a:solidFill>
              <a:srgbClr val="92D050"/>
            </a:solidFill>
          </a:ln>
        </p:spPr>
        <p:txBody>
          <a:bodyPr wrap="square" rtlCol="0">
            <a:spAutoFit/>
          </a:bodyPr>
          <a:lstStyle/>
          <a:p>
            <a:r>
              <a:rPr lang="en-CA" sz="1500" dirty="0"/>
              <a:t>TIP: </a:t>
            </a:r>
          </a:p>
          <a:p>
            <a:r>
              <a:rPr lang="en-CA" sz="1500" dirty="0"/>
              <a:t>Think about issues in your school, community, current events, student’s lives and interests. </a:t>
            </a:r>
          </a:p>
        </p:txBody>
      </p:sp>
      <p:sp>
        <p:nvSpPr>
          <p:cNvPr id="6" name="Content Placeholder 2">
            <a:extLst>
              <a:ext uri="{FF2B5EF4-FFF2-40B4-BE49-F238E27FC236}">
                <a16:creationId xmlns:a16="http://schemas.microsoft.com/office/drawing/2014/main" id="{5AEA51E8-4367-4830-BAAE-85AF3C0A1CC4}"/>
              </a:ext>
            </a:extLst>
          </p:cNvPr>
          <p:cNvSpPr txBox="1">
            <a:spLocks/>
          </p:cNvSpPr>
          <p:nvPr/>
        </p:nvSpPr>
        <p:spPr>
          <a:xfrm>
            <a:off x="1352550" y="2451100"/>
            <a:ext cx="5257799" cy="39687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Tree>
    <p:extLst>
      <p:ext uri="{BB962C8B-B14F-4D97-AF65-F5344CB8AC3E}">
        <p14:creationId xmlns:p14="http://schemas.microsoft.com/office/powerpoint/2010/main" val="2862176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850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Gallery walk</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3719968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F3D40-1A7A-40CA-82A6-3EF943802FBB}"/>
              </a:ext>
            </a:extLst>
          </p:cNvPr>
          <p:cNvSpPr>
            <a:spLocks noGrp="1"/>
          </p:cNvSpPr>
          <p:nvPr>
            <p:ph type="ctrTitle"/>
          </p:nvPr>
        </p:nvSpPr>
        <p:spPr/>
        <p:txBody>
          <a:bodyPr/>
          <a:lstStyle/>
          <a:p>
            <a:r>
              <a:rPr lang="en-US" dirty="0"/>
              <a:t>Assessment in PBL Lessons</a:t>
            </a:r>
          </a:p>
        </p:txBody>
      </p:sp>
      <p:sp>
        <p:nvSpPr>
          <p:cNvPr id="5" name="Subtitle 4">
            <a:extLst>
              <a:ext uri="{FF2B5EF4-FFF2-40B4-BE49-F238E27FC236}">
                <a16:creationId xmlns:a16="http://schemas.microsoft.com/office/drawing/2014/main" id="{C78C1855-8FBB-41C0-8F1B-EB513B8954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055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F871-69C7-4CC0-ADCC-8DC71FA02671}"/>
              </a:ext>
            </a:extLst>
          </p:cNvPr>
          <p:cNvSpPr>
            <a:spLocks noGrp="1"/>
          </p:cNvSpPr>
          <p:nvPr>
            <p:ph type="title"/>
          </p:nvPr>
        </p:nvSpPr>
        <p:spPr/>
        <p:txBody>
          <a:bodyPr/>
          <a:lstStyle/>
          <a:p>
            <a:r>
              <a:rPr lang="en-US" dirty="0"/>
              <a:t>Performative</a:t>
            </a:r>
          </a:p>
        </p:txBody>
      </p:sp>
      <p:sp>
        <p:nvSpPr>
          <p:cNvPr id="3" name="Content Placeholder 2">
            <a:extLst>
              <a:ext uri="{FF2B5EF4-FFF2-40B4-BE49-F238E27FC236}">
                <a16:creationId xmlns:a16="http://schemas.microsoft.com/office/drawing/2014/main" id="{83E7AFCB-19AB-4077-9053-7D52DFA02798}"/>
              </a:ext>
            </a:extLst>
          </p:cNvPr>
          <p:cNvSpPr>
            <a:spLocks noGrp="1"/>
          </p:cNvSpPr>
          <p:nvPr>
            <p:ph idx="1"/>
          </p:nvPr>
        </p:nvSpPr>
        <p:spPr/>
        <p:txBody>
          <a:bodyPr/>
          <a:lstStyle/>
          <a:p>
            <a:r>
              <a:rPr lang="en-US" dirty="0"/>
              <a:t>Based on 21</a:t>
            </a:r>
            <a:r>
              <a:rPr lang="en-US" baseline="30000" dirty="0"/>
              <a:t>st</a:t>
            </a:r>
            <a:r>
              <a:rPr lang="en-US" dirty="0"/>
              <a:t> century skills</a:t>
            </a:r>
          </a:p>
          <a:p>
            <a:endParaRPr lang="en-US" dirty="0"/>
          </a:p>
        </p:txBody>
      </p:sp>
      <p:pic>
        <p:nvPicPr>
          <p:cNvPr id="4" name="Picture 2" descr="https://d13yacurqjgara.cloudfront.net/users/31675/screenshots/1856948/21st-century-skills.png">
            <a:extLst>
              <a:ext uri="{FF2B5EF4-FFF2-40B4-BE49-F238E27FC236}">
                <a16:creationId xmlns:a16="http://schemas.microsoft.com/office/drawing/2014/main" id="{75C2E5E7-C30B-448B-9038-837A6C169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6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The process</a:t>
            </a:r>
          </a:p>
          <a:p>
            <a:pPr marL="457200" lvl="1" indent="0">
              <a:buNone/>
            </a:pPr>
            <a:endParaRPr lang="en-US" dirty="0"/>
          </a:p>
          <a:p>
            <a:r>
              <a:rPr lang="en-US" dirty="0"/>
              <a:t>The product</a:t>
            </a:r>
          </a:p>
          <a:p>
            <a:pPr lvl="1"/>
            <a:endParaRPr lang="en-US" dirty="0"/>
          </a:p>
          <a:p>
            <a:r>
              <a:rPr lang="en-US" dirty="0"/>
              <a:t>The presentation </a:t>
            </a:r>
          </a:p>
          <a:p>
            <a:endParaRPr lang="en-US" dirty="0"/>
          </a:p>
          <a:p>
            <a:r>
              <a:rPr lang="en-US" dirty="0"/>
              <a:t>As a whole</a:t>
            </a:r>
          </a:p>
          <a:p>
            <a:endParaRPr lang="en-US" dirty="0"/>
          </a:p>
        </p:txBody>
      </p:sp>
    </p:spTree>
    <p:extLst>
      <p:ext uri="{BB962C8B-B14F-4D97-AF65-F5344CB8AC3E}">
        <p14:creationId xmlns:p14="http://schemas.microsoft.com/office/powerpoint/2010/main" val="196990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WARNING</a:t>
            </a:r>
          </a:p>
        </p:txBody>
      </p:sp>
      <p:sp>
        <p:nvSpPr>
          <p:cNvPr id="3" name="Content Placeholder 2"/>
          <p:cNvSpPr>
            <a:spLocks noGrp="1"/>
          </p:cNvSpPr>
          <p:nvPr>
            <p:ph idx="1"/>
          </p:nvPr>
        </p:nvSpPr>
        <p:spPr/>
        <p:txBody>
          <a:bodyPr/>
          <a:lstStyle/>
          <a:p>
            <a:r>
              <a:rPr lang="en-CA" dirty="0"/>
              <a:t>Projects and PBL are not always the same.</a:t>
            </a:r>
          </a:p>
          <a:p>
            <a:r>
              <a:rPr lang="en-CA" dirty="0"/>
              <a:t>PBL has specific guidelines. </a:t>
            </a:r>
          </a:p>
        </p:txBody>
      </p:sp>
      <p:pic>
        <p:nvPicPr>
          <p:cNvPr id="6148" name="Picture 4" descr="http://www.michaelshouse.com/wp-content/uploads/2010/10/alcoholism-warning-sig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360" y="635550"/>
            <a:ext cx="1637363" cy="1364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ction="ppaction://hlinkfile"/>
          </p:cNvPr>
          <p:cNvPicPr>
            <a:picLocks noChangeAspect="1"/>
          </p:cNvPicPr>
          <p:nvPr/>
        </p:nvPicPr>
        <p:blipFill>
          <a:blip r:embed="rId4"/>
          <a:stretch>
            <a:fillRect/>
          </a:stretch>
        </p:blipFill>
        <p:spPr>
          <a:xfrm>
            <a:off x="6550429" y="2284112"/>
            <a:ext cx="5218508" cy="4349444"/>
          </a:xfrm>
          <a:prstGeom prst="rect">
            <a:avLst/>
          </a:prstGeom>
        </p:spPr>
      </p:pic>
    </p:spTree>
    <p:extLst>
      <p:ext uri="{BB962C8B-B14F-4D97-AF65-F5344CB8AC3E}">
        <p14:creationId xmlns:p14="http://schemas.microsoft.com/office/powerpoint/2010/main" val="28665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2A13-CE1A-4A5B-839E-0BC180F110C4}"/>
              </a:ext>
            </a:extLst>
          </p:cNvPr>
          <p:cNvSpPr>
            <a:spLocks noGrp="1"/>
          </p:cNvSpPr>
          <p:nvPr>
            <p:ph type="title"/>
          </p:nvPr>
        </p:nvSpPr>
        <p:spPr/>
        <p:txBody>
          <a:bodyPr/>
          <a:lstStyle/>
          <a:p>
            <a:r>
              <a:rPr lang="en-US" dirty="0"/>
              <a:t>Analytic Vs. Holistic Rubrics</a:t>
            </a:r>
          </a:p>
        </p:txBody>
      </p:sp>
      <p:sp>
        <p:nvSpPr>
          <p:cNvPr id="3" name="Content Placeholder 2">
            <a:extLst>
              <a:ext uri="{FF2B5EF4-FFF2-40B4-BE49-F238E27FC236}">
                <a16:creationId xmlns:a16="http://schemas.microsoft.com/office/drawing/2014/main" id="{932DA5D2-0513-4952-812C-86A07E0FA1E6}"/>
              </a:ext>
            </a:extLst>
          </p:cNvPr>
          <p:cNvSpPr>
            <a:spLocks noGrp="1"/>
          </p:cNvSpPr>
          <p:nvPr>
            <p:ph idx="1"/>
          </p:nvPr>
        </p:nvSpPr>
        <p:spPr/>
        <p:txBody>
          <a:bodyPr>
            <a:normAutofit lnSpcReduction="10000"/>
          </a:bodyPr>
          <a:lstStyle/>
          <a:p>
            <a:endParaRPr lang="en-US" dirty="0"/>
          </a:p>
          <a:p>
            <a:pPr marL="0" indent="0">
              <a:buNone/>
            </a:pPr>
            <a:endParaRPr lang="en-US" dirty="0"/>
          </a:p>
          <a:p>
            <a:r>
              <a:rPr lang="en-US" b="1" dirty="0"/>
              <a:t>Analytic rubrics </a:t>
            </a:r>
            <a:r>
              <a:rPr lang="en-US" dirty="0"/>
              <a:t>list the criteria for an assignment and describe these criteria in varying levels of quality. </a:t>
            </a:r>
          </a:p>
          <a:p>
            <a:endParaRPr lang="en-US" dirty="0"/>
          </a:p>
          <a:p>
            <a:endParaRPr lang="en-US" dirty="0"/>
          </a:p>
          <a:p>
            <a:r>
              <a:rPr lang="en-US" dirty="0"/>
              <a:t>A </a:t>
            </a:r>
            <a:r>
              <a:rPr lang="en-US" b="1" dirty="0"/>
              <a:t>holistic rubric </a:t>
            </a:r>
            <a:r>
              <a:rPr lang="en-US" dirty="0"/>
              <a:t>describes the attributes of each grade or level. It gives an overall score rather than breaking things down and scoring each criteria.</a:t>
            </a:r>
          </a:p>
          <a:p>
            <a:pPr lvl="1"/>
            <a:r>
              <a:rPr lang="en-US" dirty="0"/>
              <a:t>Most student work will likely fit into more than one category for different criteria. The scorer must choose the grade that best fits the student performance.</a:t>
            </a:r>
          </a:p>
        </p:txBody>
      </p:sp>
    </p:spTree>
    <p:extLst>
      <p:ext uri="{BB962C8B-B14F-4D97-AF65-F5344CB8AC3E}">
        <p14:creationId xmlns:p14="http://schemas.microsoft.com/office/powerpoint/2010/main" val="127912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5773-40CC-486F-B088-66E1B28A7B73}"/>
              </a:ext>
            </a:extLst>
          </p:cNvPr>
          <p:cNvSpPr>
            <a:spLocks noGrp="1"/>
          </p:cNvSpPr>
          <p:nvPr>
            <p:ph type="title"/>
          </p:nvPr>
        </p:nvSpPr>
        <p:spPr/>
        <p:txBody>
          <a:bodyPr/>
          <a:lstStyle/>
          <a:p>
            <a:r>
              <a:rPr lang="en-US" dirty="0"/>
              <a:t>Analytic Rubric Sample</a:t>
            </a:r>
          </a:p>
        </p:txBody>
      </p:sp>
      <p:sp>
        <p:nvSpPr>
          <p:cNvPr id="3" name="Content Placeholder 2">
            <a:extLst>
              <a:ext uri="{FF2B5EF4-FFF2-40B4-BE49-F238E27FC236}">
                <a16:creationId xmlns:a16="http://schemas.microsoft.com/office/drawing/2014/main" id="{FC470709-A37B-4F85-BF7D-034E3EF9F8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84D6E3-AD53-4D3C-A087-46F10861E845}"/>
              </a:ext>
            </a:extLst>
          </p:cNvPr>
          <p:cNvPicPr>
            <a:picLocks noChangeAspect="1"/>
          </p:cNvPicPr>
          <p:nvPr/>
        </p:nvPicPr>
        <p:blipFill rotWithShape="1">
          <a:blip r:embed="rId2"/>
          <a:srcRect l="4735" t="32941" r="5434" b="33590"/>
          <a:stretch/>
        </p:blipFill>
        <p:spPr>
          <a:xfrm>
            <a:off x="0" y="2247900"/>
            <a:ext cx="11887200" cy="4610100"/>
          </a:xfrm>
          <a:prstGeom prst="rect">
            <a:avLst/>
          </a:prstGeom>
        </p:spPr>
      </p:pic>
    </p:spTree>
    <p:extLst>
      <p:ext uri="{BB962C8B-B14F-4D97-AF65-F5344CB8AC3E}">
        <p14:creationId xmlns:p14="http://schemas.microsoft.com/office/powerpoint/2010/main" val="4005986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F170-1084-4657-86EA-25E4CE736AC7}"/>
              </a:ext>
            </a:extLst>
          </p:cNvPr>
          <p:cNvSpPr>
            <a:spLocks noGrp="1"/>
          </p:cNvSpPr>
          <p:nvPr>
            <p:ph type="title"/>
          </p:nvPr>
        </p:nvSpPr>
        <p:spPr/>
        <p:txBody>
          <a:bodyPr/>
          <a:lstStyle/>
          <a:p>
            <a:r>
              <a:rPr lang="en-US" dirty="0"/>
              <a:t>Holistic Rubric Sample</a:t>
            </a:r>
          </a:p>
        </p:txBody>
      </p:sp>
      <p:sp>
        <p:nvSpPr>
          <p:cNvPr id="3" name="Content Placeholder 2">
            <a:extLst>
              <a:ext uri="{FF2B5EF4-FFF2-40B4-BE49-F238E27FC236}">
                <a16:creationId xmlns:a16="http://schemas.microsoft.com/office/drawing/2014/main" id="{AA74816D-BEB9-4801-8B13-E1291EFA5B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B5DCED-92EA-4E96-8C57-C996A425C001}"/>
              </a:ext>
            </a:extLst>
          </p:cNvPr>
          <p:cNvPicPr>
            <a:picLocks noChangeAspect="1"/>
          </p:cNvPicPr>
          <p:nvPr/>
        </p:nvPicPr>
        <p:blipFill rotWithShape="1">
          <a:blip r:embed="rId2"/>
          <a:srcRect l="4735" t="41961" r="5434" b="31282"/>
          <a:stretch/>
        </p:blipFill>
        <p:spPr>
          <a:xfrm>
            <a:off x="0" y="2518832"/>
            <a:ext cx="12082029" cy="4339168"/>
          </a:xfrm>
          <a:prstGeom prst="rect">
            <a:avLst/>
          </a:prstGeom>
        </p:spPr>
      </p:pic>
    </p:spTree>
    <p:extLst>
      <p:ext uri="{BB962C8B-B14F-4D97-AF65-F5344CB8AC3E}">
        <p14:creationId xmlns:p14="http://schemas.microsoft.com/office/powerpoint/2010/main" val="2868417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During the process?</a:t>
            </a:r>
          </a:p>
          <a:p>
            <a:pPr lvl="1"/>
            <a:r>
              <a:rPr lang="en-US" dirty="0"/>
              <a:t>What can be assessed?</a:t>
            </a:r>
          </a:p>
          <a:p>
            <a:pPr lvl="1"/>
            <a:endParaRPr lang="en-US" dirty="0"/>
          </a:p>
          <a:p>
            <a:r>
              <a:rPr lang="en-US" dirty="0"/>
              <a:t>The product?</a:t>
            </a:r>
          </a:p>
          <a:p>
            <a:pPr lvl="1"/>
            <a:r>
              <a:rPr lang="en-US" dirty="0"/>
              <a:t>What can be assessed?</a:t>
            </a:r>
          </a:p>
          <a:p>
            <a:pPr lvl="1"/>
            <a:endParaRPr lang="en-US" dirty="0"/>
          </a:p>
          <a:p>
            <a:r>
              <a:rPr lang="en-US" dirty="0"/>
              <a:t>The presentation </a:t>
            </a:r>
          </a:p>
          <a:p>
            <a:pPr lvl="1"/>
            <a:r>
              <a:rPr lang="en-US" dirty="0"/>
              <a:t>What can be assessed?</a:t>
            </a:r>
          </a:p>
          <a:p>
            <a:endParaRPr lang="en-US" dirty="0"/>
          </a:p>
        </p:txBody>
      </p:sp>
    </p:spTree>
    <p:extLst>
      <p:ext uri="{BB962C8B-B14F-4D97-AF65-F5344CB8AC3E}">
        <p14:creationId xmlns:p14="http://schemas.microsoft.com/office/powerpoint/2010/main" val="184832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A19-2E63-4D3A-9A26-CE411BB7627A}"/>
              </a:ext>
            </a:extLst>
          </p:cNvPr>
          <p:cNvSpPr>
            <a:spLocks noGrp="1"/>
          </p:cNvSpPr>
          <p:nvPr>
            <p:ph type="title"/>
          </p:nvPr>
        </p:nvSpPr>
        <p:spPr/>
        <p:txBody>
          <a:bodyPr/>
          <a:lstStyle/>
          <a:p>
            <a:r>
              <a:rPr lang="en-US" dirty="0"/>
              <a:t>What can be assessed?</a:t>
            </a:r>
          </a:p>
        </p:txBody>
      </p:sp>
      <p:sp>
        <p:nvSpPr>
          <p:cNvPr id="3" name="Content Placeholder 2">
            <a:extLst>
              <a:ext uri="{FF2B5EF4-FFF2-40B4-BE49-F238E27FC236}">
                <a16:creationId xmlns:a16="http://schemas.microsoft.com/office/drawing/2014/main" id="{757CFDD0-A44A-446A-B2EB-6D996A6EF032}"/>
              </a:ext>
            </a:extLst>
          </p:cNvPr>
          <p:cNvSpPr>
            <a:spLocks noGrp="1"/>
          </p:cNvSpPr>
          <p:nvPr>
            <p:ph idx="1"/>
          </p:nvPr>
        </p:nvSpPr>
        <p:spPr>
          <a:xfrm>
            <a:off x="259602" y="2546350"/>
            <a:ext cx="3531348" cy="4578350"/>
          </a:xfrm>
        </p:spPr>
        <p:txBody>
          <a:bodyPr>
            <a:normAutofit/>
          </a:bodyPr>
          <a:lstStyle/>
          <a:p>
            <a:r>
              <a:rPr lang="en-US" sz="2000" b="1" dirty="0"/>
              <a:t>In the process</a:t>
            </a:r>
          </a:p>
          <a:p>
            <a:endParaRPr lang="en-US" sz="2000" b="1" dirty="0"/>
          </a:p>
          <a:p>
            <a:pPr lvl="1"/>
            <a:r>
              <a:rPr lang="en-US" sz="2000" dirty="0"/>
              <a:t>Collaboration</a:t>
            </a:r>
          </a:p>
          <a:p>
            <a:pPr lvl="1"/>
            <a:r>
              <a:rPr lang="en-US" sz="2000" dirty="0"/>
              <a:t>Participation</a:t>
            </a:r>
          </a:p>
          <a:p>
            <a:pPr lvl="1"/>
            <a:r>
              <a:rPr lang="en-US" sz="2000" dirty="0"/>
              <a:t>Use of L2</a:t>
            </a:r>
          </a:p>
          <a:p>
            <a:pPr lvl="1"/>
            <a:endParaRPr lang="en-US" dirty="0"/>
          </a:p>
        </p:txBody>
      </p:sp>
      <p:sp>
        <p:nvSpPr>
          <p:cNvPr id="5" name="Content Placeholder 2">
            <a:extLst>
              <a:ext uri="{FF2B5EF4-FFF2-40B4-BE49-F238E27FC236}">
                <a16:creationId xmlns:a16="http://schemas.microsoft.com/office/drawing/2014/main" id="{A04C3F48-5744-4291-87DA-D364AFC0D4D1}"/>
              </a:ext>
            </a:extLst>
          </p:cNvPr>
          <p:cNvSpPr txBox="1">
            <a:spLocks/>
          </p:cNvSpPr>
          <p:nvPr/>
        </p:nvSpPr>
        <p:spPr>
          <a:xfrm>
            <a:off x="4304739"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product</a:t>
            </a:r>
          </a:p>
          <a:p>
            <a:endParaRPr lang="en-US" sz="2000" b="1" dirty="0"/>
          </a:p>
          <a:p>
            <a:pPr lvl="1"/>
            <a:r>
              <a:rPr lang="en-US" sz="2000" dirty="0"/>
              <a:t>Language accuracy</a:t>
            </a:r>
          </a:p>
          <a:p>
            <a:pPr lvl="1"/>
            <a:r>
              <a:rPr lang="en-US" sz="2000" dirty="0"/>
              <a:t>Organization</a:t>
            </a:r>
          </a:p>
          <a:p>
            <a:pPr lvl="1"/>
            <a:r>
              <a:rPr lang="en-US" sz="2000" dirty="0"/>
              <a:t>Design</a:t>
            </a:r>
          </a:p>
          <a:p>
            <a:pPr lvl="1"/>
            <a:r>
              <a:rPr lang="en-US" sz="2000" dirty="0"/>
              <a:t>Creativity</a:t>
            </a:r>
          </a:p>
          <a:p>
            <a:pPr lvl="1"/>
            <a:r>
              <a:rPr lang="en-US" sz="2000" dirty="0"/>
              <a:t>Overall quality</a:t>
            </a:r>
          </a:p>
          <a:p>
            <a:pPr lvl="1"/>
            <a:endParaRPr lang="en-US" dirty="0"/>
          </a:p>
        </p:txBody>
      </p:sp>
      <p:sp>
        <p:nvSpPr>
          <p:cNvPr id="6" name="Content Placeholder 2">
            <a:extLst>
              <a:ext uri="{FF2B5EF4-FFF2-40B4-BE49-F238E27FC236}">
                <a16:creationId xmlns:a16="http://schemas.microsoft.com/office/drawing/2014/main" id="{A3CEF087-F006-404B-93DF-CB70493372B8}"/>
              </a:ext>
            </a:extLst>
          </p:cNvPr>
          <p:cNvSpPr txBox="1">
            <a:spLocks/>
          </p:cNvSpPr>
          <p:nvPr/>
        </p:nvSpPr>
        <p:spPr>
          <a:xfrm>
            <a:off x="8349876"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presentation</a:t>
            </a:r>
          </a:p>
          <a:p>
            <a:pPr marL="0" indent="0">
              <a:buNone/>
            </a:pPr>
            <a:endParaRPr lang="en-US" sz="2000" b="1" dirty="0"/>
          </a:p>
          <a:p>
            <a:pPr lvl="1"/>
            <a:r>
              <a:rPr lang="en-US" sz="2000" dirty="0"/>
              <a:t>Comprehensibility</a:t>
            </a:r>
          </a:p>
          <a:p>
            <a:pPr lvl="1"/>
            <a:r>
              <a:rPr lang="en-US" sz="2000" dirty="0"/>
              <a:t>Accuracy</a:t>
            </a:r>
          </a:p>
          <a:p>
            <a:pPr lvl="1"/>
            <a:r>
              <a:rPr lang="en-US" sz="2000" dirty="0"/>
              <a:t>Organization/Flow</a:t>
            </a:r>
          </a:p>
        </p:txBody>
      </p:sp>
    </p:spTree>
    <p:extLst>
      <p:ext uri="{BB962C8B-B14F-4D97-AF65-F5344CB8AC3E}">
        <p14:creationId xmlns:p14="http://schemas.microsoft.com/office/powerpoint/2010/main" val="3827374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6EC9-2EEE-420E-86EE-2CE96CDB2C75}"/>
              </a:ext>
            </a:extLst>
          </p:cNvPr>
          <p:cNvSpPr>
            <a:spLocks noGrp="1"/>
          </p:cNvSpPr>
          <p:nvPr>
            <p:ph type="title"/>
          </p:nvPr>
        </p:nvSpPr>
        <p:spPr/>
        <p:txBody>
          <a:bodyPr/>
          <a:lstStyle/>
          <a:p>
            <a:r>
              <a:rPr lang="en-US" dirty="0"/>
              <a:t>Blank Rubric</a:t>
            </a:r>
          </a:p>
        </p:txBody>
      </p:sp>
      <p:graphicFrame>
        <p:nvGraphicFramePr>
          <p:cNvPr id="4" name="Content Placeholder 3">
            <a:extLst>
              <a:ext uri="{FF2B5EF4-FFF2-40B4-BE49-F238E27FC236}">
                <a16:creationId xmlns:a16="http://schemas.microsoft.com/office/drawing/2014/main" id="{A0359563-B87A-4C68-A07F-20B9188B437D}"/>
              </a:ext>
            </a:extLst>
          </p:cNvPr>
          <p:cNvGraphicFramePr>
            <a:graphicFrameLocks noGrp="1"/>
          </p:cNvGraphicFramePr>
          <p:nvPr>
            <p:ph idx="1"/>
            <p:extLst/>
          </p:nvPr>
        </p:nvGraphicFramePr>
        <p:xfrm>
          <a:off x="1155700" y="2603500"/>
          <a:ext cx="10540998" cy="4025538"/>
        </p:xfrm>
        <a:graphic>
          <a:graphicData uri="http://schemas.openxmlformats.org/drawingml/2006/table">
            <a:tbl>
              <a:tblPr firstRow="1" bandRow="1">
                <a:tableStyleId>{5940675A-B579-460E-94D1-54222C63F5DA}</a:tableStyleId>
              </a:tblPr>
              <a:tblGrid>
                <a:gridCol w="1756833">
                  <a:extLst>
                    <a:ext uri="{9D8B030D-6E8A-4147-A177-3AD203B41FA5}">
                      <a16:colId xmlns:a16="http://schemas.microsoft.com/office/drawing/2014/main" val="2352580056"/>
                    </a:ext>
                  </a:extLst>
                </a:gridCol>
                <a:gridCol w="1756833">
                  <a:extLst>
                    <a:ext uri="{9D8B030D-6E8A-4147-A177-3AD203B41FA5}">
                      <a16:colId xmlns:a16="http://schemas.microsoft.com/office/drawing/2014/main" val="365207030"/>
                    </a:ext>
                  </a:extLst>
                </a:gridCol>
                <a:gridCol w="1756833">
                  <a:extLst>
                    <a:ext uri="{9D8B030D-6E8A-4147-A177-3AD203B41FA5}">
                      <a16:colId xmlns:a16="http://schemas.microsoft.com/office/drawing/2014/main" val="2907145751"/>
                    </a:ext>
                  </a:extLst>
                </a:gridCol>
                <a:gridCol w="1756833">
                  <a:extLst>
                    <a:ext uri="{9D8B030D-6E8A-4147-A177-3AD203B41FA5}">
                      <a16:colId xmlns:a16="http://schemas.microsoft.com/office/drawing/2014/main" val="2795895733"/>
                    </a:ext>
                  </a:extLst>
                </a:gridCol>
                <a:gridCol w="1756833">
                  <a:extLst>
                    <a:ext uri="{9D8B030D-6E8A-4147-A177-3AD203B41FA5}">
                      <a16:colId xmlns:a16="http://schemas.microsoft.com/office/drawing/2014/main" val="685855608"/>
                    </a:ext>
                  </a:extLst>
                </a:gridCol>
                <a:gridCol w="1756833">
                  <a:extLst>
                    <a:ext uri="{9D8B030D-6E8A-4147-A177-3AD203B41FA5}">
                      <a16:colId xmlns:a16="http://schemas.microsoft.com/office/drawing/2014/main" val="2646261681"/>
                    </a:ext>
                  </a:extLst>
                </a:gridCol>
              </a:tblGrid>
              <a:tr h="564243">
                <a:tc>
                  <a:txBody>
                    <a:bodyPr/>
                    <a:lstStyle/>
                    <a:p>
                      <a:r>
                        <a:rPr lang="en-US" dirty="0"/>
                        <a:t>Criteria</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r>
                        <a:rPr lang="en-US" dirty="0"/>
                        <a:t>Student’s Score</a:t>
                      </a:r>
                    </a:p>
                  </a:txBody>
                  <a:tcPr/>
                </a:tc>
                <a:extLst>
                  <a:ext uri="{0D108BD9-81ED-4DB2-BD59-A6C34878D82A}">
                    <a16:rowId xmlns:a16="http://schemas.microsoft.com/office/drawing/2014/main" val="3066058016"/>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40131800"/>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98346502"/>
                  </a:ext>
                </a:extLst>
              </a:tr>
              <a:tr h="56424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68464392"/>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45344"/>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1455911"/>
                  </a:ext>
                </a:extLst>
              </a:tr>
              <a:tr h="56424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3417909"/>
                  </a:ext>
                </a:extLst>
              </a:tr>
            </a:tbl>
          </a:graphicData>
        </a:graphic>
      </p:graphicFrame>
    </p:spTree>
    <p:extLst>
      <p:ext uri="{BB962C8B-B14F-4D97-AF65-F5344CB8AC3E}">
        <p14:creationId xmlns:p14="http://schemas.microsoft.com/office/powerpoint/2010/main" val="323813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CF4A-912F-4195-9A48-B3C59F9BEC1A}"/>
              </a:ext>
            </a:extLst>
          </p:cNvPr>
          <p:cNvSpPr>
            <a:spLocks noGrp="1"/>
          </p:cNvSpPr>
          <p:nvPr>
            <p:ph type="title"/>
          </p:nvPr>
        </p:nvSpPr>
        <p:spPr/>
        <p:txBody>
          <a:bodyPr/>
          <a:lstStyle/>
          <a:p>
            <a:r>
              <a:rPr lang="en-US" dirty="0"/>
              <a:t>Wording</a:t>
            </a:r>
          </a:p>
        </p:txBody>
      </p:sp>
      <p:sp>
        <p:nvSpPr>
          <p:cNvPr id="3" name="Content Placeholder 2">
            <a:extLst>
              <a:ext uri="{FF2B5EF4-FFF2-40B4-BE49-F238E27FC236}">
                <a16:creationId xmlns:a16="http://schemas.microsoft.com/office/drawing/2014/main" id="{B169E063-A1D2-48B8-827B-AF061F42B7B2}"/>
              </a:ext>
            </a:extLst>
          </p:cNvPr>
          <p:cNvSpPr>
            <a:spLocks noGrp="1"/>
          </p:cNvSpPr>
          <p:nvPr>
            <p:ph idx="1"/>
          </p:nvPr>
        </p:nvSpPr>
        <p:spPr>
          <a:xfrm>
            <a:off x="233634" y="2973120"/>
            <a:ext cx="1665594" cy="3416300"/>
          </a:xfrm>
        </p:spPr>
        <p:txBody>
          <a:bodyPr>
            <a:normAutofit/>
          </a:bodyPr>
          <a:lstStyle/>
          <a:p>
            <a:r>
              <a:rPr lang="en-US" sz="1400" dirty="0"/>
              <a:t>Always</a:t>
            </a:r>
          </a:p>
          <a:p>
            <a:r>
              <a:rPr lang="en-US" sz="1400" dirty="0"/>
              <a:t>Often</a:t>
            </a:r>
          </a:p>
          <a:p>
            <a:r>
              <a:rPr lang="en-US" sz="1400" dirty="0"/>
              <a:t>Sometimes</a:t>
            </a:r>
          </a:p>
          <a:p>
            <a:r>
              <a:rPr lang="en-US" sz="1400" dirty="0"/>
              <a:t>Rarely</a:t>
            </a:r>
          </a:p>
          <a:p>
            <a:r>
              <a:rPr lang="en-US" sz="1400" dirty="0"/>
              <a:t>Never</a:t>
            </a:r>
          </a:p>
        </p:txBody>
      </p:sp>
      <p:sp>
        <p:nvSpPr>
          <p:cNvPr id="4" name="Content Placeholder 2">
            <a:extLst>
              <a:ext uri="{FF2B5EF4-FFF2-40B4-BE49-F238E27FC236}">
                <a16:creationId xmlns:a16="http://schemas.microsoft.com/office/drawing/2014/main" id="{512037E6-DA6D-40A9-9317-205660935F64}"/>
              </a:ext>
            </a:extLst>
          </p:cNvPr>
          <p:cNvSpPr txBox="1">
            <a:spLocks/>
          </p:cNvSpPr>
          <p:nvPr/>
        </p:nvSpPr>
        <p:spPr>
          <a:xfrm>
            <a:off x="9644077" y="2973120"/>
            <a:ext cx="2288889" cy="16688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Less than/ more than x number of something</a:t>
            </a:r>
          </a:p>
        </p:txBody>
      </p:sp>
      <p:sp>
        <p:nvSpPr>
          <p:cNvPr id="5" name="Content Placeholder 2">
            <a:extLst>
              <a:ext uri="{FF2B5EF4-FFF2-40B4-BE49-F238E27FC236}">
                <a16:creationId xmlns:a16="http://schemas.microsoft.com/office/drawing/2014/main" id="{E9777ABE-2706-4082-A031-E93BFB9D5F3E}"/>
              </a:ext>
            </a:extLst>
          </p:cNvPr>
          <p:cNvSpPr txBox="1">
            <a:spLocks/>
          </p:cNvSpPr>
          <p:nvPr/>
        </p:nvSpPr>
        <p:spPr>
          <a:xfrm>
            <a:off x="1764345" y="2973120"/>
            <a:ext cx="209888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Above expectations/ requirements</a:t>
            </a:r>
          </a:p>
          <a:p>
            <a:r>
              <a:rPr lang="en-US" sz="1400" dirty="0"/>
              <a:t>Meets expectations/ requirements</a:t>
            </a:r>
          </a:p>
          <a:p>
            <a:r>
              <a:rPr lang="en-US" sz="1400" dirty="0"/>
              <a:t>Does not meet expectations/ requirements</a:t>
            </a:r>
          </a:p>
        </p:txBody>
      </p:sp>
      <p:sp>
        <p:nvSpPr>
          <p:cNvPr id="6" name="Content Placeholder 2">
            <a:extLst>
              <a:ext uri="{FF2B5EF4-FFF2-40B4-BE49-F238E27FC236}">
                <a16:creationId xmlns:a16="http://schemas.microsoft.com/office/drawing/2014/main" id="{F4CAD4E9-C51B-4E02-AB39-7FA9AF2CE98E}"/>
              </a:ext>
            </a:extLst>
          </p:cNvPr>
          <p:cNvSpPr txBox="1">
            <a:spLocks/>
          </p:cNvSpPr>
          <p:nvPr/>
        </p:nvSpPr>
        <p:spPr>
          <a:xfrm>
            <a:off x="3744101" y="2933782"/>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Excellent</a:t>
            </a:r>
          </a:p>
          <a:p>
            <a:r>
              <a:rPr lang="en-US" sz="1400" dirty="0"/>
              <a:t>Very good</a:t>
            </a:r>
          </a:p>
          <a:p>
            <a:r>
              <a:rPr lang="en-US" sz="1400" dirty="0"/>
              <a:t>Satisfactory</a:t>
            </a:r>
          </a:p>
          <a:p>
            <a:r>
              <a:rPr lang="en-US" sz="1400" dirty="0"/>
              <a:t>Less than satisfactory</a:t>
            </a:r>
          </a:p>
        </p:txBody>
      </p:sp>
      <p:sp>
        <p:nvSpPr>
          <p:cNvPr id="7" name="Content Placeholder 2">
            <a:extLst>
              <a:ext uri="{FF2B5EF4-FFF2-40B4-BE49-F238E27FC236}">
                <a16:creationId xmlns:a16="http://schemas.microsoft.com/office/drawing/2014/main" id="{989C709E-F2A5-4934-B751-24D8F8E9BCCB}"/>
              </a:ext>
            </a:extLst>
          </p:cNvPr>
          <p:cNvSpPr txBox="1">
            <a:spLocks/>
          </p:cNvSpPr>
          <p:nvPr/>
        </p:nvSpPr>
        <p:spPr>
          <a:xfrm>
            <a:off x="5708102" y="2973120"/>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Exceptional</a:t>
            </a:r>
          </a:p>
          <a:p>
            <a:r>
              <a:rPr lang="en-US" sz="1400" dirty="0"/>
              <a:t>Satisfactory</a:t>
            </a:r>
          </a:p>
          <a:p>
            <a:r>
              <a:rPr lang="en-US" sz="1400" dirty="0"/>
              <a:t>Needs work</a:t>
            </a:r>
          </a:p>
        </p:txBody>
      </p:sp>
      <p:sp>
        <p:nvSpPr>
          <p:cNvPr id="10" name="Content Placeholder 2">
            <a:extLst>
              <a:ext uri="{FF2B5EF4-FFF2-40B4-BE49-F238E27FC236}">
                <a16:creationId xmlns:a16="http://schemas.microsoft.com/office/drawing/2014/main" id="{F9584A0D-5AD7-4CCD-9897-98BEBF314EDE}"/>
              </a:ext>
            </a:extLst>
          </p:cNvPr>
          <p:cNvSpPr txBox="1">
            <a:spLocks/>
          </p:cNvSpPr>
          <p:nvPr/>
        </p:nvSpPr>
        <p:spPr>
          <a:xfrm>
            <a:off x="7355188" y="2933782"/>
            <a:ext cx="2288889" cy="15325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High level</a:t>
            </a:r>
          </a:p>
          <a:p>
            <a:r>
              <a:rPr lang="en-US" sz="1400" dirty="0"/>
              <a:t>Satisfactory level</a:t>
            </a:r>
          </a:p>
          <a:p>
            <a:r>
              <a:rPr lang="en-US" sz="1400" dirty="0"/>
              <a:t>Low level</a:t>
            </a:r>
          </a:p>
        </p:txBody>
      </p:sp>
    </p:spTree>
    <p:extLst>
      <p:ext uri="{BB962C8B-B14F-4D97-AF65-F5344CB8AC3E}">
        <p14:creationId xmlns:p14="http://schemas.microsoft.com/office/powerpoint/2010/main" val="329085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3D9C-CB62-4ED6-A8A6-0E9B981F59E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D2B4125-AA87-47BF-B117-B4AF741322E6}"/>
              </a:ext>
            </a:extLst>
          </p:cNvPr>
          <p:cNvGraphicFramePr>
            <a:graphicFrameLocks noGrp="1"/>
          </p:cNvGraphicFramePr>
          <p:nvPr>
            <p:ph idx="1"/>
            <p:extLst>
              <p:ext uri="{D42A27DB-BD31-4B8C-83A1-F6EECF244321}">
                <p14:modId xmlns:p14="http://schemas.microsoft.com/office/powerpoint/2010/main" val="3197578241"/>
              </p:ext>
            </p:extLst>
          </p:nvPr>
        </p:nvGraphicFramePr>
        <p:xfrm>
          <a:off x="0" y="-127000"/>
          <a:ext cx="12192000" cy="6985000"/>
        </p:xfrm>
        <a:graphic>
          <a:graphicData uri="http://schemas.openxmlformats.org/drawingml/2006/table">
            <a:tbl>
              <a:tblPr firstRow="1" bandRow="1">
                <a:tableStyleId>{69CF1AB2-1976-4502-BF36-3FF5EA218861}</a:tableStyleId>
              </a:tblPr>
              <a:tblGrid>
                <a:gridCol w="2438400">
                  <a:extLst>
                    <a:ext uri="{9D8B030D-6E8A-4147-A177-3AD203B41FA5}">
                      <a16:colId xmlns:a16="http://schemas.microsoft.com/office/drawing/2014/main" val="3885234497"/>
                    </a:ext>
                  </a:extLst>
                </a:gridCol>
                <a:gridCol w="2438400">
                  <a:extLst>
                    <a:ext uri="{9D8B030D-6E8A-4147-A177-3AD203B41FA5}">
                      <a16:colId xmlns:a16="http://schemas.microsoft.com/office/drawing/2014/main" val="2479401180"/>
                    </a:ext>
                  </a:extLst>
                </a:gridCol>
                <a:gridCol w="2438400">
                  <a:extLst>
                    <a:ext uri="{9D8B030D-6E8A-4147-A177-3AD203B41FA5}">
                      <a16:colId xmlns:a16="http://schemas.microsoft.com/office/drawing/2014/main" val="3897071246"/>
                    </a:ext>
                  </a:extLst>
                </a:gridCol>
                <a:gridCol w="2438400">
                  <a:extLst>
                    <a:ext uri="{9D8B030D-6E8A-4147-A177-3AD203B41FA5}">
                      <a16:colId xmlns:a16="http://schemas.microsoft.com/office/drawing/2014/main" val="3175482596"/>
                    </a:ext>
                  </a:extLst>
                </a:gridCol>
                <a:gridCol w="2438400">
                  <a:extLst>
                    <a:ext uri="{9D8B030D-6E8A-4147-A177-3AD203B41FA5}">
                      <a16:colId xmlns:a16="http://schemas.microsoft.com/office/drawing/2014/main" val="260258497"/>
                    </a:ext>
                  </a:extLst>
                </a:gridCol>
              </a:tblGrid>
              <a:tr h="727280">
                <a:tc>
                  <a:txBody>
                    <a:bodyPr/>
                    <a:lstStyle/>
                    <a:p>
                      <a:pPr algn="ctr"/>
                      <a:r>
                        <a:rPr lang="en-US" sz="3600" dirty="0"/>
                        <a:t>5</a:t>
                      </a:r>
                      <a:endParaRPr lang="en-US" sz="3600" b="1" dirty="0"/>
                    </a:p>
                  </a:txBody>
                  <a:tcPr/>
                </a:tc>
                <a:tc>
                  <a:txBody>
                    <a:bodyPr/>
                    <a:lstStyle/>
                    <a:p>
                      <a:pPr algn="ctr"/>
                      <a:r>
                        <a:rPr lang="en-US" sz="3600" dirty="0"/>
                        <a:t>4</a:t>
                      </a:r>
                      <a:endParaRPr lang="en-US" sz="3600" b="1" dirty="0"/>
                    </a:p>
                  </a:txBody>
                  <a:tcPr/>
                </a:tc>
                <a:tc>
                  <a:txBody>
                    <a:bodyPr/>
                    <a:lstStyle/>
                    <a:p>
                      <a:pPr algn="ctr"/>
                      <a:r>
                        <a:rPr lang="en-US" sz="3600" dirty="0"/>
                        <a:t>3</a:t>
                      </a:r>
                      <a:endParaRPr lang="en-US" sz="3600" b="1" dirty="0"/>
                    </a:p>
                  </a:txBody>
                  <a:tcPr/>
                </a:tc>
                <a:tc>
                  <a:txBody>
                    <a:bodyPr/>
                    <a:lstStyle/>
                    <a:p>
                      <a:pPr algn="ctr"/>
                      <a:r>
                        <a:rPr lang="en-US" sz="3600" dirty="0"/>
                        <a:t>2</a:t>
                      </a:r>
                      <a:endParaRPr lang="en-US" sz="3600" b="1" dirty="0"/>
                    </a:p>
                  </a:txBody>
                  <a:tcPr/>
                </a:tc>
                <a:tc>
                  <a:txBody>
                    <a:bodyPr/>
                    <a:lstStyle/>
                    <a:p>
                      <a:pPr algn="ctr"/>
                      <a:r>
                        <a:rPr lang="en-US" sz="3600" dirty="0"/>
                        <a:t>1</a:t>
                      </a:r>
                      <a:endParaRPr lang="en-US" sz="3600" b="1" dirty="0"/>
                    </a:p>
                  </a:txBody>
                  <a:tcPr/>
                </a:tc>
                <a:extLst>
                  <a:ext uri="{0D108BD9-81ED-4DB2-BD59-A6C34878D82A}">
                    <a16:rowId xmlns:a16="http://schemas.microsoft.com/office/drawing/2014/main" val="2327661754"/>
                  </a:ext>
                </a:extLst>
              </a:tr>
              <a:tr h="727280">
                <a:tc>
                  <a:txBody>
                    <a:bodyPr/>
                    <a:lstStyle/>
                    <a:p>
                      <a:pPr algn="ctr"/>
                      <a:r>
                        <a:rPr lang="en-US" dirty="0"/>
                        <a:t>Always </a:t>
                      </a:r>
                      <a:endParaRPr lang="en-US" b="1" dirty="0"/>
                    </a:p>
                  </a:txBody>
                  <a:tcPr/>
                </a:tc>
                <a:tc>
                  <a:txBody>
                    <a:bodyPr/>
                    <a:lstStyle/>
                    <a:p>
                      <a:pPr algn="ctr"/>
                      <a:r>
                        <a:rPr lang="en-US" dirty="0"/>
                        <a:t>Often </a:t>
                      </a:r>
                      <a:endParaRPr lang="en-US" b="1" dirty="0"/>
                    </a:p>
                  </a:txBody>
                  <a:tcPr/>
                </a:tc>
                <a:tc>
                  <a:txBody>
                    <a:bodyPr/>
                    <a:lstStyle/>
                    <a:p>
                      <a:pPr algn="ctr"/>
                      <a:r>
                        <a:rPr lang="en-US" dirty="0"/>
                        <a:t>Sometimes</a:t>
                      </a:r>
                      <a:endParaRPr lang="en-US" b="1" dirty="0"/>
                    </a:p>
                  </a:txBody>
                  <a:tcPr/>
                </a:tc>
                <a:tc>
                  <a:txBody>
                    <a:bodyPr/>
                    <a:lstStyle/>
                    <a:p>
                      <a:pPr algn="ctr"/>
                      <a:r>
                        <a:rPr lang="en-US" dirty="0"/>
                        <a:t>Rarely</a:t>
                      </a:r>
                      <a:endParaRPr lang="en-US" b="1" dirty="0"/>
                    </a:p>
                  </a:txBody>
                  <a:tcPr/>
                </a:tc>
                <a:tc>
                  <a:txBody>
                    <a:bodyPr/>
                    <a:lstStyle/>
                    <a:p>
                      <a:pPr algn="ctr"/>
                      <a:r>
                        <a:rPr lang="en-US" dirty="0"/>
                        <a:t>Never</a:t>
                      </a:r>
                      <a:endParaRPr lang="en-US" b="1" dirty="0"/>
                    </a:p>
                  </a:txBody>
                  <a:tcPr/>
                </a:tc>
                <a:extLst>
                  <a:ext uri="{0D108BD9-81ED-4DB2-BD59-A6C34878D82A}">
                    <a16:rowId xmlns:a16="http://schemas.microsoft.com/office/drawing/2014/main" val="1647375022"/>
                  </a:ext>
                </a:extLst>
              </a:tr>
              <a:tr h="727280">
                <a:tc>
                  <a:txBody>
                    <a:bodyPr/>
                    <a:lstStyle/>
                    <a:p>
                      <a:pPr algn="ctr"/>
                      <a:r>
                        <a:rPr lang="en-US" dirty="0"/>
                        <a:t>Above</a:t>
                      </a:r>
                      <a:endParaRPr lang="en-US" b="1" dirty="0"/>
                    </a:p>
                  </a:txBody>
                  <a:tcPr/>
                </a:tc>
                <a:tc>
                  <a:txBody>
                    <a:bodyPr/>
                    <a:lstStyle/>
                    <a:p>
                      <a:pPr algn="ctr"/>
                      <a:endParaRPr lang="en-US" b="1" dirty="0"/>
                    </a:p>
                  </a:txBody>
                  <a:tcPr/>
                </a:tc>
                <a:tc>
                  <a:txBody>
                    <a:bodyPr/>
                    <a:lstStyle/>
                    <a:p>
                      <a:pPr algn="ctr"/>
                      <a:r>
                        <a:rPr lang="en-US" dirty="0"/>
                        <a:t>Meets</a:t>
                      </a:r>
                      <a:endParaRPr lang="en-US" b="1" dirty="0"/>
                    </a:p>
                  </a:txBody>
                  <a:tcPr/>
                </a:tc>
                <a:tc>
                  <a:txBody>
                    <a:bodyPr/>
                    <a:lstStyle/>
                    <a:p>
                      <a:pPr algn="ctr"/>
                      <a:endParaRPr lang="en-US" b="1" dirty="0"/>
                    </a:p>
                  </a:txBody>
                  <a:tcPr/>
                </a:tc>
                <a:tc>
                  <a:txBody>
                    <a:bodyPr/>
                    <a:lstStyle/>
                    <a:p>
                      <a:pPr algn="ctr"/>
                      <a:r>
                        <a:rPr lang="en-US" dirty="0"/>
                        <a:t>Does not meet</a:t>
                      </a:r>
                      <a:endParaRPr lang="en-US" b="1" dirty="0"/>
                    </a:p>
                  </a:txBody>
                  <a:tcPr/>
                </a:tc>
                <a:extLst>
                  <a:ext uri="{0D108BD9-81ED-4DB2-BD59-A6C34878D82A}">
                    <a16:rowId xmlns:a16="http://schemas.microsoft.com/office/drawing/2014/main" val="438668038"/>
                  </a:ext>
                </a:extLst>
              </a:tr>
              <a:tr h="1018970">
                <a:tc>
                  <a:txBody>
                    <a:bodyPr/>
                    <a:lstStyle/>
                    <a:p>
                      <a:pPr algn="ctr"/>
                      <a:r>
                        <a:rPr lang="en-US" dirty="0"/>
                        <a:t>Excellent</a:t>
                      </a:r>
                      <a:endParaRPr lang="en-US" b="1" dirty="0"/>
                    </a:p>
                  </a:txBody>
                  <a:tcPr/>
                </a:tc>
                <a:tc>
                  <a:txBody>
                    <a:bodyPr/>
                    <a:lstStyle/>
                    <a:p>
                      <a:pPr algn="ctr"/>
                      <a:r>
                        <a:rPr lang="en-US" dirty="0"/>
                        <a:t>Very good</a:t>
                      </a:r>
                      <a:endParaRPr lang="en-US" b="1" dirty="0"/>
                    </a:p>
                  </a:txBody>
                  <a:tcPr/>
                </a:tc>
                <a:tc>
                  <a:txBody>
                    <a:bodyPr/>
                    <a:lstStyle/>
                    <a:p>
                      <a:pPr algn="ctr"/>
                      <a:r>
                        <a:rPr lang="en-US" dirty="0"/>
                        <a:t>Satisfactory</a:t>
                      </a:r>
                      <a:endParaRPr lang="en-US" b="1" dirty="0"/>
                    </a:p>
                  </a:txBody>
                  <a:tcPr/>
                </a:tc>
                <a:tc>
                  <a:txBody>
                    <a:bodyPr/>
                    <a:lstStyle/>
                    <a:p>
                      <a:pPr algn="ctr"/>
                      <a:r>
                        <a:rPr lang="en-US" dirty="0"/>
                        <a:t>Less than satisfactory</a:t>
                      </a:r>
                      <a:endParaRPr lang="en-US" b="1" dirty="0"/>
                    </a:p>
                  </a:txBody>
                  <a:tcPr/>
                </a:tc>
                <a:tc>
                  <a:txBody>
                    <a:bodyPr/>
                    <a:lstStyle/>
                    <a:p>
                      <a:pPr algn="ctr"/>
                      <a:r>
                        <a:rPr lang="en-US" dirty="0"/>
                        <a:t>Poor</a:t>
                      </a:r>
                      <a:endParaRPr lang="en-US" b="1" dirty="0"/>
                    </a:p>
                  </a:txBody>
                  <a:tcPr/>
                </a:tc>
                <a:extLst>
                  <a:ext uri="{0D108BD9-81ED-4DB2-BD59-A6C34878D82A}">
                    <a16:rowId xmlns:a16="http://schemas.microsoft.com/office/drawing/2014/main" val="2967415077"/>
                  </a:ext>
                </a:extLst>
              </a:tr>
              <a:tr h="727280">
                <a:tc>
                  <a:txBody>
                    <a:bodyPr/>
                    <a:lstStyle/>
                    <a:p>
                      <a:pPr algn="ctr"/>
                      <a:r>
                        <a:rPr lang="en-US" dirty="0"/>
                        <a:t>Exceptional </a:t>
                      </a:r>
                      <a:endParaRPr lang="en-US" b="1" dirty="0"/>
                    </a:p>
                  </a:txBody>
                  <a:tcPr/>
                </a:tc>
                <a:tc>
                  <a:txBody>
                    <a:bodyPr/>
                    <a:lstStyle/>
                    <a:p>
                      <a:pPr algn="ctr"/>
                      <a:endParaRPr lang="en-US" b="1" dirty="0"/>
                    </a:p>
                  </a:txBody>
                  <a:tcPr/>
                </a:tc>
                <a:tc>
                  <a:txBody>
                    <a:bodyPr/>
                    <a:lstStyle/>
                    <a:p>
                      <a:pPr algn="ctr"/>
                      <a:r>
                        <a:rPr lang="en-US" dirty="0"/>
                        <a:t>Satisfactory</a:t>
                      </a:r>
                      <a:endParaRPr lang="en-US" b="1" dirty="0"/>
                    </a:p>
                  </a:txBody>
                  <a:tcPr/>
                </a:tc>
                <a:tc>
                  <a:txBody>
                    <a:bodyPr/>
                    <a:lstStyle/>
                    <a:p>
                      <a:pPr algn="ctr"/>
                      <a:endParaRPr lang="en-US" b="1" dirty="0"/>
                    </a:p>
                  </a:txBody>
                  <a:tcPr/>
                </a:tc>
                <a:tc>
                  <a:txBody>
                    <a:bodyPr/>
                    <a:lstStyle/>
                    <a:p>
                      <a:pPr algn="ctr"/>
                      <a:r>
                        <a:rPr lang="en-US" dirty="0"/>
                        <a:t>Needs work</a:t>
                      </a:r>
                      <a:endParaRPr lang="en-US" b="1" dirty="0"/>
                    </a:p>
                  </a:txBody>
                  <a:tcPr/>
                </a:tc>
                <a:extLst>
                  <a:ext uri="{0D108BD9-81ED-4DB2-BD59-A6C34878D82A}">
                    <a16:rowId xmlns:a16="http://schemas.microsoft.com/office/drawing/2014/main" val="3591530410"/>
                  </a:ext>
                </a:extLst>
              </a:tr>
              <a:tr h="1018970">
                <a:tc>
                  <a:txBody>
                    <a:bodyPr/>
                    <a:lstStyle/>
                    <a:p>
                      <a:pPr algn="ctr"/>
                      <a:r>
                        <a:rPr lang="en-US" dirty="0"/>
                        <a:t>High level</a:t>
                      </a:r>
                      <a:endParaRPr lang="en-US" b="1" dirty="0"/>
                    </a:p>
                  </a:txBody>
                  <a:tcPr/>
                </a:tc>
                <a:tc>
                  <a:txBody>
                    <a:bodyPr/>
                    <a:lstStyle/>
                    <a:p>
                      <a:pPr algn="ctr"/>
                      <a:endParaRPr lang="en-US" b="1" dirty="0"/>
                    </a:p>
                  </a:txBody>
                  <a:tcPr/>
                </a:tc>
                <a:tc>
                  <a:txBody>
                    <a:bodyPr/>
                    <a:lstStyle/>
                    <a:p>
                      <a:pPr algn="ctr"/>
                      <a:r>
                        <a:rPr lang="en-US" dirty="0"/>
                        <a:t>Satisfactory level</a:t>
                      </a:r>
                      <a:endParaRPr lang="en-US" b="1" dirty="0"/>
                    </a:p>
                  </a:txBody>
                  <a:tcPr/>
                </a:tc>
                <a:tc>
                  <a:txBody>
                    <a:bodyPr/>
                    <a:lstStyle/>
                    <a:p>
                      <a:pPr algn="ctr"/>
                      <a:endParaRPr lang="en-US" b="1" dirty="0"/>
                    </a:p>
                  </a:txBody>
                  <a:tcPr/>
                </a:tc>
                <a:tc>
                  <a:txBody>
                    <a:bodyPr/>
                    <a:lstStyle/>
                    <a:p>
                      <a:pPr algn="ctr"/>
                      <a:r>
                        <a:rPr lang="en-US" dirty="0"/>
                        <a:t>Low level</a:t>
                      </a:r>
                      <a:endParaRPr lang="en-US" b="1" dirty="0"/>
                    </a:p>
                  </a:txBody>
                  <a:tcPr/>
                </a:tc>
                <a:extLst>
                  <a:ext uri="{0D108BD9-81ED-4DB2-BD59-A6C34878D82A}">
                    <a16:rowId xmlns:a16="http://schemas.microsoft.com/office/drawing/2014/main" val="3914931652"/>
                  </a:ext>
                </a:extLst>
              </a:tr>
              <a:tr h="1018970">
                <a:tc>
                  <a:txBody>
                    <a:bodyPr/>
                    <a:lstStyle/>
                    <a:p>
                      <a:pPr algn="ctr"/>
                      <a:r>
                        <a:rPr lang="en-US" dirty="0"/>
                        <a:t>Less that 3 mistakes</a:t>
                      </a:r>
                      <a:endParaRPr lang="en-US" b="1" dirty="0"/>
                    </a:p>
                  </a:txBody>
                  <a:tcPr/>
                </a:tc>
                <a:tc>
                  <a:txBody>
                    <a:bodyPr/>
                    <a:lstStyle/>
                    <a:p>
                      <a:pPr algn="ctr"/>
                      <a:endParaRPr lang="en-US" b="1" dirty="0"/>
                    </a:p>
                  </a:txBody>
                  <a:tcPr/>
                </a:tc>
                <a:tc>
                  <a:txBody>
                    <a:bodyPr/>
                    <a:lstStyle/>
                    <a:p>
                      <a:pPr algn="ctr"/>
                      <a:r>
                        <a:rPr lang="en-US" dirty="0"/>
                        <a:t>3-5 mistakes</a:t>
                      </a:r>
                      <a:endParaRPr lang="en-US" b="1" dirty="0"/>
                    </a:p>
                  </a:txBody>
                  <a:tcPr/>
                </a:tc>
                <a:tc>
                  <a:txBody>
                    <a:bodyPr/>
                    <a:lstStyle/>
                    <a:p>
                      <a:pPr algn="ctr"/>
                      <a:endParaRPr lang="en-US" b="1" dirty="0"/>
                    </a:p>
                  </a:txBody>
                  <a:tcPr/>
                </a:tc>
                <a:tc>
                  <a:txBody>
                    <a:bodyPr/>
                    <a:lstStyle/>
                    <a:p>
                      <a:pPr algn="ctr"/>
                      <a:r>
                        <a:rPr lang="en-US" dirty="0"/>
                        <a:t>More than 5 mistakes</a:t>
                      </a:r>
                      <a:endParaRPr lang="en-US" b="1" dirty="0"/>
                    </a:p>
                  </a:txBody>
                  <a:tcPr/>
                </a:tc>
                <a:extLst>
                  <a:ext uri="{0D108BD9-81ED-4DB2-BD59-A6C34878D82A}">
                    <a16:rowId xmlns:a16="http://schemas.microsoft.com/office/drawing/2014/main" val="3859995302"/>
                  </a:ext>
                </a:extLst>
              </a:tr>
              <a:tr h="1018970">
                <a:tc>
                  <a:txBody>
                    <a:bodyPr/>
                    <a:lstStyle/>
                    <a:p>
                      <a:pPr algn="ctr"/>
                      <a:r>
                        <a:rPr lang="en-US" dirty="0"/>
                        <a:t>More than 5 times</a:t>
                      </a:r>
                      <a:endParaRPr lang="en-US" b="1" dirty="0"/>
                    </a:p>
                  </a:txBody>
                  <a:tcPr/>
                </a:tc>
                <a:tc>
                  <a:txBody>
                    <a:bodyPr/>
                    <a:lstStyle/>
                    <a:p>
                      <a:pPr algn="ctr"/>
                      <a:endParaRPr lang="en-US" b="1" dirty="0"/>
                    </a:p>
                  </a:txBody>
                  <a:tcPr/>
                </a:tc>
                <a:tc>
                  <a:txBody>
                    <a:bodyPr/>
                    <a:lstStyle/>
                    <a:p>
                      <a:pPr algn="ctr"/>
                      <a:r>
                        <a:rPr lang="en-US" dirty="0"/>
                        <a:t>3-5 times</a:t>
                      </a:r>
                      <a:endParaRPr lang="en-US" b="1" dirty="0"/>
                    </a:p>
                  </a:txBody>
                  <a:tcPr/>
                </a:tc>
                <a:tc>
                  <a:txBody>
                    <a:bodyPr/>
                    <a:lstStyle/>
                    <a:p>
                      <a:pPr algn="ctr"/>
                      <a:endParaRPr lang="en-US" b="1" dirty="0"/>
                    </a:p>
                  </a:txBody>
                  <a:tcPr/>
                </a:tc>
                <a:tc>
                  <a:txBody>
                    <a:bodyPr/>
                    <a:lstStyle/>
                    <a:p>
                      <a:pPr algn="ctr"/>
                      <a:r>
                        <a:rPr lang="en-US" dirty="0"/>
                        <a:t>Less than 3 times</a:t>
                      </a:r>
                      <a:endParaRPr lang="en-US" b="1" dirty="0"/>
                    </a:p>
                  </a:txBody>
                  <a:tcPr/>
                </a:tc>
                <a:extLst>
                  <a:ext uri="{0D108BD9-81ED-4DB2-BD59-A6C34878D82A}">
                    <a16:rowId xmlns:a16="http://schemas.microsoft.com/office/drawing/2014/main" val="2339272211"/>
                  </a:ext>
                </a:extLst>
              </a:tr>
            </a:tbl>
          </a:graphicData>
        </a:graphic>
      </p:graphicFrame>
    </p:spTree>
    <p:extLst>
      <p:ext uri="{BB962C8B-B14F-4D97-AF65-F5344CB8AC3E}">
        <p14:creationId xmlns:p14="http://schemas.microsoft.com/office/powerpoint/2010/main" val="3575934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Sample Projects</a:t>
            </a:r>
          </a:p>
        </p:txBody>
      </p:sp>
      <p:sp>
        <p:nvSpPr>
          <p:cNvPr id="5" name="Subtitle 4"/>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908134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BE94-F29A-4E17-8C82-D09CB4A6DE49}"/>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4544E7DB-281D-4760-85C6-B6E84512ABDF}"/>
              </a:ext>
            </a:extLst>
          </p:cNvPr>
          <p:cNvSpPr>
            <a:spLocks noGrp="1"/>
          </p:cNvSpPr>
          <p:nvPr>
            <p:ph idx="1"/>
          </p:nvPr>
        </p:nvSpPr>
        <p:spPr/>
        <p:txBody>
          <a:bodyPr/>
          <a:lstStyle/>
          <a:p>
            <a:r>
              <a:rPr lang="en-US" dirty="0"/>
              <a:t>UNIT: The Community</a:t>
            </a:r>
          </a:p>
          <a:p>
            <a:endParaRPr lang="en-US" dirty="0"/>
          </a:p>
          <a:p>
            <a:pPr lvl="1"/>
            <a:r>
              <a:rPr lang="en-US" dirty="0"/>
              <a:t>1. Choose a name for your city</a:t>
            </a:r>
          </a:p>
          <a:p>
            <a:pPr lvl="1"/>
            <a:r>
              <a:rPr lang="en-US" dirty="0"/>
              <a:t>2. Make a list of important places in the city and put them in alphabetical order</a:t>
            </a:r>
          </a:p>
          <a:p>
            <a:pPr lvl="1"/>
            <a:r>
              <a:rPr lang="en-US" dirty="0"/>
              <a:t>3. Make a map of your city and mark where the important places are</a:t>
            </a:r>
          </a:p>
          <a:p>
            <a:pPr lvl="1"/>
            <a:endParaRPr lang="en-US" dirty="0"/>
          </a:p>
        </p:txBody>
      </p:sp>
      <p:pic>
        <p:nvPicPr>
          <p:cNvPr id="4" name="Picture 2">
            <a:extLst>
              <a:ext uri="{FF2B5EF4-FFF2-40B4-BE49-F238E27FC236}">
                <a16:creationId xmlns:a16="http://schemas.microsoft.com/office/drawing/2014/main" id="{5729B2BA-8EDA-489E-8A93-E17DB87D149C}"/>
              </a:ext>
            </a:extLst>
          </p:cNvPr>
          <p:cNvPicPr>
            <a:picLocks noChangeAspect="1" noChangeArrowheads="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401389" y="6949440"/>
            <a:ext cx="8490858" cy="4213900"/>
          </a:xfrm>
          <a:prstGeom prst="rect">
            <a:avLst/>
          </a:prstGeom>
          <a:noFill/>
          <a:ln>
            <a:noFill/>
          </a:ln>
          <a:extLst/>
        </p:spPr>
      </p:pic>
    </p:spTree>
    <p:extLst>
      <p:ext uri="{BB962C8B-B14F-4D97-AF65-F5344CB8AC3E}">
        <p14:creationId xmlns:p14="http://schemas.microsoft.com/office/powerpoint/2010/main" val="271479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a:t>
            </a:r>
          </a:p>
        </p:txBody>
      </p:sp>
      <p:sp>
        <p:nvSpPr>
          <p:cNvPr id="3" name="Content Placeholder 2"/>
          <p:cNvSpPr>
            <a:spLocks noGrp="1"/>
          </p:cNvSpPr>
          <p:nvPr>
            <p:ph idx="1"/>
          </p:nvPr>
        </p:nvSpPr>
        <p:spPr>
          <a:xfrm>
            <a:off x="1154953" y="3096986"/>
            <a:ext cx="8761412" cy="557711"/>
          </a:xfrm>
        </p:spPr>
        <p:txBody>
          <a:bodyPr>
            <a:normAutofit fontScale="92500" lnSpcReduction="20000"/>
          </a:bodyPr>
          <a:lstStyle/>
          <a:p>
            <a:r>
              <a:rPr lang="en-CA" dirty="0"/>
              <a:t>In your opinions, what skills do you think are important to succeed in our world today?</a:t>
            </a:r>
          </a:p>
        </p:txBody>
      </p:sp>
      <p:pic>
        <p:nvPicPr>
          <p:cNvPr id="7170" name="Picture 2" descr="https://d13yacurqjgara.cloudfront.net/users/31675/screenshots/1856948/21st-century-ski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10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FC48-8E51-47E9-8D53-B75240006798}"/>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3269C957-9B92-4B0D-9093-DD08450D33A6}"/>
              </a:ext>
            </a:extLst>
          </p:cNvPr>
          <p:cNvSpPr>
            <a:spLocks noGrp="1"/>
          </p:cNvSpPr>
          <p:nvPr>
            <p:ph idx="1"/>
          </p:nvPr>
        </p:nvSpPr>
        <p:spPr>
          <a:xfrm>
            <a:off x="1154954" y="2603500"/>
            <a:ext cx="9360646" cy="3416300"/>
          </a:xfrm>
        </p:spPr>
        <p:txBody>
          <a:bodyPr/>
          <a:lstStyle/>
          <a:p>
            <a:r>
              <a:rPr lang="en-US" dirty="0"/>
              <a:t>UNIT: Jobs</a:t>
            </a:r>
          </a:p>
          <a:p>
            <a:endParaRPr lang="en-US" dirty="0"/>
          </a:p>
          <a:p>
            <a:pPr lvl="1"/>
            <a:r>
              <a:rPr lang="en-US" dirty="0"/>
              <a:t>1. I will give each group a job card</a:t>
            </a:r>
          </a:p>
          <a:p>
            <a:pPr lvl="1"/>
            <a:r>
              <a:rPr lang="en-US" dirty="0"/>
              <a:t>2. Individually make a job advertisement for that job</a:t>
            </a:r>
          </a:p>
          <a:p>
            <a:pPr lvl="1"/>
            <a:r>
              <a:rPr lang="en-US" dirty="0"/>
              <a:t>3. You should include a job description , salary (based on real world information )and the types of people you want to recruit.</a:t>
            </a:r>
          </a:p>
          <a:p>
            <a:pPr lvl="1"/>
            <a:r>
              <a:rPr lang="en-US" dirty="0"/>
              <a:t>4. Share your job advertisement individually in front of the class</a:t>
            </a:r>
          </a:p>
          <a:p>
            <a:endParaRPr lang="en-US" dirty="0"/>
          </a:p>
        </p:txBody>
      </p:sp>
    </p:spTree>
    <p:extLst>
      <p:ext uri="{BB962C8B-B14F-4D97-AF65-F5344CB8AC3E}">
        <p14:creationId xmlns:p14="http://schemas.microsoft.com/office/powerpoint/2010/main" val="2350135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a:t>
            </a:r>
          </a:p>
        </p:txBody>
      </p:sp>
      <p:sp>
        <p:nvSpPr>
          <p:cNvPr id="3" name="Content Placeholder 2"/>
          <p:cNvSpPr>
            <a:spLocks noGrp="1"/>
          </p:cNvSpPr>
          <p:nvPr>
            <p:ph idx="1"/>
          </p:nvPr>
        </p:nvSpPr>
        <p:spPr>
          <a:xfrm>
            <a:off x="1154953" y="2838631"/>
            <a:ext cx="4780332" cy="3849551"/>
          </a:xfrm>
        </p:spPr>
        <p:txBody>
          <a:bodyPr/>
          <a:lstStyle/>
          <a:p>
            <a:r>
              <a:rPr lang="en-CA" dirty="0"/>
              <a:t>With your group, choose 2 of the following projects and revise them to fit the guidelines of PBL.  Focus on the following:</a:t>
            </a:r>
          </a:p>
          <a:p>
            <a:pPr lvl="1"/>
            <a:r>
              <a:rPr lang="en-CA" dirty="0"/>
              <a:t>Entry events</a:t>
            </a:r>
          </a:p>
          <a:p>
            <a:pPr lvl="1"/>
            <a:r>
              <a:rPr lang="en-CA" dirty="0"/>
              <a:t>Real-world connection</a:t>
            </a:r>
          </a:p>
          <a:p>
            <a:pPr lvl="1"/>
            <a:r>
              <a:rPr lang="en-CA" dirty="0"/>
              <a:t>Driving questions</a:t>
            </a:r>
          </a:p>
          <a:p>
            <a:pPr lvl="1"/>
            <a:r>
              <a:rPr lang="en-CA" dirty="0"/>
              <a:t>Project details</a:t>
            </a:r>
          </a:p>
          <a:p>
            <a:pPr lvl="1"/>
            <a:r>
              <a:rPr lang="en-CA" dirty="0"/>
              <a:t>How learners will share their projects</a:t>
            </a:r>
          </a:p>
        </p:txBody>
      </p:sp>
      <p:sp>
        <p:nvSpPr>
          <p:cNvPr id="5" name="Content Placeholder 2">
            <a:extLst>
              <a:ext uri="{FF2B5EF4-FFF2-40B4-BE49-F238E27FC236}">
                <a16:creationId xmlns:a16="http://schemas.microsoft.com/office/drawing/2014/main" id="{A9D0082C-E45B-4C03-A683-1C3E7CB290B5}"/>
              </a:ext>
            </a:extLst>
          </p:cNvPr>
          <p:cNvSpPr txBox="1">
            <a:spLocks/>
          </p:cNvSpPr>
          <p:nvPr/>
        </p:nvSpPr>
        <p:spPr>
          <a:xfrm>
            <a:off x="7540513" y="3302603"/>
            <a:ext cx="3356087" cy="2251530"/>
          </a:xfrm>
          <a:prstGeom prst="rect">
            <a:avLst/>
          </a:prstGeom>
          <a:ln>
            <a:solidFill>
              <a:schemeClr val="accent1"/>
            </a:solidFill>
          </a:ln>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CA" dirty="0"/>
              <a:t>Fashion</a:t>
            </a:r>
          </a:p>
          <a:p>
            <a:pPr lvl="1"/>
            <a:r>
              <a:rPr lang="en-CA" dirty="0"/>
              <a:t>Travel</a:t>
            </a:r>
          </a:p>
          <a:p>
            <a:pPr lvl="1"/>
            <a:r>
              <a:rPr lang="en-CA" dirty="0"/>
              <a:t>Festivals</a:t>
            </a:r>
          </a:p>
          <a:p>
            <a:pPr lvl="1"/>
            <a:r>
              <a:rPr lang="en-CA" dirty="0"/>
              <a:t>Technology</a:t>
            </a:r>
          </a:p>
          <a:p>
            <a:pPr lvl="1"/>
            <a:r>
              <a:rPr lang="en-CA" dirty="0"/>
              <a:t>Relationships</a:t>
            </a:r>
          </a:p>
          <a:p>
            <a:pPr lvl="1"/>
            <a:r>
              <a:rPr lang="en-CA" dirty="0"/>
              <a:t>Family</a:t>
            </a:r>
          </a:p>
          <a:p>
            <a:pPr lvl="1"/>
            <a:r>
              <a:rPr lang="en-CA" dirty="0"/>
              <a:t>Hobbies</a:t>
            </a:r>
          </a:p>
        </p:txBody>
      </p:sp>
    </p:spTree>
    <p:extLst>
      <p:ext uri="{BB962C8B-B14F-4D97-AF65-F5344CB8AC3E}">
        <p14:creationId xmlns:p14="http://schemas.microsoft.com/office/powerpoint/2010/main" val="1659371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a:t>
            </a:r>
          </a:p>
        </p:txBody>
      </p:sp>
      <p:sp>
        <p:nvSpPr>
          <p:cNvPr id="5" name="Subtitle 4"/>
          <p:cNvSpPr>
            <a:spLocks noGrp="1"/>
          </p:cNvSpPr>
          <p:nvPr>
            <p:ph type="subTitle" idx="1"/>
          </p:nvPr>
        </p:nvSpPr>
        <p:spPr/>
        <p:txBody>
          <a:bodyPr/>
          <a:lstStyle/>
          <a:p>
            <a:r>
              <a:rPr lang="en-US" dirty="0"/>
              <a:t>Designing projects for your classrooms</a:t>
            </a:r>
          </a:p>
        </p:txBody>
      </p:sp>
    </p:spTree>
    <p:extLst>
      <p:ext uri="{BB962C8B-B14F-4D97-AF65-F5344CB8AC3E}">
        <p14:creationId xmlns:p14="http://schemas.microsoft.com/office/powerpoint/2010/main" val="3382275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469155" y="2726593"/>
            <a:ext cx="6371260" cy="3416300"/>
          </a:xfrm>
        </p:spPr>
        <p:txBody>
          <a:bodyPr>
            <a:normAutofit/>
          </a:bodyPr>
          <a:lstStyle/>
          <a:p>
            <a:r>
              <a:rPr lang="en-US" dirty="0"/>
              <a:t>With your group choose 1 chapter from a public school textbook of your choice.  Create a project for each chapter following PBL guidelines. Think about:</a:t>
            </a:r>
          </a:p>
          <a:p>
            <a:endParaRPr lang="en-US" dirty="0"/>
          </a:p>
          <a:p>
            <a:pPr lvl="1"/>
            <a:r>
              <a:rPr lang="en-US" dirty="0"/>
              <a:t>What is a problem or issue related to the topic that is relevant and relatable to my students?</a:t>
            </a:r>
          </a:p>
          <a:p>
            <a:pPr lvl="1"/>
            <a:r>
              <a:rPr lang="en-US" dirty="0"/>
              <a:t>What kind of project can students do to address the problem?</a:t>
            </a:r>
          </a:p>
          <a:p>
            <a:pPr lvl="1"/>
            <a:r>
              <a:rPr lang="en-US" dirty="0"/>
              <a:t>How will they present it?</a:t>
            </a:r>
          </a:p>
          <a:p>
            <a:pPr lvl="1"/>
            <a:r>
              <a:rPr lang="en-US" dirty="0"/>
              <a:t>How will it be assessed?</a:t>
            </a:r>
          </a:p>
          <a:p>
            <a:pPr lvl="1"/>
            <a:endParaRPr lang="en-CA" dirty="0"/>
          </a:p>
          <a:p>
            <a:endParaRPr lang="en-US" dirty="0"/>
          </a:p>
          <a:p>
            <a:endParaRPr lang="en-US" dirty="0"/>
          </a:p>
        </p:txBody>
      </p:sp>
      <p:sp>
        <p:nvSpPr>
          <p:cNvPr id="4" name="Rectangle 3">
            <a:extLst>
              <a:ext uri="{FF2B5EF4-FFF2-40B4-BE49-F238E27FC236}">
                <a16:creationId xmlns:a16="http://schemas.microsoft.com/office/drawing/2014/main" id="{E85288E4-42E7-4EC5-824E-621EF5581476}"/>
              </a:ext>
            </a:extLst>
          </p:cNvPr>
          <p:cNvSpPr/>
          <p:nvPr/>
        </p:nvSpPr>
        <p:spPr>
          <a:xfrm>
            <a:off x="8562351" y="3429000"/>
            <a:ext cx="270803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CA" dirty="0"/>
              <a:t>You will share your PBL lessons in a PBL fair and receive comments and feedback from your peers and professor</a:t>
            </a:r>
          </a:p>
        </p:txBody>
      </p:sp>
    </p:spTree>
    <p:extLst>
      <p:ext uri="{BB962C8B-B14F-4D97-AF65-F5344CB8AC3E}">
        <p14:creationId xmlns:p14="http://schemas.microsoft.com/office/powerpoint/2010/main" val="1780662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Project Fair</a:t>
            </a:r>
          </a:p>
        </p:txBody>
      </p:sp>
      <p:sp>
        <p:nvSpPr>
          <p:cNvPr id="5" name="Subtitle 4"/>
          <p:cNvSpPr>
            <a:spLocks noGrp="1"/>
          </p:cNvSpPr>
          <p:nvPr>
            <p:ph type="subTitle" idx="1"/>
          </p:nvPr>
        </p:nvSpPr>
        <p:spPr/>
        <p:txBody>
          <a:bodyPr/>
          <a:lstStyle/>
          <a:p>
            <a:r>
              <a:rPr lang="en-CA" dirty="0"/>
              <a:t>Presentations and feedback</a:t>
            </a:r>
          </a:p>
        </p:txBody>
      </p:sp>
    </p:spTree>
    <p:extLst>
      <p:ext uri="{BB962C8B-B14F-4D97-AF65-F5344CB8AC3E}">
        <p14:creationId xmlns:p14="http://schemas.microsoft.com/office/powerpoint/2010/main" val="2822470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Austin’s Butterfly</a:t>
            </a:r>
          </a:p>
        </p:txBody>
      </p:sp>
      <p:sp>
        <p:nvSpPr>
          <p:cNvPr id="3" name="Content Placeholder 2"/>
          <p:cNvSpPr>
            <a:spLocks noGrp="1"/>
          </p:cNvSpPr>
          <p:nvPr>
            <p:ph idx="1"/>
          </p:nvPr>
        </p:nvSpPr>
        <p:spPr/>
        <p:txBody>
          <a:bodyPr/>
          <a:lstStyle/>
          <a:p>
            <a:endParaRPr lang="en-CA"/>
          </a:p>
        </p:txBody>
      </p:sp>
      <p:pic>
        <p:nvPicPr>
          <p:cNvPr id="1026" name="Picture 2" descr="http://hearttutoring.org/bw/wp-content/uploads/2015/03/Austins-Butterfly.jpg">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5" r="3672" b="4488"/>
          <a:stretch/>
        </p:blipFill>
        <p:spPr bwMode="auto">
          <a:xfrm>
            <a:off x="2429690" y="2504552"/>
            <a:ext cx="6466115" cy="361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83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Revisions </a:t>
            </a:r>
          </a:p>
        </p:txBody>
      </p:sp>
      <p:sp>
        <p:nvSpPr>
          <p:cNvPr id="3" name="Content Placeholder 2"/>
          <p:cNvSpPr>
            <a:spLocks noGrp="1"/>
          </p:cNvSpPr>
          <p:nvPr>
            <p:ph idx="1"/>
          </p:nvPr>
        </p:nvSpPr>
        <p:spPr/>
        <p:txBody>
          <a:bodyPr/>
          <a:lstStyle/>
          <a:p>
            <a:r>
              <a:rPr lang="en-CA" dirty="0"/>
              <a:t>Reflecting on your project</a:t>
            </a:r>
          </a:p>
          <a:p>
            <a:r>
              <a:rPr lang="en-CA" dirty="0"/>
              <a:t>Redrafting your original design</a:t>
            </a:r>
          </a:p>
          <a:p>
            <a:r>
              <a:rPr lang="en-CA" dirty="0"/>
              <a:t>Refining your project</a:t>
            </a:r>
          </a:p>
          <a:p>
            <a:endParaRPr lang="en-CA" dirty="0"/>
          </a:p>
          <a:p>
            <a:r>
              <a:rPr lang="en-US" dirty="0"/>
              <a:t>Building Excellence in Student Work (Austin’s Butterfly)</a:t>
            </a:r>
            <a:endParaRPr lang="en-CA" dirty="0"/>
          </a:p>
        </p:txBody>
      </p:sp>
    </p:spTree>
    <p:extLst>
      <p:ext uri="{BB962C8B-B14F-4D97-AF65-F5344CB8AC3E}">
        <p14:creationId xmlns:p14="http://schemas.microsoft.com/office/powerpoint/2010/main" val="1013982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Final Reflection</a:t>
            </a:r>
          </a:p>
        </p:txBody>
      </p:sp>
      <p:sp>
        <p:nvSpPr>
          <p:cNvPr id="5" name="Subtitle 4"/>
          <p:cNvSpPr>
            <a:spLocks noGrp="1"/>
          </p:cNvSpPr>
          <p:nvPr>
            <p:ph type="subTitle" idx="1"/>
          </p:nvPr>
        </p:nvSpPr>
        <p:spPr/>
        <p:txBody>
          <a:bodyPr/>
          <a:lstStyle/>
          <a:p>
            <a:r>
              <a:rPr lang="en-CA" dirty="0"/>
              <a:t>Practicality of implementation </a:t>
            </a:r>
          </a:p>
        </p:txBody>
      </p:sp>
    </p:spTree>
    <p:extLst>
      <p:ext uri="{BB962C8B-B14F-4D97-AF65-F5344CB8AC3E}">
        <p14:creationId xmlns:p14="http://schemas.microsoft.com/office/powerpoint/2010/main" val="1827566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Reflection</a:t>
            </a:r>
          </a:p>
        </p:txBody>
      </p:sp>
      <p:sp>
        <p:nvSpPr>
          <p:cNvPr id="3" name="Content Placeholder 2"/>
          <p:cNvSpPr>
            <a:spLocks noGrp="1"/>
          </p:cNvSpPr>
          <p:nvPr>
            <p:ph idx="1"/>
          </p:nvPr>
        </p:nvSpPr>
        <p:spPr/>
        <p:txBody>
          <a:bodyPr/>
          <a:lstStyle/>
          <a:p>
            <a:r>
              <a:rPr lang="en-CA" dirty="0"/>
              <a:t>How can teachers implement PBL in English language classrooms in </a:t>
            </a:r>
            <a:r>
              <a:rPr lang="en-CA"/>
              <a:t>South Korea?</a:t>
            </a:r>
            <a:endParaRPr lang="en-CA" dirty="0"/>
          </a:p>
          <a:p>
            <a:endParaRPr lang="en-CA" dirty="0"/>
          </a:p>
          <a:p>
            <a:pPr lvl="1"/>
            <a:r>
              <a:rPr lang="en-CA" dirty="0"/>
              <a:t>How practical do you think PBL is in the Korean context (very practical, somewhat practical, not practical)? Why?</a:t>
            </a:r>
          </a:p>
          <a:p>
            <a:endParaRPr lang="en-CA" dirty="0"/>
          </a:p>
          <a:p>
            <a:pPr lvl="1"/>
            <a:r>
              <a:rPr lang="en-CA" dirty="0"/>
              <a:t>What are some of the possible difficulties with using PBL in your classroom?</a:t>
            </a:r>
          </a:p>
          <a:p>
            <a:endParaRPr lang="en-CA" dirty="0"/>
          </a:p>
          <a:p>
            <a:pPr lvl="1"/>
            <a:r>
              <a:rPr lang="en-CA" dirty="0"/>
              <a:t>How could these difficulties be resolved?</a:t>
            </a:r>
          </a:p>
          <a:p>
            <a:endParaRPr lang="en-CA" dirty="0"/>
          </a:p>
          <a:p>
            <a:endParaRPr lang="en-CA" dirty="0"/>
          </a:p>
        </p:txBody>
      </p:sp>
    </p:spTree>
    <p:extLst>
      <p:ext uri="{BB962C8B-B14F-4D97-AF65-F5344CB8AC3E}">
        <p14:creationId xmlns:p14="http://schemas.microsoft.com/office/powerpoint/2010/main" val="2181635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Useful Websites</a:t>
            </a:r>
          </a:p>
        </p:txBody>
      </p:sp>
      <p:sp>
        <p:nvSpPr>
          <p:cNvPr id="3" name="Content Placeholder 2"/>
          <p:cNvSpPr>
            <a:spLocks noGrp="1"/>
          </p:cNvSpPr>
          <p:nvPr>
            <p:ph idx="1"/>
          </p:nvPr>
        </p:nvSpPr>
        <p:spPr/>
        <p:txBody>
          <a:bodyPr/>
          <a:lstStyle/>
          <a:p>
            <a:r>
              <a:rPr lang="en-CA" dirty="0">
                <a:hlinkClick r:id="rId2"/>
              </a:rPr>
              <a:t>www.bie.org</a:t>
            </a:r>
            <a:endParaRPr lang="en-CA" dirty="0"/>
          </a:p>
          <a:p>
            <a:r>
              <a:rPr lang="en-CA" dirty="0">
                <a:hlinkClick r:id="rId3"/>
              </a:rPr>
              <a:t>http://www.leadingpbl.org/w/page/24328306/PBL%20Gallery</a:t>
            </a:r>
            <a:endParaRPr lang="en-CA" dirty="0"/>
          </a:p>
          <a:p>
            <a:r>
              <a:rPr lang="en-CA" dirty="0">
                <a:hlinkClick r:id="rId4"/>
              </a:rPr>
              <a:t>https://21centuryedtech.wordpress.com/2013/09/15/the-pbl-super-highway-over-45-links-to-great-project-based-learning/</a:t>
            </a:r>
            <a:endParaRPr lang="en-CA" dirty="0"/>
          </a:p>
          <a:p>
            <a:r>
              <a:rPr lang="en-CA" dirty="0">
                <a:hlinkClick r:id="rId5"/>
              </a:rPr>
              <a:t>http://www.elltoolbox.com/pbl.html</a:t>
            </a:r>
            <a:endParaRPr lang="en-CA" dirty="0"/>
          </a:p>
          <a:p>
            <a:r>
              <a:rPr lang="en-CA" dirty="0">
                <a:hlinkClick r:id="rId6"/>
              </a:rPr>
              <a:t>http://www.mrsoshouse.com/pbl/pblin.html</a:t>
            </a:r>
            <a:endParaRPr lang="en-CA" dirty="0"/>
          </a:p>
          <a:p>
            <a:endParaRPr lang="en-CA" dirty="0"/>
          </a:p>
          <a:p>
            <a:endParaRPr lang="en-CA" dirty="0"/>
          </a:p>
        </p:txBody>
      </p:sp>
    </p:spTree>
    <p:extLst>
      <p:ext uri="{BB962C8B-B14F-4D97-AF65-F5344CB8AC3E}">
        <p14:creationId xmlns:p14="http://schemas.microsoft.com/office/powerpoint/2010/main" val="261454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E63-F169-460C-BE0C-33D348FE13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87D337-6C79-401C-946A-6209A282AF5F}"/>
              </a:ext>
            </a:extLst>
          </p:cNvPr>
          <p:cNvSpPr>
            <a:spLocks noGrp="1"/>
          </p:cNvSpPr>
          <p:nvPr>
            <p:ph idx="1"/>
          </p:nvPr>
        </p:nvSpPr>
        <p:spPr/>
        <p:txBody>
          <a:bodyPr/>
          <a:lstStyle/>
          <a:p>
            <a:endParaRPr lang="en-US"/>
          </a:p>
        </p:txBody>
      </p:sp>
      <p:pic>
        <p:nvPicPr>
          <p:cNvPr id="2050" name="Picture 2" descr="Image result for 21st century skills 4 cs">
            <a:extLst>
              <a:ext uri="{FF2B5EF4-FFF2-40B4-BE49-F238E27FC236}">
                <a16:creationId xmlns:a16="http://schemas.microsoft.com/office/drawing/2014/main" id="{D7E6510C-A295-4DDC-908F-52CC669D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1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CC90452-2949-4027-8DE5-2BB654CF24DA}"/>
              </a:ext>
            </a:extLst>
          </p:cNvPr>
          <p:cNvSpPr/>
          <p:nvPr/>
        </p:nvSpPr>
        <p:spPr>
          <a:xfrm>
            <a:off x="0" y="1472339"/>
            <a:ext cx="12321153" cy="4184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7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132E7-C861-4E91-B8D0-DE4D4FCD9626}"/>
              </a:ext>
            </a:extLst>
          </p:cNvPr>
          <p:cNvSpPr>
            <a:spLocks noGrp="1"/>
          </p:cNvSpPr>
          <p:nvPr>
            <p:ph type="ctrTitle"/>
          </p:nvPr>
        </p:nvSpPr>
        <p:spPr/>
        <p:txBody>
          <a:bodyPr/>
          <a:lstStyle/>
          <a:p>
            <a:r>
              <a:rPr lang="en-US" dirty="0"/>
              <a:t>Appendices</a:t>
            </a:r>
          </a:p>
        </p:txBody>
      </p:sp>
      <p:sp>
        <p:nvSpPr>
          <p:cNvPr id="5" name="Subtitle 4">
            <a:extLst>
              <a:ext uri="{FF2B5EF4-FFF2-40B4-BE49-F238E27FC236}">
                <a16:creationId xmlns:a16="http://schemas.microsoft.com/office/drawing/2014/main" id="{976CF287-3B10-4808-92A8-01D9541F27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061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Types</a:t>
            </a:r>
          </a:p>
        </p:txBody>
      </p:sp>
      <p:sp>
        <p:nvSpPr>
          <p:cNvPr id="3" name="Content Placeholder 2"/>
          <p:cNvSpPr>
            <a:spLocks noGrp="1"/>
          </p:cNvSpPr>
          <p:nvPr>
            <p:ph idx="1"/>
          </p:nvPr>
        </p:nvSpPr>
        <p:spPr>
          <a:xfrm>
            <a:off x="1154955" y="2603500"/>
            <a:ext cx="10150354" cy="3416300"/>
          </a:xfrm>
        </p:spPr>
        <p:txBody>
          <a:bodyPr/>
          <a:lstStyle/>
          <a:p>
            <a:r>
              <a:rPr lang="en-CA" b="1" dirty="0"/>
              <a:t>Solving a Real-World Problem (Investigating a problem and presenting solutions)</a:t>
            </a:r>
          </a:p>
          <a:p>
            <a:r>
              <a:rPr lang="en-CA" b="1" dirty="0"/>
              <a:t>Meeting a Design Challenge (Presenting a plan)</a:t>
            </a:r>
          </a:p>
          <a:p>
            <a:r>
              <a:rPr lang="en-CA" b="1" dirty="0"/>
              <a:t>Exploring an Abstract Question (Presenting deep thoughts)</a:t>
            </a:r>
          </a:p>
          <a:p>
            <a:r>
              <a:rPr lang="en-CA" b="1" dirty="0"/>
              <a:t>Conducting an Investigation (Investigating and reporting)</a:t>
            </a:r>
          </a:p>
          <a:p>
            <a:r>
              <a:rPr lang="en-US" b="1" dirty="0"/>
              <a:t>Taking a Position on an Issue (Debating, discussing, speech)</a:t>
            </a:r>
            <a:endParaRPr lang="en-CA" dirty="0"/>
          </a:p>
        </p:txBody>
      </p:sp>
    </p:spTree>
    <p:extLst>
      <p:ext uri="{BB962C8B-B14F-4D97-AF65-F5344CB8AC3E}">
        <p14:creationId xmlns:p14="http://schemas.microsoft.com/office/powerpoint/2010/main" val="90027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Solving a real-world problem</a:t>
            </a:r>
          </a:p>
        </p:txBody>
      </p:sp>
      <p:sp>
        <p:nvSpPr>
          <p:cNvPr id="3" name="Content Placeholder 2"/>
          <p:cNvSpPr>
            <a:spLocks noGrp="1"/>
          </p:cNvSpPr>
          <p:nvPr>
            <p:ph idx="1"/>
          </p:nvPr>
        </p:nvSpPr>
        <p:spPr/>
        <p:txBody>
          <a:bodyPr>
            <a:normAutofit lnSpcReduction="10000"/>
          </a:bodyPr>
          <a:lstStyle/>
          <a:p>
            <a:r>
              <a:rPr lang="en-US" dirty="0"/>
              <a:t>Students investigate a problem at their school, in their community, in the wider world, or one modeled after problems faced by people on the job or professionals in a particular discipline.</a:t>
            </a:r>
          </a:p>
          <a:p>
            <a:endParaRPr lang="en-US" dirty="0"/>
          </a:p>
          <a:p>
            <a:r>
              <a:rPr lang="en-US" dirty="0"/>
              <a:t>How can the lunch menu at our school be improved?</a:t>
            </a:r>
          </a:p>
          <a:p>
            <a:pPr lvl="1"/>
            <a:r>
              <a:rPr lang="en-US" dirty="0"/>
              <a:t>Design a better lunch meal plan at our school for the month of July.</a:t>
            </a:r>
          </a:p>
          <a:p>
            <a:pPr lvl="2"/>
            <a:endParaRPr lang="en-US" dirty="0"/>
          </a:p>
          <a:p>
            <a:r>
              <a:rPr lang="en-US" dirty="0"/>
              <a:t>What can we as educators do to promote 21</a:t>
            </a:r>
            <a:r>
              <a:rPr lang="en-US" baseline="30000" dirty="0"/>
              <a:t>st</a:t>
            </a:r>
            <a:r>
              <a:rPr lang="en-US" dirty="0"/>
              <a:t> century skills in our classrooms?</a:t>
            </a:r>
          </a:p>
          <a:p>
            <a:pPr lvl="1"/>
            <a:r>
              <a:rPr lang="en-US" dirty="0"/>
              <a:t>Propose 4 ways to help promote 21</a:t>
            </a:r>
            <a:r>
              <a:rPr lang="en-US" baseline="30000" dirty="0"/>
              <a:t>st</a:t>
            </a:r>
            <a:r>
              <a:rPr lang="en-US" dirty="0"/>
              <a:t> century skills in out classrooms.</a:t>
            </a:r>
            <a:endParaRPr lang="en-CA" dirty="0"/>
          </a:p>
        </p:txBody>
      </p:sp>
    </p:spTree>
    <p:extLst>
      <p:ext uri="{BB962C8B-B14F-4D97-AF65-F5344CB8AC3E}">
        <p14:creationId xmlns:p14="http://schemas.microsoft.com/office/powerpoint/2010/main" val="1802770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Meeting a design challenge</a:t>
            </a:r>
          </a:p>
        </p:txBody>
      </p:sp>
      <p:sp>
        <p:nvSpPr>
          <p:cNvPr id="3" name="Content Placeholder 2"/>
          <p:cNvSpPr>
            <a:spLocks noGrp="1"/>
          </p:cNvSpPr>
          <p:nvPr>
            <p:ph idx="1"/>
          </p:nvPr>
        </p:nvSpPr>
        <p:spPr/>
        <p:txBody>
          <a:bodyPr/>
          <a:lstStyle/>
          <a:p>
            <a:r>
              <a:rPr lang="en-US" dirty="0"/>
              <a:t>This is a broad category that could range from developing a proposal or plan, to actually creating or constructing something.</a:t>
            </a:r>
          </a:p>
          <a:p>
            <a:endParaRPr lang="en-US" dirty="0"/>
          </a:p>
          <a:p>
            <a:r>
              <a:rPr lang="en-US" dirty="0"/>
              <a:t>How can we raise funds to help people in need?</a:t>
            </a:r>
          </a:p>
          <a:p>
            <a:pPr lvl="1"/>
            <a:r>
              <a:rPr lang="en-US" dirty="0"/>
              <a:t>Design a plan to help raise funds</a:t>
            </a:r>
          </a:p>
          <a:p>
            <a:r>
              <a:rPr lang="en-US" dirty="0"/>
              <a:t>How can we create a website that encourages others to read </a:t>
            </a:r>
            <a:r>
              <a:rPr lang="en-CA" dirty="0"/>
              <a:t>the books we like?</a:t>
            </a:r>
          </a:p>
          <a:p>
            <a:pPr lvl="1"/>
            <a:r>
              <a:rPr lang="en-CA" dirty="0"/>
              <a:t>Design a plan for a website than can help encourage others to read the books we like. </a:t>
            </a:r>
          </a:p>
        </p:txBody>
      </p:sp>
    </p:spTree>
    <p:extLst>
      <p:ext uri="{BB962C8B-B14F-4D97-AF65-F5344CB8AC3E}">
        <p14:creationId xmlns:p14="http://schemas.microsoft.com/office/powerpoint/2010/main" val="185014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Exploring an Abstract question</a:t>
            </a:r>
          </a:p>
        </p:txBody>
      </p:sp>
      <p:sp>
        <p:nvSpPr>
          <p:cNvPr id="3" name="Content Placeholder 2"/>
          <p:cNvSpPr>
            <a:spLocks noGrp="1"/>
          </p:cNvSpPr>
          <p:nvPr>
            <p:ph idx="1"/>
          </p:nvPr>
        </p:nvSpPr>
        <p:spPr/>
        <p:txBody>
          <a:bodyPr>
            <a:normAutofit/>
          </a:bodyPr>
          <a:lstStyle/>
          <a:p>
            <a:r>
              <a:rPr lang="en-US" dirty="0"/>
              <a:t>In this kind of project, students are not focused on a concrete problem or product, but rather on abstract ideas and concepts.</a:t>
            </a:r>
          </a:p>
          <a:p>
            <a:endParaRPr lang="en-US" dirty="0"/>
          </a:p>
          <a:p>
            <a:r>
              <a:rPr lang="en-US" dirty="0"/>
              <a:t>What is a healthy diet?</a:t>
            </a:r>
          </a:p>
          <a:p>
            <a:pPr lvl="1"/>
            <a:r>
              <a:rPr lang="en-US" dirty="0"/>
              <a:t>Students plan and conduct an awareness-raising campaign about nutrition in their community.</a:t>
            </a:r>
          </a:p>
          <a:p>
            <a:r>
              <a:rPr lang="en-CA" dirty="0"/>
              <a:t>Why do people move?</a:t>
            </a:r>
          </a:p>
          <a:p>
            <a:pPr lvl="1"/>
            <a:r>
              <a:rPr lang="en-US" dirty="0"/>
              <a:t>Students read stories and compare national and local data, then produce videos that answer the driving question with examples from </a:t>
            </a:r>
            <a:r>
              <a:rPr lang="en-CA" dirty="0"/>
              <a:t>their community.</a:t>
            </a:r>
          </a:p>
        </p:txBody>
      </p:sp>
    </p:spTree>
    <p:extLst>
      <p:ext uri="{BB962C8B-B14F-4D97-AF65-F5344CB8AC3E}">
        <p14:creationId xmlns:p14="http://schemas.microsoft.com/office/powerpoint/2010/main" val="2988024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Conducting an investigation</a:t>
            </a:r>
          </a:p>
        </p:txBody>
      </p:sp>
      <p:sp>
        <p:nvSpPr>
          <p:cNvPr id="3" name="Content Placeholder 2"/>
          <p:cNvSpPr>
            <a:spLocks noGrp="1"/>
          </p:cNvSpPr>
          <p:nvPr>
            <p:ph idx="1"/>
          </p:nvPr>
        </p:nvSpPr>
        <p:spPr/>
        <p:txBody>
          <a:bodyPr>
            <a:normAutofit lnSpcReduction="10000"/>
          </a:bodyPr>
          <a:lstStyle/>
          <a:p>
            <a:r>
              <a:rPr lang="en-US" dirty="0"/>
              <a:t>This kind of project involves students in answering a question that requires research, data collection, and analysis.</a:t>
            </a:r>
          </a:p>
          <a:p>
            <a:endParaRPr lang="en-US" dirty="0"/>
          </a:p>
          <a:p>
            <a:r>
              <a:rPr lang="en-US" dirty="0"/>
              <a:t>How good is the drinking water in our town?</a:t>
            </a:r>
          </a:p>
          <a:p>
            <a:pPr lvl="1"/>
            <a:r>
              <a:rPr lang="en-US" dirty="0"/>
              <a:t>Students conduct experiments, do field work, and interview experts to prepare a presentation to the community.</a:t>
            </a:r>
          </a:p>
          <a:p>
            <a:pPr lvl="1"/>
            <a:endParaRPr lang="en-US" dirty="0"/>
          </a:p>
          <a:p>
            <a:r>
              <a:rPr lang="en-US" dirty="0"/>
              <a:t>Did birds evolve from dinosaurs?</a:t>
            </a:r>
          </a:p>
          <a:p>
            <a:pPr lvl="1"/>
            <a:r>
              <a:rPr lang="en-US" dirty="0"/>
              <a:t>Students act as teams of scientists weighing the evidence in a panel discussion and written report.</a:t>
            </a:r>
            <a:endParaRPr lang="en-CA" dirty="0"/>
          </a:p>
        </p:txBody>
      </p:sp>
    </p:spTree>
    <p:extLst>
      <p:ext uri="{BB962C8B-B14F-4D97-AF65-F5344CB8AC3E}">
        <p14:creationId xmlns:p14="http://schemas.microsoft.com/office/powerpoint/2010/main" val="3695053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Taking position on an issue</a:t>
            </a:r>
          </a:p>
        </p:txBody>
      </p:sp>
      <p:sp>
        <p:nvSpPr>
          <p:cNvPr id="3" name="Content Placeholder 2"/>
          <p:cNvSpPr>
            <a:spLocks noGrp="1"/>
          </p:cNvSpPr>
          <p:nvPr>
            <p:ph idx="1"/>
          </p:nvPr>
        </p:nvSpPr>
        <p:spPr/>
        <p:txBody>
          <a:bodyPr>
            <a:normAutofit lnSpcReduction="10000"/>
          </a:bodyPr>
          <a:lstStyle/>
          <a:p>
            <a:r>
              <a:rPr lang="en-US" dirty="0"/>
              <a:t>Students in this type of project study a controversial or debatable issue, gather evidence, and make an argument.</a:t>
            </a:r>
          </a:p>
          <a:p>
            <a:endParaRPr lang="en-US" dirty="0"/>
          </a:p>
          <a:p>
            <a:r>
              <a:rPr lang="en-US" dirty="0"/>
              <a:t>Should Korea accept more immigrants into the country?</a:t>
            </a:r>
          </a:p>
          <a:p>
            <a:pPr lvl="1"/>
            <a:r>
              <a:rPr lang="en-US" dirty="0"/>
              <a:t>Students read various articles and watch various new reports about the issue to learn about immigration in the country.  Students think about the pros and cons of increased immigration and present their views in the form of a moving debate. </a:t>
            </a:r>
          </a:p>
          <a:p>
            <a:r>
              <a:rPr lang="en-US" dirty="0"/>
              <a:t>Are GMO foods harmful or beneficial?</a:t>
            </a:r>
          </a:p>
          <a:p>
            <a:pPr lvl="1"/>
            <a:r>
              <a:rPr lang="en-US" dirty="0"/>
              <a:t>Students evaluate the evidence on both sides and </a:t>
            </a:r>
            <a:r>
              <a:rPr lang="en-CA" dirty="0"/>
              <a:t>present their positions in a panel format. </a:t>
            </a:r>
          </a:p>
        </p:txBody>
      </p:sp>
    </p:spTree>
    <p:extLst>
      <p:ext uri="{BB962C8B-B14F-4D97-AF65-F5344CB8AC3E}">
        <p14:creationId xmlns:p14="http://schemas.microsoft.com/office/powerpoint/2010/main" val="22477136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a:t>Driving Questions</a:t>
            </a:r>
            <a:br>
              <a:rPr lang="en-US" altLang="ko-KR" dirty="0"/>
            </a:br>
            <a:endParaRPr lang="ko-KR" altLang="en-US" dirty="0"/>
          </a:p>
        </p:txBody>
      </p:sp>
      <p:sp>
        <p:nvSpPr>
          <p:cNvPr id="4" name="Subtitle 3"/>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21520197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 project</a:t>
            </a:r>
          </a:p>
        </p:txBody>
      </p:sp>
      <p:sp>
        <p:nvSpPr>
          <p:cNvPr id="3" name="Content Placeholder 2"/>
          <p:cNvSpPr>
            <a:spLocks noGrp="1"/>
          </p:cNvSpPr>
          <p:nvPr>
            <p:ph idx="1"/>
          </p:nvPr>
        </p:nvSpPr>
        <p:spPr/>
        <p:txBody>
          <a:bodyPr/>
          <a:lstStyle/>
          <a:p>
            <a:r>
              <a:rPr lang="en-CA" dirty="0"/>
              <a:t>1) Entry event ( Reading, Video, Story, Discussion, Pictures, etc.)</a:t>
            </a:r>
          </a:p>
          <a:p>
            <a:r>
              <a:rPr lang="en-CA" dirty="0"/>
              <a:t>2) Driving question</a:t>
            </a:r>
          </a:p>
          <a:p>
            <a:r>
              <a:rPr lang="en-CA" dirty="0"/>
              <a:t>3) Discussing ways to address driving questions</a:t>
            </a:r>
          </a:p>
          <a:p>
            <a:r>
              <a:rPr lang="en-CA" dirty="0"/>
              <a:t>4) Choosing project</a:t>
            </a:r>
          </a:p>
          <a:p>
            <a:r>
              <a:rPr lang="en-CA" dirty="0"/>
              <a:t>5) Working on projects n groups</a:t>
            </a:r>
          </a:p>
          <a:p>
            <a:r>
              <a:rPr lang="en-CA" dirty="0"/>
              <a:t>6) Feedback and revision</a:t>
            </a:r>
          </a:p>
          <a:p>
            <a:r>
              <a:rPr lang="en-CA" dirty="0"/>
              <a:t>7) Present/ share</a:t>
            </a:r>
          </a:p>
        </p:txBody>
      </p:sp>
      <p:pic>
        <p:nvPicPr>
          <p:cNvPr id="4" name="Picture 3">
            <a:hlinkClick r:id="rId2" action="ppaction://hlinkfile"/>
            <a:extLst>
              <a:ext uri="{FF2B5EF4-FFF2-40B4-BE49-F238E27FC236}">
                <a16:creationId xmlns:a16="http://schemas.microsoft.com/office/drawing/2014/main" id="{14859731-173E-4B50-82FC-7E722705102F}"/>
              </a:ext>
            </a:extLst>
          </p:cNvPr>
          <p:cNvPicPr>
            <a:picLocks noChangeAspect="1"/>
          </p:cNvPicPr>
          <p:nvPr/>
        </p:nvPicPr>
        <p:blipFill rotWithShape="1">
          <a:blip r:embed="rId3"/>
          <a:srcRect l="13411" t="8879" r="10733" b="14335"/>
          <a:stretch/>
        </p:blipFill>
        <p:spPr>
          <a:xfrm flipH="1">
            <a:off x="8297596" y="4034116"/>
            <a:ext cx="2668641" cy="1518771"/>
          </a:xfrm>
          <a:prstGeom prst="rect">
            <a:avLst/>
          </a:prstGeom>
        </p:spPr>
      </p:pic>
    </p:spTree>
    <p:extLst>
      <p:ext uri="{BB962C8B-B14F-4D97-AF65-F5344CB8AC3E}">
        <p14:creationId xmlns:p14="http://schemas.microsoft.com/office/powerpoint/2010/main" val="4092984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Connecting</a:t>
            </a:r>
          </a:p>
        </p:txBody>
      </p:sp>
      <p:sp>
        <p:nvSpPr>
          <p:cNvPr id="3" name="Content Placeholder 2"/>
          <p:cNvSpPr>
            <a:spLocks noGrp="1"/>
          </p:cNvSpPr>
          <p:nvPr>
            <p:ph idx="1"/>
          </p:nvPr>
        </p:nvSpPr>
        <p:spPr/>
        <p:txBody>
          <a:bodyPr/>
          <a:lstStyle/>
          <a:p>
            <a:r>
              <a:rPr lang="en-CA" dirty="0"/>
              <a:t>Creating a project around a topic or entry event that is relevant, relatable and interesting for students. </a:t>
            </a:r>
          </a:p>
          <a:p>
            <a:pPr lvl="1"/>
            <a:r>
              <a:rPr lang="en-CA" dirty="0"/>
              <a:t>Entry events can include: Readings, Videos, Audio, Discussion, Dialogue etc. </a:t>
            </a:r>
          </a:p>
          <a:p>
            <a:pPr lvl="1"/>
            <a:endParaRPr lang="en-CA" dirty="0"/>
          </a:p>
          <a:p>
            <a:r>
              <a:rPr lang="en-CA" dirty="0"/>
              <a:t>In order to generate interest and make a connection to learners, the teacher can create a story, situation, or event. (TIP: it doesn’t have to be real! But it needs to fish their attention ^^) </a:t>
            </a:r>
          </a:p>
        </p:txBody>
      </p:sp>
      <p:pic>
        <p:nvPicPr>
          <p:cNvPr id="4" name="Picture 3"/>
          <p:cNvPicPr>
            <a:picLocks noChangeAspect="1"/>
          </p:cNvPicPr>
          <p:nvPr/>
        </p:nvPicPr>
        <p:blipFill rotWithShape="1">
          <a:blip r:embed="rId2"/>
          <a:srcRect t="22571" b="56168"/>
          <a:stretch/>
        </p:blipFill>
        <p:spPr>
          <a:xfrm>
            <a:off x="5535659" y="5526973"/>
            <a:ext cx="6181158" cy="985653"/>
          </a:xfrm>
          <a:prstGeom prst="rect">
            <a:avLst/>
          </a:prstGeom>
        </p:spPr>
      </p:pic>
    </p:spTree>
    <p:extLst>
      <p:ext uri="{BB962C8B-B14F-4D97-AF65-F5344CB8AC3E}">
        <p14:creationId xmlns:p14="http://schemas.microsoft.com/office/powerpoint/2010/main" val="15069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 </a:t>
            </a:r>
          </a:p>
        </p:txBody>
      </p:sp>
      <p:sp>
        <p:nvSpPr>
          <p:cNvPr id="3" name="Content Placeholder 2"/>
          <p:cNvSpPr>
            <a:spLocks noGrp="1"/>
          </p:cNvSpPr>
          <p:nvPr>
            <p:ph idx="1"/>
          </p:nvPr>
        </p:nvSpPr>
        <p:spPr>
          <a:xfrm>
            <a:off x="681925" y="2530946"/>
            <a:ext cx="8473345" cy="3978342"/>
          </a:xfrm>
        </p:spPr>
        <p:txBody>
          <a:bodyPr>
            <a:normAutofit fontScale="92500" lnSpcReduction="10000"/>
          </a:bodyPr>
          <a:lstStyle/>
          <a:p>
            <a:pPr lvl="0"/>
            <a:r>
              <a:rPr lang="en-CA" dirty="0"/>
              <a:t>personal and social responsibility</a:t>
            </a:r>
          </a:p>
          <a:p>
            <a:pPr lvl="0"/>
            <a:endParaRPr lang="en-CA" dirty="0"/>
          </a:p>
          <a:p>
            <a:pPr lvl="0"/>
            <a:r>
              <a:rPr lang="en-CA" dirty="0"/>
              <a:t>planning, critical thinking, reasoning, and creativity</a:t>
            </a:r>
          </a:p>
          <a:p>
            <a:pPr lvl="0"/>
            <a:endParaRPr lang="en-CA" dirty="0"/>
          </a:p>
          <a:p>
            <a:pPr lvl="0"/>
            <a:r>
              <a:rPr lang="en-CA" dirty="0"/>
              <a:t>strong communication skills, both for interpersonal and presentation needs</a:t>
            </a:r>
          </a:p>
          <a:p>
            <a:pPr lvl="0"/>
            <a:endParaRPr lang="en-CA" dirty="0"/>
          </a:p>
          <a:p>
            <a:pPr lvl="0"/>
            <a:r>
              <a:rPr lang="en-CA" dirty="0"/>
              <a:t>cross-cultural understanding</a:t>
            </a:r>
          </a:p>
          <a:p>
            <a:pPr lvl="0"/>
            <a:endParaRPr lang="en-CA" dirty="0"/>
          </a:p>
          <a:p>
            <a:pPr lvl="0"/>
            <a:r>
              <a:rPr lang="en-CA" dirty="0"/>
              <a:t>visualizing and decision making</a:t>
            </a:r>
          </a:p>
          <a:p>
            <a:pPr lvl="0"/>
            <a:endParaRPr lang="en-CA" dirty="0"/>
          </a:p>
          <a:p>
            <a:pPr lvl="0"/>
            <a:r>
              <a:rPr lang="en-CA" dirty="0"/>
              <a:t>knowing how and when to use technology</a:t>
            </a:r>
          </a:p>
        </p:txBody>
      </p:sp>
    </p:spTree>
    <p:extLst>
      <p:ext uri="{BB962C8B-B14F-4D97-AF65-F5344CB8AC3E}">
        <p14:creationId xmlns:p14="http://schemas.microsoft.com/office/powerpoint/2010/main" val="1493866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F3D5-D2C6-46D9-BB82-2328D9372FB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58DF779-81FA-42FA-84B6-3D73F44D6E43}"/>
              </a:ext>
            </a:extLst>
          </p:cNvPr>
          <p:cNvSpPr>
            <a:spLocks noGrp="1"/>
          </p:cNvSpPr>
          <p:nvPr>
            <p:ph idx="1"/>
          </p:nvPr>
        </p:nvSpPr>
        <p:spPr/>
        <p:txBody>
          <a:bodyPr>
            <a:normAutofit fontScale="92500" lnSpcReduction="20000"/>
          </a:bodyPr>
          <a:lstStyle/>
          <a:p>
            <a:r>
              <a:rPr lang="en-US" dirty="0"/>
              <a:t>Students watch a video, read, or see pictures about littering and trash.</a:t>
            </a:r>
          </a:p>
          <a:p>
            <a:r>
              <a:rPr lang="en-US" dirty="0"/>
              <a:t>Teacher discusses with students trash issues in Korea</a:t>
            </a:r>
          </a:p>
          <a:p>
            <a:r>
              <a:rPr lang="en-US" dirty="0"/>
              <a:t>Teacher poses the following question “ what can our class do to raise other students awareness of this trash issue?”</a:t>
            </a:r>
          </a:p>
          <a:p>
            <a:r>
              <a:rPr lang="en-US" dirty="0"/>
              <a:t>Discuss different projects with students. (i.e. They make a brochure, video, etc.)</a:t>
            </a:r>
          </a:p>
          <a:p>
            <a:r>
              <a:rPr lang="en-US" dirty="0"/>
              <a:t>They create it</a:t>
            </a:r>
          </a:p>
          <a:p>
            <a:r>
              <a:rPr lang="en-US" dirty="0"/>
              <a:t>Get feedback</a:t>
            </a:r>
          </a:p>
          <a:p>
            <a:r>
              <a:rPr lang="en-US" dirty="0"/>
              <a:t>They present/share it</a:t>
            </a:r>
          </a:p>
          <a:p>
            <a:r>
              <a:rPr lang="en-US" dirty="0"/>
              <a:t>Revise</a:t>
            </a:r>
          </a:p>
          <a:p>
            <a:r>
              <a:rPr lang="en-US" dirty="0"/>
              <a:t>Present again</a:t>
            </a:r>
          </a:p>
        </p:txBody>
      </p:sp>
    </p:spTree>
    <p:extLst>
      <p:ext uri="{BB962C8B-B14F-4D97-AF65-F5344CB8AC3E}">
        <p14:creationId xmlns:p14="http://schemas.microsoft.com/office/powerpoint/2010/main" val="2155378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Driving questions</a:t>
            </a:r>
          </a:p>
        </p:txBody>
      </p:sp>
      <p:sp>
        <p:nvSpPr>
          <p:cNvPr id="3" name="Content Placeholder 2"/>
          <p:cNvSpPr>
            <a:spLocks noGrp="1"/>
          </p:cNvSpPr>
          <p:nvPr>
            <p:ph idx="1"/>
          </p:nvPr>
        </p:nvSpPr>
        <p:spPr/>
        <p:txBody>
          <a:bodyPr/>
          <a:lstStyle/>
          <a:p>
            <a:r>
              <a:rPr lang="en-CA" dirty="0"/>
              <a:t>A driving question is a question that sparks students’ curiosity and motivates them to engage in activities to find the answer.</a:t>
            </a:r>
          </a:p>
          <a:p>
            <a:endParaRPr lang="en-CA" dirty="0"/>
          </a:p>
          <a:p>
            <a:r>
              <a:rPr lang="en-CA" dirty="0"/>
              <a:t>It should make students say something like “hmm.. I don’t know the answer to that. Let’s find out!”</a:t>
            </a:r>
          </a:p>
          <a:p>
            <a:endParaRPr lang="en-CA" dirty="0"/>
          </a:p>
          <a:p>
            <a:r>
              <a:rPr lang="en-CA" dirty="0"/>
              <a:t>Driving questions outline the issue/problem that will be focused on.</a:t>
            </a:r>
          </a:p>
        </p:txBody>
      </p:sp>
    </p:spTree>
    <p:extLst>
      <p:ext uri="{BB962C8B-B14F-4D97-AF65-F5344CB8AC3E}">
        <p14:creationId xmlns:p14="http://schemas.microsoft.com/office/powerpoint/2010/main" val="4196986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Driving questions</a:t>
            </a:r>
          </a:p>
        </p:txBody>
      </p:sp>
      <p:sp>
        <p:nvSpPr>
          <p:cNvPr id="3" name="Content Placeholder 2"/>
          <p:cNvSpPr>
            <a:spLocks noGrp="1"/>
          </p:cNvSpPr>
          <p:nvPr>
            <p:ph idx="1"/>
          </p:nvPr>
        </p:nvSpPr>
        <p:spPr>
          <a:xfrm>
            <a:off x="1154955" y="2603499"/>
            <a:ext cx="8761412" cy="3956957"/>
          </a:xfrm>
        </p:spPr>
        <p:txBody>
          <a:bodyPr>
            <a:normAutofit lnSpcReduction="10000"/>
          </a:bodyPr>
          <a:lstStyle/>
          <a:p>
            <a:r>
              <a:rPr lang="en-US" dirty="0"/>
              <a:t>To be effective, a driving question should be:</a:t>
            </a:r>
          </a:p>
          <a:p>
            <a:r>
              <a:rPr lang="en-US" dirty="0"/>
              <a:t>(1) engaging for students</a:t>
            </a:r>
          </a:p>
          <a:p>
            <a:pPr lvl="1"/>
            <a:r>
              <a:rPr lang="en-US" dirty="0"/>
              <a:t>Relevant, relatable, interesting</a:t>
            </a:r>
          </a:p>
          <a:p>
            <a:pPr lvl="1"/>
            <a:r>
              <a:rPr lang="en-US" dirty="0"/>
              <a:t>Easy for students to understand</a:t>
            </a:r>
          </a:p>
          <a:p>
            <a:r>
              <a:rPr lang="en-US" dirty="0"/>
              <a:t>(2) open-ended</a:t>
            </a:r>
          </a:p>
          <a:p>
            <a:pPr lvl="1"/>
            <a:r>
              <a:rPr lang="en-US" dirty="0"/>
              <a:t> It has several possible “right answers.”</a:t>
            </a:r>
          </a:p>
          <a:p>
            <a:pPr lvl="1"/>
            <a:r>
              <a:rPr lang="en-US" dirty="0"/>
              <a:t> The answer will be original; it is not “Google-able” by students.</a:t>
            </a:r>
          </a:p>
          <a:p>
            <a:pPr lvl="1"/>
            <a:r>
              <a:rPr lang="en-US" dirty="0"/>
              <a:t>The answer is complex and requires in-depth research and </a:t>
            </a:r>
            <a:r>
              <a:rPr lang="en-CA" dirty="0"/>
              <a:t>investigation.</a:t>
            </a:r>
            <a:endParaRPr lang="en-US" dirty="0"/>
          </a:p>
          <a:p>
            <a:r>
              <a:rPr lang="en-US" dirty="0"/>
              <a:t>(3) aligned </a:t>
            </a:r>
            <a:r>
              <a:rPr lang="en-CA" dirty="0"/>
              <a:t>with learning goals.</a:t>
            </a:r>
          </a:p>
          <a:p>
            <a:pPr lvl="1"/>
            <a:r>
              <a:rPr lang="en-US" dirty="0"/>
              <a:t>Students will need to research and learn to answer the question and develop and use certain skills in the process.</a:t>
            </a:r>
            <a:endParaRPr lang="en-CA" dirty="0"/>
          </a:p>
        </p:txBody>
      </p:sp>
    </p:spTree>
    <p:extLst>
      <p:ext uri="{BB962C8B-B14F-4D97-AF65-F5344CB8AC3E}">
        <p14:creationId xmlns:p14="http://schemas.microsoft.com/office/powerpoint/2010/main" val="1749092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and Bad Driving Questions</a:t>
            </a:r>
          </a:p>
        </p:txBody>
      </p:sp>
      <p:sp>
        <p:nvSpPr>
          <p:cNvPr id="3" name="Content Placeholder 2"/>
          <p:cNvSpPr>
            <a:spLocks noGrp="1"/>
          </p:cNvSpPr>
          <p:nvPr>
            <p:ph idx="1"/>
          </p:nvPr>
        </p:nvSpPr>
        <p:spPr>
          <a:xfrm>
            <a:off x="1154954" y="2395682"/>
            <a:ext cx="8761412" cy="4462318"/>
          </a:xfrm>
        </p:spPr>
        <p:txBody>
          <a:bodyPr>
            <a:normAutofit/>
          </a:bodyPr>
          <a:lstStyle/>
          <a:p>
            <a:r>
              <a:rPr lang="en-CA" sz="1500" dirty="0"/>
              <a:t>What are some problems with English education in Korea?</a:t>
            </a:r>
          </a:p>
          <a:p>
            <a:r>
              <a:rPr lang="en-CA" sz="1500" dirty="0"/>
              <a:t>How can English education be made better in Korea?</a:t>
            </a:r>
          </a:p>
          <a:p>
            <a:endParaRPr lang="en-CA" sz="1500" dirty="0"/>
          </a:p>
          <a:p>
            <a:r>
              <a:rPr lang="en-CA" sz="1500" dirty="0"/>
              <a:t>What  is global warming?</a:t>
            </a:r>
          </a:p>
          <a:p>
            <a:r>
              <a:rPr lang="en-CA" sz="1500" dirty="0"/>
              <a:t>In what ways are humans contributing to global warming?</a:t>
            </a:r>
          </a:p>
          <a:p>
            <a:endParaRPr lang="en-CA" sz="1500" dirty="0"/>
          </a:p>
          <a:p>
            <a:r>
              <a:rPr lang="en-CA" sz="1500" dirty="0"/>
              <a:t>What are some good points about technology in school?</a:t>
            </a:r>
          </a:p>
          <a:p>
            <a:r>
              <a:rPr lang="en-CA" sz="1500" dirty="0"/>
              <a:t>In what ways can smartphones help students learn English?</a:t>
            </a:r>
          </a:p>
          <a:p>
            <a:pPr marL="0" indent="0">
              <a:buNone/>
            </a:pPr>
            <a:endParaRPr lang="en-CA" sz="1500" dirty="0"/>
          </a:p>
          <a:p>
            <a:r>
              <a:rPr lang="en-CA" sz="1500" dirty="0"/>
              <a:t>How do the habits of healthy people differ from the habits of unhealthy people?</a:t>
            </a:r>
          </a:p>
          <a:p>
            <a:r>
              <a:rPr lang="en-CA" sz="1500" dirty="0"/>
              <a:t>What habits do healthy people have?</a:t>
            </a:r>
          </a:p>
          <a:p>
            <a:endParaRPr lang="en-CA" dirty="0"/>
          </a:p>
          <a:p>
            <a:endParaRPr lang="en-CA" dirty="0"/>
          </a:p>
          <a:p>
            <a:endParaRPr lang="en-CA" dirty="0"/>
          </a:p>
          <a:p>
            <a:pPr marL="0" indent="0">
              <a:buNone/>
            </a:pPr>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TextBox 3"/>
          <p:cNvSpPr txBox="1"/>
          <p:nvPr/>
        </p:nvSpPr>
        <p:spPr>
          <a:xfrm>
            <a:off x="8503920" y="3383281"/>
            <a:ext cx="3370217" cy="1015663"/>
          </a:xfrm>
          <a:prstGeom prst="rect">
            <a:avLst/>
          </a:prstGeom>
          <a:noFill/>
          <a:ln>
            <a:solidFill>
              <a:srgbClr val="92D050"/>
            </a:solidFill>
          </a:ln>
        </p:spPr>
        <p:txBody>
          <a:bodyPr wrap="square" rtlCol="0">
            <a:spAutoFit/>
          </a:bodyPr>
          <a:lstStyle/>
          <a:p>
            <a:r>
              <a:rPr lang="en-CA" sz="1500" dirty="0"/>
              <a:t>Checklist:</a:t>
            </a:r>
          </a:p>
          <a:p>
            <a:pPr marL="342900" indent="-342900">
              <a:buAutoNum type="arabicPeriod"/>
            </a:pPr>
            <a:r>
              <a:rPr lang="en-CA" sz="1500" dirty="0"/>
              <a:t>Engaging for students</a:t>
            </a:r>
          </a:p>
          <a:p>
            <a:pPr marL="342900" indent="-342900">
              <a:buAutoNum type="arabicPeriod"/>
            </a:pPr>
            <a:r>
              <a:rPr lang="en-CA" sz="1500" dirty="0"/>
              <a:t>Open-ended</a:t>
            </a:r>
          </a:p>
          <a:p>
            <a:pPr marL="342900" indent="-342900">
              <a:buAutoNum type="arabicPeriod"/>
            </a:pPr>
            <a:r>
              <a:rPr lang="en-CA" sz="1500" dirty="0"/>
              <a:t>Aligned with learning goals</a:t>
            </a:r>
          </a:p>
        </p:txBody>
      </p:sp>
    </p:spTree>
    <p:extLst>
      <p:ext uri="{BB962C8B-B14F-4D97-AF65-F5344CB8AC3E}">
        <p14:creationId xmlns:p14="http://schemas.microsoft.com/office/powerpoint/2010/main" val="3294201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39F4-5899-4F40-AC21-2216EF2D4045}"/>
              </a:ext>
            </a:extLst>
          </p:cNvPr>
          <p:cNvSpPr>
            <a:spLocks noGrp="1"/>
          </p:cNvSpPr>
          <p:nvPr>
            <p:ph type="title"/>
          </p:nvPr>
        </p:nvSpPr>
        <p:spPr/>
        <p:txBody>
          <a:bodyPr/>
          <a:lstStyle/>
          <a:p>
            <a:r>
              <a:rPr lang="en-US" dirty="0"/>
              <a:t>Driving Questions</a:t>
            </a:r>
          </a:p>
        </p:txBody>
      </p:sp>
      <p:graphicFrame>
        <p:nvGraphicFramePr>
          <p:cNvPr id="4" name="Content Placeholder 3">
            <a:extLst>
              <a:ext uri="{FF2B5EF4-FFF2-40B4-BE49-F238E27FC236}">
                <a16:creationId xmlns:a16="http://schemas.microsoft.com/office/drawing/2014/main" id="{AAB9B64F-8AC7-4749-9E13-E59076C37DC9}"/>
              </a:ext>
            </a:extLst>
          </p:cNvPr>
          <p:cNvGraphicFramePr>
            <a:graphicFrameLocks noGrp="1"/>
          </p:cNvGraphicFramePr>
          <p:nvPr>
            <p:ph idx="1"/>
            <p:extLst/>
          </p:nvPr>
        </p:nvGraphicFramePr>
        <p:xfrm>
          <a:off x="1464456" y="2431636"/>
          <a:ext cx="8831450" cy="3597918"/>
        </p:xfrm>
        <a:graphic>
          <a:graphicData uri="http://schemas.openxmlformats.org/drawingml/2006/table">
            <a:tbl>
              <a:tblPr firstRow="1" bandRow="1">
                <a:tableStyleId>{00A15C55-8517-42AA-B614-E9B94910E393}</a:tableStyleId>
              </a:tblPr>
              <a:tblGrid>
                <a:gridCol w="4876967">
                  <a:extLst>
                    <a:ext uri="{9D8B030D-6E8A-4147-A177-3AD203B41FA5}">
                      <a16:colId xmlns:a16="http://schemas.microsoft.com/office/drawing/2014/main" val="2041467085"/>
                    </a:ext>
                  </a:extLst>
                </a:gridCol>
                <a:gridCol w="3954483">
                  <a:extLst>
                    <a:ext uri="{9D8B030D-6E8A-4147-A177-3AD203B41FA5}">
                      <a16:colId xmlns:a16="http://schemas.microsoft.com/office/drawing/2014/main" val="1365046059"/>
                    </a:ext>
                  </a:extLst>
                </a:gridCol>
              </a:tblGrid>
              <a:tr h="437306">
                <a:tc>
                  <a:txBody>
                    <a:bodyPr/>
                    <a:lstStyle/>
                    <a:p>
                      <a:r>
                        <a:rPr lang="en-US" dirty="0"/>
                        <a:t>Question</a:t>
                      </a:r>
                    </a:p>
                  </a:txBody>
                  <a:tcPr/>
                </a:tc>
                <a:tc>
                  <a:txBody>
                    <a:bodyPr/>
                    <a:lstStyle/>
                    <a:p>
                      <a:r>
                        <a:rPr lang="en-US" dirty="0"/>
                        <a:t>Targeted problem</a:t>
                      </a:r>
                    </a:p>
                  </a:txBody>
                  <a:tcPr/>
                </a:tc>
                <a:extLst>
                  <a:ext uri="{0D108BD9-81ED-4DB2-BD59-A6C34878D82A}">
                    <a16:rowId xmlns:a16="http://schemas.microsoft.com/office/drawing/2014/main" val="3563474628"/>
                  </a:ext>
                </a:extLst>
              </a:tr>
              <a:tr h="824284">
                <a:tc>
                  <a:txBody>
                    <a:bodyPr/>
                    <a:lstStyle/>
                    <a:p>
                      <a:pPr algn="ctr"/>
                      <a:endParaRPr lang="en-US" dirty="0"/>
                    </a:p>
                    <a:p>
                      <a:pPr algn="ctr"/>
                      <a:r>
                        <a:rPr lang="en-US" dirty="0"/>
                        <a:t>In what ways…</a:t>
                      </a:r>
                    </a:p>
                  </a:txBody>
                  <a:tcPr/>
                </a:tc>
                <a:tc rowSpan="3">
                  <a:txBody>
                    <a:bodyPr/>
                    <a:lstStyle/>
                    <a:p>
                      <a:pPr algn="ctr"/>
                      <a:endParaRPr lang="en-US" dirty="0"/>
                    </a:p>
                    <a:p>
                      <a:pPr algn="ctr"/>
                      <a:r>
                        <a:rPr lang="en-US" dirty="0"/>
                        <a:t>Is the problem happening?</a:t>
                      </a:r>
                    </a:p>
                    <a:p>
                      <a:pPr algn="ctr"/>
                      <a:endParaRPr lang="en-US" dirty="0"/>
                    </a:p>
                    <a:p>
                      <a:pPr algn="ctr"/>
                      <a:r>
                        <a:rPr lang="en-US" dirty="0"/>
                        <a:t>Is the problem getting worse?</a:t>
                      </a:r>
                    </a:p>
                    <a:p>
                      <a:pPr algn="ctr"/>
                      <a:endParaRPr lang="en-US" dirty="0"/>
                    </a:p>
                    <a:p>
                      <a:pPr algn="ctr"/>
                      <a:r>
                        <a:rPr lang="en-US" dirty="0"/>
                        <a:t>the problem be made better?</a:t>
                      </a:r>
                    </a:p>
                    <a:p>
                      <a:pPr algn="ctr"/>
                      <a:endParaRPr lang="en-US" dirty="0"/>
                    </a:p>
                    <a:p>
                      <a:pPr algn="ctr"/>
                      <a:r>
                        <a:rPr lang="en-US" dirty="0"/>
                        <a:t>do A &amp; B differ?</a:t>
                      </a:r>
                    </a:p>
                  </a:txBody>
                  <a:tcPr/>
                </a:tc>
                <a:extLst>
                  <a:ext uri="{0D108BD9-81ED-4DB2-BD59-A6C34878D82A}">
                    <a16:rowId xmlns:a16="http://schemas.microsoft.com/office/drawing/2014/main" val="1321265747"/>
                  </a:ext>
                </a:extLst>
              </a:tr>
              <a:tr h="914400">
                <a:tc>
                  <a:txBody>
                    <a:bodyPr/>
                    <a:lstStyle/>
                    <a:p>
                      <a:pPr algn="ctr"/>
                      <a:endParaRPr lang="en-US" dirty="0"/>
                    </a:p>
                    <a:p>
                      <a:pPr algn="ctr"/>
                      <a:r>
                        <a:rPr lang="en-US" dirty="0"/>
                        <a:t>How…</a:t>
                      </a:r>
                    </a:p>
                  </a:txBody>
                  <a:tcPr/>
                </a:tc>
                <a:tc vMerge="1">
                  <a:txBody>
                    <a:bodyPr/>
                    <a:lstStyle/>
                    <a:p>
                      <a:endParaRPr lang="en-US"/>
                    </a:p>
                  </a:txBody>
                  <a:tcPr/>
                </a:tc>
                <a:extLst>
                  <a:ext uri="{0D108BD9-81ED-4DB2-BD59-A6C34878D82A}">
                    <a16:rowId xmlns:a16="http://schemas.microsoft.com/office/drawing/2014/main" val="2122726938"/>
                  </a:ext>
                </a:extLst>
              </a:tr>
              <a:tr h="475013">
                <a:tc>
                  <a:txBody>
                    <a:bodyPr/>
                    <a:lstStyle/>
                    <a:p>
                      <a:pPr algn="ctr"/>
                      <a:r>
                        <a:rPr lang="en-US" dirty="0"/>
                        <a:t>Why…</a:t>
                      </a:r>
                    </a:p>
                  </a:txBody>
                  <a:tcPr/>
                </a:tc>
                <a:tc vMerge="1">
                  <a:txBody>
                    <a:bodyPr/>
                    <a:lstStyle/>
                    <a:p>
                      <a:pPr algn="ctr"/>
                      <a:endParaRPr lang="en-US" dirty="0"/>
                    </a:p>
                  </a:txBody>
                  <a:tcPr/>
                </a:tc>
                <a:extLst>
                  <a:ext uri="{0D108BD9-81ED-4DB2-BD59-A6C34878D82A}">
                    <a16:rowId xmlns:a16="http://schemas.microsoft.com/office/drawing/2014/main" val="717833733"/>
                  </a:ext>
                </a:extLst>
              </a:tr>
              <a:tr h="437306">
                <a:tc>
                  <a:txBody>
                    <a:bodyPr/>
                    <a:lstStyle/>
                    <a:p>
                      <a:pPr algn="ctr"/>
                      <a:r>
                        <a:rPr lang="en-US" dirty="0"/>
                        <a:t>What is contributing to…</a:t>
                      </a:r>
                    </a:p>
                  </a:txBody>
                  <a:tcPr/>
                </a:tc>
                <a:tc rowSpan="2">
                  <a:txBody>
                    <a:bodyPr/>
                    <a:lstStyle/>
                    <a:p>
                      <a:pPr algn="ctr"/>
                      <a:endParaRPr lang="en-US" dirty="0"/>
                    </a:p>
                    <a:p>
                      <a:pPr algn="ctr"/>
                      <a:r>
                        <a:rPr lang="en-US" dirty="0"/>
                        <a:t>the problem?</a:t>
                      </a:r>
                    </a:p>
                  </a:txBody>
                  <a:tcPr/>
                </a:tc>
                <a:extLst>
                  <a:ext uri="{0D108BD9-81ED-4DB2-BD59-A6C34878D82A}">
                    <a16:rowId xmlns:a16="http://schemas.microsoft.com/office/drawing/2014/main" val="2026854376"/>
                  </a:ext>
                </a:extLst>
              </a:tr>
              <a:tr h="437306">
                <a:tc>
                  <a:txBody>
                    <a:bodyPr/>
                    <a:lstStyle/>
                    <a:p>
                      <a:pPr algn="ctr"/>
                      <a:r>
                        <a:rPr lang="en-US" dirty="0"/>
                        <a:t>What is being done to resolve/ address…</a:t>
                      </a:r>
                    </a:p>
                  </a:txBody>
                  <a:tcPr/>
                </a:tc>
                <a:tc vMerge="1">
                  <a:txBody>
                    <a:bodyPr/>
                    <a:lstStyle/>
                    <a:p>
                      <a:pPr algn="ctr"/>
                      <a:endParaRPr lang="en-US" dirty="0"/>
                    </a:p>
                  </a:txBody>
                  <a:tcPr/>
                </a:tc>
                <a:extLst>
                  <a:ext uri="{0D108BD9-81ED-4DB2-BD59-A6C34878D82A}">
                    <a16:rowId xmlns:a16="http://schemas.microsoft.com/office/drawing/2014/main" val="2842283541"/>
                  </a:ext>
                </a:extLst>
              </a:tr>
            </a:tbl>
          </a:graphicData>
        </a:graphic>
      </p:graphicFrame>
    </p:spTree>
    <p:extLst>
      <p:ext uri="{BB962C8B-B14F-4D97-AF65-F5344CB8AC3E}">
        <p14:creationId xmlns:p14="http://schemas.microsoft.com/office/powerpoint/2010/main" val="2737341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39F4-5899-4F40-AC21-2216EF2D4045}"/>
              </a:ext>
            </a:extLst>
          </p:cNvPr>
          <p:cNvSpPr>
            <a:spLocks noGrp="1"/>
          </p:cNvSpPr>
          <p:nvPr>
            <p:ph type="title"/>
          </p:nvPr>
        </p:nvSpPr>
        <p:spPr/>
        <p:txBody>
          <a:bodyPr/>
          <a:lstStyle/>
          <a:p>
            <a:r>
              <a:rPr lang="en-US" dirty="0"/>
              <a:t>Project Design Questions</a:t>
            </a:r>
          </a:p>
        </p:txBody>
      </p:sp>
      <p:graphicFrame>
        <p:nvGraphicFramePr>
          <p:cNvPr id="4" name="Content Placeholder 3">
            <a:extLst>
              <a:ext uri="{FF2B5EF4-FFF2-40B4-BE49-F238E27FC236}">
                <a16:creationId xmlns:a16="http://schemas.microsoft.com/office/drawing/2014/main" id="{AAB9B64F-8AC7-4749-9E13-E59076C37DC9}"/>
              </a:ext>
            </a:extLst>
          </p:cNvPr>
          <p:cNvGraphicFramePr>
            <a:graphicFrameLocks noGrp="1"/>
          </p:cNvGraphicFramePr>
          <p:nvPr>
            <p:ph idx="1"/>
            <p:extLst/>
          </p:nvPr>
        </p:nvGraphicFramePr>
        <p:xfrm>
          <a:off x="1464456" y="2431636"/>
          <a:ext cx="9852728" cy="4028440"/>
        </p:xfrm>
        <a:graphic>
          <a:graphicData uri="http://schemas.openxmlformats.org/drawingml/2006/table">
            <a:tbl>
              <a:tblPr firstRow="1" bandRow="1">
                <a:tableStyleId>{00A15C55-8517-42AA-B614-E9B94910E393}</a:tableStyleId>
              </a:tblPr>
              <a:tblGrid>
                <a:gridCol w="1206609">
                  <a:extLst>
                    <a:ext uri="{9D8B030D-6E8A-4147-A177-3AD203B41FA5}">
                      <a16:colId xmlns:a16="http://schemas.microsoft.com/office/drawing/2014/main" val="2041467085"/>
                    </a:ext>
                  </a:extLst>
                </a:gridCol>
                <a:gridCol w="1687179">
                  <a:extLst>
                    <a:ext uri="{9D8B030D-6E8A-4147-A177-3AD203B41FA5}">
                      <a16:colId xmlns:a16="http://schemas.microsoft.com/office/drawing/2014/main" val="789000306"/>
                    </a:ext>
                  </a:extLst>
                </a:gridCol>
                <a:gridCol w="1615044">
                  <a:extLst>
                    <a:ext uri="{9D8B030D-6E8A-4147-A177-3AD203B41FA5}">
                      <a16:colId xmlns:a16="http://schemas.microsoft.com/office/drawing/2014/main" val="46805267"/>
                    </a:ext>
                  </a:extLst>
                </a:gridCol>
                <a:gridCol w="2660073">
                  <a:extLst>
                    <a:ext uri="{9D8B030D-6E8A-4147-A177-3AD203B41FA5}">
                      <a16:colId xmlns:a16="http://schemas.microsoft.com/office/drawing/2014/main" val="1390053189"/>
                    </a:ext>
                  </a:extLst>
                </a:gridCol>
                <a:gridCol w="2683823">
                  <a:extLst>
                    <a:ext uri="{9D8B030D-6E8A-4147-A177-3AD203B41FA5}">
                      <a16:colId xmlns:a16="http://schemas.microsoft.com/office/drawing/2014/main" val="1365046059"/>
                    </a:ext>
                  </a:extLst>
                </a:gridCol>
              </a:tblGrid>
              <a:tr h="370840">
                <a:tc>
                  <a:txBody>
                    <a:bodyPr/>
                    <a:lstStyle/>
                    <a:p>
                      <a:r>
                        <a:rPr lang="en-US" dirty="0"/>
                        <a:t>Question</a:t>
                      </a:r>
                    </a:p>
                  </a:txBody>
                  <a:tcPr/>
                </a:tc>
                <a:tc>
                  <a:txBody>
                    <a:bodyPr/>
                    <a:lstStyle/>
                    <a:p>
                      <a:r>
                        <a:rPr lang="en-US" dirty="0"/>
                        <a:t>Who</a:t>
                      </a:r>
                    </a:p>
                  </a:txBody>
                  <a:tcPr/>
                </a:tc>
                <a:tc>
                  <a:txBody>
                    <a:bodyPr/>
                    <a:lstStyle/>
                    <a:p>
                      <a:r>
                        <a:rPr lang="en-US" dirty="0"/>
                        <a:t>Action</a:t>
                      </a:r>
                    </a:p>
                  </a:txBody>
                  <a:tcPr/>
                </a:tc>
                <a:tc>
                  <a:txBody>
                    <a:bodyPr/>
                    <a:lstStyle/>
                    <a:p>
                      <a:r>
                        <a:rPr lang="en-US" dirty="0"/>
                        <a:t>For what purpose?</a:t>
                      </a:r>
                    </a:p>
                  </a:txBody>
                  <a:tcPr/>
                </a:tc>
                <a:tc>
                  <a:txBody>
                    <a:bodyPr/>
                    <a:lstStyle/>
                    <a:p>
                      <a:r>
                        <a:rPr lang="en-US" dirty="0"/>
                        <a:t>Targeted problem</a:t>
                      </a:r>
                    </a:p>
                  </a:txBody>
                  <a:tcPr/>
                </a:tc>
                <a:extLst>
                  <a:ext uri="{0D108BD9-81ED-4DB2-BD59-A6C34878D82A}">
                    <a16:rowId xmlns:a16="http://schemas.microsoft.com/office/drawing/2014/main" val="3563474628"/>
                  </a:ext>
                </a:extLst>
              </a:tr>
              <a:tr h="370840">
                <a:tc>
                  <a:txBody>
                    <a:bodyPr/>
                    <a:lstStyle/>
                    <a:p>
                      <a:pPr algn="ctr"/>
                      <a:endParaRPr lang="en-US" dirty="0"/>
                    </a:p>
                    <a:p>
                      <a:pPr algn="ctr"/>
                      <a:endParaRPr lang="en-US" dirty="0"/>
                    </a:p>
                    <a:p>
                      <a:pPr algn="ctr"/>
                      <a:r>
                        <a:rPr lang="en-US" dirty="0"/>
                        <a:t>What</a:t>
                      </a:r>
                    </a:p>
                    <a:p>
                      <a:pPr algn="ctr"/>
                      <a:endParaRPr lang="en-US" dirty="0"/>
                    </a:p>
                    <a:p>
                      <a:pPr algn="ctr"/>
                      <a:endParaRPr lang="en-US" dirty="0"/>
                    </a:p>
                  </a:txBody>
                  <a:tcPr/>
                </a:tc>
                <a:tc rowSpan="2">
                  <a:txBody>
                    <a:bodyPr/>
                    <a:lstStyle/>
                    <a:p>
                      <a:pPr algn="ctr"/>
                      <a:r>
                        <a:rPr lang="en-US" dirty="0"/>
                        <a:t>I</a:t>
                      </a:r>
                    </a:p>
                    <a:p>
                      <a:pPr algn="ctr"/>
                      <a:endParaRPr lang="en-US" dirty="0"/>
                    </a:p>
                    <a:p>
                      <a:pPr algn="ctr"/>
                      <a:r>
                        <a:rPr lang="en-US" dirty="0"/>
                        <a:t>students</a:t>
                      </a:r>
                    </a:p>
                    <a:p>
                      <a:pPr algn="ctr"/>
                      <a:endParaRPr lang="en-US" dirty="0"/>
                    </a:p>
                    <a:p>
                      <a:pPr algn="ctr"/>
                      <a:r>
                        <a:rPr lang="en-US" dirty="0"/>
                        <a:t>citizens</a:t>
                      </a:r>
                    </a:p>
                    <a:p>
                      <a:pPr algn="ctr"/>
                      <a:endParaRPr lang="en-US" dirty="0"/>
                    </a:p>
                    <a:p>
                      <a:pPr algn="ctr"/>
                      <a:r>
                        <a:rPr lang="en-US" dirty="0"/>
                        <a:t>teachers </a:t>
                      </a:r>
                    </a:p>
                    <a:p>
                      <a:pPr algn="ctr"/>
                      <a:endParaRPr lang="en-US" dirty="0"/>
                    </a:p>
                    <a:p>
                      <a:pPr algn="ctr"/>
                      <a:r>
                        <a:rPr lang="en-US" dirty="0"/>
                        <a:t>our class</a:t>
                      </a:r>
                    </a:p>
                    <a:p>
                      <a:pPr algn="ctr"/>
                      <a:endParaRPr lang="en-US" dirty="0"/>
                    </a:p>
                    <a:p>
                      <a:pPr algn="ctr"/>
                      <a:r>
                        <a:rPr lang="en-US" dirty="0"/>
                        <a:t>our school</a:t>
                      </a:r>
                    </a:p>
                    <a:p>
                      <a:pPr algn="ctr"/>
                      <a:endParaRPr lang="en-US" dirty="0"/>
                    </a:p>
                  </a:txBody>
                  <a:tcPr/>
                </a:tc>
                <a:tc rowSpan="2">
                  <a:txBody>
                    <a:bodyPr/>
                    <a:lstStyle/>
                    <a:p>
                      <a:pPr algn="ctr"/>
                      <a:r>
                        <a:rPr lang="en-US" dirty="0"/>
                        <a:t>do</a:t>
                      </a:r>
                    </a:p>
                    <a:p>
                      <a:pPr algn="ctr"/>
                      <a:endParaRPr lang="en-US" dirty="0"/>
                    </a:p>
                    <a:p>
                      <a:pPr algn="ctr"/>
                      <a:r>
                        <a:rPr lang="en-US" dirty="0"/>
                        <a:t>make</a:t>
                      </a:r>
                    </a:p>
                    <a:p>
                      <a:pPr algn="ctr"/>
                      <a:endParaRPr lang="en-US" dirty="0"/>
                    </a:p>
                    <a:p>
                      <a:pPr algn="ctr"/>
                      <a:r>
                        <a:rPr lang="en-US" dirty="0"/>
                        <a:t>create</a:t>
                      </a:r>
                    </a:p>
                    <a:p>
                      <a:pPr algn="ctr"/>
                      <a:endParaRPr lang="en-US" dirty="0"/>
                    </a:p>
                    <a:p>
                      <a:pPr algn="ctr"/>
                      <a:r>
                        <a:rPr lang="en-US" dirty="0"/>
                        <a:t>design</a:t>
                      </a:r>
                    </a:p>
                    <a:p>
                      <a:pPr algn="ctr"/>
                      <a:endParaRPr lang="en-US" dirty="0"/>
                    </a:p>
                    <a:p>
                      <a:pPr algn="ctr"/>
                      <a:r>
                        <a:rPr lang="en-US" dirty="0"/>
                        <a:t>produce</a:t>
                      </a:r>
                    </a:p>
                    <a:p>
                      <a:pPr algn="ctr"/>
                      <a:endParaRPr lang="en-US" dirty="0"/>
                    </a:p>
                    <a:p>
                      <a:pPr algn="ctr"/>
                      <a:r>
                        <a:rPr lang="en-US" dirty="0"/>
                        <a:t>build</a:t>
                      </a:r>
                    </a:p>
                    <a:p>
                      <a:pPr algn="ctr"/>
                      <a:endParaRPr lang="en-US" dirty="0"/>
                    </a:p>
                    <a:p>
                      <a:pPr algn="ctr"/>
                      <a:endParaRPr lang="en-US" dirty="0"/>
                    </a:p>
                  </a:txBody>
                  <a:tcPr/>
                </a:tc>
                <a:tc rowSpan="2">
                  <a:txBody>
                    <a:bodyPr/>
                    <a:lstStyle/>
                    <a:p>
                      <a:pPr algn="ctr"/>
                      <a:r>
                        <a:rPr lang="en-US" dirty="0"/>
                        <a:t>to fix</a:t>
                      </a:r>
                    </a:p>
                    <a:p>
                      <a:pPr algn="ctr"/>
                      <a:endParaRPr lang="en-US" dirty="0"/>
                    </a:p>
                    <a:p>
                      <a:pPr algn="ctr"/>
                      <a:r>
                        <a:rPr lang="en-US" dirty="0"/>
                        <a:t>to contribute to </a:t>
                      </a:r>
                    </a:p>
                    <a:p>
                      <a:pPr algn="ctr"/>
                      <a:endParaRPr lang="en-US" dirty="0"/>
                    </a:p>
                    <a:p>
                      <a:pPr algn="ctr"/>
                      <a:r>
                        <a:rPr lang="en-US" dirty="0"/>
                        <a:t>to raise awareness of </a:t>
                      </a:r>
                    </a:p>
                    <a:p>
                      <a:pPr algn="ctr"/>
                      <a:endParaRPr lang="en-US" dirty="0"/>
                    </a:p>
                    <a:p>
                      <a:pPr algn="ctr"/>
                      <a:r>
                        <a:rPr lang="en-US" dirty="0"/>
                        <a:t>to help</a:t>
                      </a:r>
                    </a:p>
                    <a:p>
                      <a:pPr algn="ctr"/>
                      <a:endParaRPr lang="en-US" dirty="0"/>
                    </a:p>
                    <a:p>
                      <a:pPr algn="ctr"/>
                      <a:r>
                        <a:rPr lang="en-US" dirty="0"/>
                        <a:t>to help improve </a:t>
                      </a:r>
                    </a:p>
                    <a:p>
                      <a:pPr algn="ctr"/>
                      <a:endParaRPr lang="en-US" dirty="0"/>
                    </a:p>
                  </a:txBody>
                  <a:tcPr/>
                </a:tc>
                <a:tc rowSpan="2">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 targeted problem?</a:t>
                      </a:r>
                    </a:p>
                  </a:txBody>
                  <a:tcPr/>
                </a:tc>
                <a:extLst>
                  <a:ext uri="{0D108BD9-81ED-4DB2-BD59-A6C34878D82A}">
                    <a16:rowId xmlns:a16="http://schemas.microsoft.com/office/drawing/2014/main" val="1321265747"/>
                  </a:ext>
                </a:extLst>
              </a:tr>
              <a:tr h="370840">
                <a:tc>
                  <a:txBody>
                    <a:bodyPr/>
                    <a:lstStyle/>
                    <a:p>
                      <a:pPr algn="ctr"/>
                      <a:endParaRPr lang="en-US" dirty="0"/>
                    </a:p>
                    <a:p>
                      <a:pPr algn="ctr"/>
                      <a:endParaRPr lang="en-US" dirty="0"/>
                    </a:p>
                    <a:p>
                      <a:pPr algn="ctr"/>
                      <a:endParaRPr lang="en-US" dirty="0"/>
                    </a:p>
                    <a:p>
                      <a:pPr algn="ctr"/>
                      <a:r>
                        <a:rPr lang="en-US" dirty="0"/>
                        <a:t>How can </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2122726938"/>
                  </a:ext>
                </a:extLst>
              </a:tr>
            </a:tbl>
          </a:graphicData>
        </a:graphic>
      </p:graphicFrame>
    </p:spTree>
    <p:extLst>
      <p:ext uri="{BB962C8B-B14F-4D97-AF65-F5344CB8AC3E}">
        <p14:creationId xmlns:p14="http://schemas.microsoft.com/office/powerpoint/2010/main" val="3423557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task ideas (try </a:t>
            </a:r>
            <a:r>
              <a:rPr lang="en-CA"/>
              <a:t>to think of more)</a:t>
            </a:r>
            <a:endParaRPr lang="en-CA" dirty="0"/>
          </a:p>
        </p:txBody>
      </p:sp>
      <p:sp>
        <p:nvSpPr>
          <p:cNvPr id="3" name="Content Placeholder 2"/>
          <p:cNvSpPr>
            <a:spLocks noGrp="1"/>
          </p:cNvSpPr>
          <p:nvPr>
            <p:ph idx="1"/>
          </p:nvPr>
        </p:nvSpPr>
        <p:spPr>
          <a:xfrm>
            <a:off x="1154953" y="2052864"/>
            <a:ext cx="2959846" cy="4572000"/>
          </a:xfrm>
        </p:spPr>
        <p:txBody>
          <a:bodyPr>
            <a:normAutofit fontScale="92500" lnSpcReduction="20000"/>
          </a:bodyPr>
          <a:lstStyle/>
          <a:p>
            <a:pPr marL="457200" lvl="1" indent="0">
              <a:buNone/>
            </a:pPr>
            <a:endParaRPr lang="en-CA" dirty="0"/>
          </a:p>
          <a:p>
            <a:r>
              <a:rPr lang="en-CA" b="1" dirty="0"/>
              <a:t>Design</a:t>
            </a:r>
          </a:p>
          <a:p>
            <a:pPr lvl="1"/>
            <a:r>
              <a:rPr lang="en-CA" dirty="0"/>
              <a:t>A new product</a:t>
            </a:r>
          </a:p>
          <a:p>
            <a:pPr lvl="1"/>
            <a:r>
              <a:rPr lang="en-CA" dirty="0"/>
              <a:t>A new way of doing something</a:t>
            </a:r>
          </a:p>
          <a:p>
            <a:pPr lvl="1"/>
            <a:r>
              <a:rPr lang="en-CA" dirty="0"/>
              <a:t>A better something (menu, phone, etc.)</a:t>
            </a:r>
          </a:p>
          <a:p>
            <a:r>
              <a:rPr lang="en-CA" b="1" dirty="0"/>
              <a:t>Make/ Create</a:t>
            </a:r>
          </a:p>
          <a:p>
            <a:pPr lvl="1"/>
            <a:r>
              <a:rPr lang="en-CA" dirty="0"/>
              <a:t>A plan</a:t>
            </a:r>
          </a:p>
          <a:p>
            <a:pPr lvl="1"/>
            <a:r>
              <a:rPr lang="en-CA" dirty="0"/>
              <a:t>A poster</a:t>
            </a:r>
          </a:p>
          <a:p>
            <a:pPr lvl="1"/>
            <a:r>
              <a:rPr lang="en-CA" dirty="0"/>
              <a:t>A storybook</a:t>
            </a:r>
          </a:p>
          <a:p>
            <a:pPr lvl="1"/>
            <a:r>
              <a:rPr lang="en-CA" dirty="0"/>
              <a:t>A brochure</a:t>
            </a:r>
          </a:p>
          <a:p>
            <a:pPr lvl="1"/>
            <a:r>
              <a:rPr lang="en-CA" dirty="0"/>
              <a:t>An advertisement</a:t>
            </a:r>
          </a:p>
          <a:p>
            <a:pPr lvl="1"/>
            <a:r>
              <a:rPr lang="en-CA" dirty="0"/>
              <a:t>A video</a:t>
            </a:r>
          </a:p>
          <a:p>
            <a:pPr lvl="1"/>
            <a:r>
              <a:rPr lang="en-CA" dirty="0"/>
              <a:t>A play/ drama</a:t>
            </a:r>
          </a:p>
          <a:p>
            <a:pPr lvl="1"/>
            <a:endParaRPr lang="en-CA" dirty="0"/>
          </a:p>
          <a:p>
            <a:endParaRPr lang="en-CA" dirty="0"/>
          </a:p>
        </p:txBody>
      </p:sp>
      <p:sp>
        <p:nvSpPr>
          <p:cNvPr id="4" name="Content Placeholder 2"/>
          <p:cNvSpPr txBox="1">
            <a:spLocks/>
          </p:cNvSpPr>
          <p:nvPr/>
        </p:nvSpPr>
        <p:spPr>
          <a:xfrm>
            <a:off x="4886576" y="2052864"/>
            <a:ext cx="2959846"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dirty="0"/>
          </a:p>
          <a:p>
            <a:r>
              <a:rPr lang="en-CA" sz="1700" b="1" dirty="0"/>
              <a:t>Build</a:t>
            </a:r>
          </a:p>
          <a:p>
            <a:pPr lvl="1"/>
            <a:r>
              <a:rPr lang="en-CA" sz="1500" dirty="0"/>
              <a:t>A model</a:t>
            </a:r>
          </a:p>
          <a:p>
            <a:pPr lvl="1"/>
            <a:r>
              <a:rPr lang="en-CA" sz="1500" dirty="0"/>
              <a:t>A structure</a:t>
            </a:r>
          </a:p>
          <a:p>
            <a:r>
              <a:rPr lang="en-CA" sz="1700" b="1" dirty="0"/>
              <a:t>Write</a:t>
            </a:r>
          </a:p>
          <a:p>
            <a:pPr lvl="1"/>
            <a:r>
              <a:rPr lang="en-CA" sz="1500" dirty="0"/>
              <a:t>A letter</a:t>
            </a:r>
          </a:p>
          <a:p>
            <a:pPr lvl="1"/>
            <a:r>
              <a:rPr lang="en-CA" sz="1500" dirty="0"/>
              <a:t>A poem</a:t>
            </a:r>
          </a:p>
          <a:p>
            <a:pPr lvl="1"/>
            <a:r>
              <a:rPr lang="en-CA" sz="1500" dirty="0"/>
              <a:t>A short story</a:t>
            </a:r>
          </a:p>
          <a:p>
            <a:pPr lvl="1"/>
            <a:r>
              <a:rPr lang="en-CA" sz="1500" dirty="0"/>
              <a:t>A book</a:t>
            </a:r>
          </a:p>
          <a:p>
            <a:pPr lvl="1"/>
            <a:r>
              <a:rPr lang="en-CA" sz="1500" dirty="0"/>
              <a:t>A speech</a:t>
            </a:r>
          </a:p>
          <a:p>
            <a:pPr lvl="1"/>
            <a:r>
              <a:rPr lang="en-CA" sz="1500" dirty="0"/>
              <a:t>Rewrite something</a:t>
            </a:r>
          </a:p>
          <a:p>
            <a:endParaRPr lang="en-CA" dirty="0"/>
          </a:p>
        </p:txBody>
      </p:sp>
      <p:sp>
        <p:nvSpPr>
          <p:cNvPr id="5" name="Content Placeholder 2"/>
          <p:cNvSpPr txBox="1">
            <a:spLocks/>
          </p:cNvSpPr>
          <p:nvPr/>
        </p:nvSpPr>
        <p:spPr>
          <a:xfrm>
            <a:off x="8618198" y="2211614"/>
            <a:ext cx="2959846" cy="4254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1500" dirty="0"/>
          </a:p>
          <a:p>
            <a:r>
              <a:rPr lang="en-CA" sz="1700" b="1" dirty="0"/>
              <a:t>Prepare </a:t>
            </a:r>
          </a:p>
          <a:p>
            <a:pPr lvl="1"/>
            <a:r>
              <a:rPr lang="en-CA" sz="1500" dirty="0"/>
              <a:t>To present your ideas</a:t>
            </a:r>
          </a:p>
          <a:p>
            <a:pPr lvl="1"/>
            <a:r>
              <a:rPr lang="en-CA" sz="1500" dirty="0"/>
              <a:t>To debate</a:t>
            </a:r>
          </a:p>
          <a:p>
            <a:pPr lvl="1"/>
            <a:r>
              <a:rPr lang="en-CA" sz="1500" dirty="0"/>
              <a:t>To teach a lesson</a:t>
            </a:r>
          </a:p>
          <a:p>
            <a:pPr lvl="1"/>
            <a:endParaRPr lang="en-CA" sz="1500" dirty="0"/>
          </a:p>
          <a:p>
            <a:pPr lvl="1"/>
            <a:endParaRPr lang="en-CA" dirty="0"/>
          </a:p>
          <a:p>
            <a:pPr lvl="1"/>
            <a:endParaRPr lang="en-CA" dirty="0"/>
          </a:p>
          <a:p>
            <a:endParaRPr lang="en-CA" dirty="0"/>
          </a:p>
        </p:txBody>
      </p:sp>
    </p:spTree>
    <p:extLst>
      <p:ext uri="{BB962C8B-B14F-4D97-AF65-F5344CB8AC3E}">
        <p14:creationId xmlns:p14="http://schemas.microsoft.com/office/powerpoint/2010/main" val="14728722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Topics from Textbooks</a:t>
            </a:r>
          </a:p>
        </p:txBody>
      </p:sp>
      <p:sp>
        <p:nvSpPr>
          <p:cNvPr id="3" name="Content Placeholder 2"/>
          <p:cNvSpPr>
            <a:spLocks noGrp="1"/>
          </p:cNvSpPr>
          <p:nvPr>
            <p:ph idx="1"/>
          </p:nvPr>
        </p:nvSpPr>
        <p:spPr/>
        <p:txBody>
          <a:bodyPr>
            <a:normAutofit lnSpcReduction="10000"/>
          </a:bodyPr>
          <a:lstStyle/>
          <a:p>
            <a:r>
              <a:rPr lang="en-CA" dirty="0"/>
              <a:t>What are some general topics of themes that you cover in your classes or that are in the textbooks you use?</a:t>
            </a:r>
          </a:p>
          <a:p>
            <a:endParaRPr lang="en-CA" dirty="0"/>
          </a:p>
          <a:p>
            <a:r>
              <a:rPr lang="en-CA" dirty="0"/>
              <a:t>The environment</a:t>
            </a:r>
          </a:p>
          <a:p>
            <a:r>
              <a:rPr lang="en-CA" dirty="0"/>
              <a:t>  </a:t>
            </a:r>
          </a:p>
          <a:p>
            <a:r>
              <a:rPr lang="en-CA" dirty="0"/>
              <a:t>  </a:t>
            </a:r>
          </a:p>
          <a:p>
            <a:r>
              <a:rPr lang="en-CA" dirty="0"/>
              <a:t>  </a:t>
            </a:r>
          </a:p>
          <a:p>
            <a:r>
              <a:rPr lang="en-CA" dirty="0"/>
              <a:t>  </a:t>
            </a:r>
          </a:p>
          <a:p>
            <a:r>
              <a:rPr lang="en-CA" dirty="0"/>
              <a:t>  </a:t>
            </a:r>
          </a:p>
          <a:p>
            <a:endParaRPr lang="en-CA" dirty="0"/>
          </a:p>
        </p:txBody>
      </p:sp>
    </p:spTree>
    <p:extLst>
      <p:ext uri="{BB962C8B-B14F-4D97-AF65-F5344CB8AC3E}">
        <p14:creationId xmlns:p14="http://schemas.microsoft.com/office/powerpoint/2010/main" val="975445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Connection and  Driving Questions</a:t>
            </a:r>
          </a:p>
        </p:txBody>
      </p:sp>
      <p:sp>
        <p:nvSpPr>
          <p:cNvPr id="3" name="Content Placeholder 2"/>
          <p:cNvSpPr>
            <a:spLocks noGrp="1"/>
          </p:cNvSpPr>
          <p:nvPr>
            <p:ph idx="1"/>
          </p:nvPr>
        </p:nvSpPr>
        <p:spPr/>
        <p:txBody>
          <a:bodyPr>
            <a:normAutofit fontScale="77500" lnSpcReduction="20000"/>
          </a:bodyPr>
          <a:lstStyle/>
          <a:p>
            <a:endParaRPr lang="en-CA" dirty="0"/>
          </a:p>
          <a:p>
            <a:pPr marL="0" indent="0">
              <a:buNone/>
            </a:pPr>
            <a:r>
              <a:rPr lang="en-CA" dirty="0"/>
              <a:t>For the following topics what connections to the real world can you make that would be relevant, relatable and interesting for your learners? (TIP: remember you can make a story or situation)</a:t>
            </a:r>
          </a:p>
          <a:p>
            <a:pPr marL="0" indent="0">
              <a:buNone/>
            </a:pPr>
            <a:endParaRPr lang="en-CA" dirty="0"/>
          </a:p>
          <a:p>
            <a:r>
              <a:rPr lang="en-CA" dirty="0"/>
              <a:t>The Environment</a:t>
            </a:r>
          </a:p>
          <a:p>
            <a:r>
              <a:rPr lang="en-CA" dirty="0"/>
              <a:t>Food</a:t>
            </a:r>
          </a:p>
          <a:p>
            <a:r>
              <a:rPr lang="en-CA" dirty="0"/>
              <a:t>Travel</a:t>
            </a:r>
          </a:p>
          <a:p>
            <a:r>
              <a:rPr lang="en-CA" dirty="0"/>
              <a:t>Health &amp; Beauty</a:t>
            </a:r>
          </a:p>
          <a:p>
            <a:pPr marL="0" indent="0">
              <a:buNone/>
            </a:pPr>
            <a:endParaRPr lang="en-CA" dirty="0"/>
          </a:p>
          <a:p>
            <a:pPr marL="0" indent="0">
              <a:buNone/>
            </a:pPr>
            <a:r>
              <a:rPr lang="en-CA" dirty="0"/>
              <a:t>What driving questions would you use to?</a:t>
            </a:r>
          </a:p>
          <a:p>
            <a:pPr marL="0" indent="0">
              <a:buNone/>
            </a:pPr>
            <a:endParaRPr lang="en-CA" dirty="0"/>
          </a:p>
          <a:p>
            <a:pPr marL="0" indent="0">
              <a:buNone/>
            </a:pPr>
            <a:r>
              <a:rPr lang="en-CA" dirty="0"/>
              <a:t>What project design question/ questions would you use?</a:t>
            </a:r>
          </a:p>
        </p:txBody>
      </p:sp>
      <p:sp>
        <p:nvSpPr>
          <p:cNvPr id="4" name="TextBox 3"/>
          <p:cNvSpPr txBox="1"/>
          <p:nvPr/>
        </p:nvSpPr>
        <p:spPr>
          <a:xfrm>
            <a:off x="8516983" y="5397487"/>
            <a:ext cx="3370217" cy="1015663"/>
          </a:xfrm>
          <a:prstGeom prst="rect">
            <a:avLst/>
          </a:prstGeom>
          <a:noFill/>
          <a:ln>
            <a:solidFill>
              <a:srgbClr val="92D050"/>
            </a:solidFill>
          </a:ln>
        </p:spPr>
        <p:txBody>
          <a:bodyPr wrap="square" rtlCol="0">
            <a:spAutoFit/>
          </a:bodyPr>
          <a:lstStyle/>
          <a:p>
            <a:r>
              <a:rPr lang="en-CA" sz="1500" dirty="0"/>
              <a:t>Checklist:</a:t>
            </a:r>
          </a:p>
          <a:p>
            <a:pPr marL="342900" indent="-342900">
              <a:buAutoNum type="arabicPeriod"/>
            </a:pPr>
            <a:r>
              <a:rPr lang="en-CA" sz="1500" dirty="0"/>
              <a:t>Engaging for students</a:t>
            </a:r>
          </a:p>
          <a:p>
            <a:pPr marL="342900" indent="-342900">
              <a:buAutoNum type="arabicPeriod"/>
            </a:pPr>
            <a:r>
              <a:rPr lang="en-CA" sz="1500" dirty="0"/>
              <a:t>Open-ended</a:t>
            </a:r>
          </a:p>
          <a:p>
            <a:pPr marL="342900" indent="-342900">
              <a:buAutoNum type="arabicPeriod"/>
            </a:pPr>
            <a:r>
              <a:rPr lang="en-CA" sz="1500" dirty="0"/>
              <a:t>Aligned with learning goals</a:t>
            </a:r>
          </a:p>
        </p:txBody>
      </p:sp>
      <p:sp>
        <p:nvSpPr>
          <p:cNvPr id="5" name="TextBox 4"/>
          <p:cNvSpPr txBox="1"/>
          <p:nvPr/>
        </p:nvSpPr>
        <p:spPr>
          <a:xfrm>
            <a:off x="8516983" y="3803818"/>
            <a:ext cx="3370217" cy="1015663"/>
          </a:xfrm>
          <a:prstGeom prst="rect">
            <a:avLst/>
          </a:prstGeom>
          <a:noFill/>
          <a:ln>
            <a:solidFill>
              <a:srgbClr val="92D050"/>
            </a:solidFill>
          </a:ln>
        </p:spPr>
        <p:txBody>
          <a:bodyPr wrap="square" rtlCol="0">
            <a:spAutoFit/>
          </a:bodyPr>
          <a:lstStyle/>
          <a:p>
            <a:r>
              <a:rPr lang="en-CA" sz="1500" dirty="0"/>
              <a:t>TIP: </a:t>
            </a:r>
          </a:p>
          <a:p>
            <a:r>
              <a:rPr lang="en-CA" sz="1500" dirty="0"/>
              <a:t>Think about issues in your school, community, current events, student’s lives and interests. </a:t>
            </a:r>
          </a:p>
        </p:txBody>
      </p:sp>
    </p:spTree>
    <p:extLst>
      <p:ext uri="{BB962C8B-B14F-4D97-AF65-F5344CB8AC3E}">
        <p14:creationId xmlns:p14="http://schemas.microsoft.com/office/powerpoint/2010/main" val="1320504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task ideas (try </a:t>
            </a:r>
            <a:r>
              <a:rPr lang="en-CA"/>
              <a:t>to think of more)</a:t>
            </a:r>
            <a:endParaRPr lang="en-CA" dirty="0"/>
          </a:p>
        </p:txBody>
      </p:sp>
      <p:sp>
        <p:nvSpPr>
          <p:cNvPr id="3" name="Content Placeholder 2"/>
          <p:cNvSpPr>
            <a:spLocks noGrp="1"/>
          </p:cNvSpPr>
          <p:nvPr>
            <p:ph idx="1"/>
          </p:nvPr>
        </p:nvSpPr>
        <p:spPr>
          <a:xfrm>
            <a:off x="1154953" y="2052864"/>
            <a:ext cx="2959846" cy="4572000"/>
          </a:xfrm>
        </p:spPr>
        <p:txBody>
          <a:bodyPr>
            <a:normAutofit fontScale="92500" lnSpcReduction="20000"/>
          </a:bodyPr>
          <a:lstStyle/>
          <a:p>
            <a:pPr marL="457200" lvl="1" indent="0">
              <a:buNone/>
            </a:pPr>
            <a:endParaRPr lang="en-CA" dirty="0"/>
          </a:p>
          <a:p>
            <a:r>
              <a:rPr lang="en-CA" b="1" dirty="0"/>
              <a:t>Design</a:t>
            </a:r>
          </a:p>
          <a:p>
            <a:pPr lvl="1"/>
            <a:r>
              <a:rPr lang="en-CA" dirty="0"/>
              <a:t>A new product</a:t>
            </a:r>
          </a:p>
          <a:p>
            <a:pPr lvl="1"/>
            <a:r>
              <a:rPr lang="en-CA" dirty="0"/>
              <a:t>A new way of doing something</a:t>
            </a:r>
          </a:p>
          <a:p>
            <a:pPr lvl="1"/>
            <a:r>
              <a:rPr lang="en-CA" dirty="0"/>
              <a:t>A better something (menu, phone, etc.)</a:t>
            </a:r>
          </a:p>
          <a:p>
            <a:r>
              <a:rPr lang="en-CA" b="1" dirty="0"/>
              <a:t>Make/ Create</a:t>
            </a:r>
          </a:p>
          <a:p>
            <a:pPr lvl="1"/>
            <a:r>
              <a:rPr lang="en-CA" dirty="0"/>
              <a:t>A plan</a:t>
            </a:r>
          </a:p>
          <a:p>
            <a:pPr lvl="1"/>
            <a:r>
              <a:rPr lang="en-CA" dirty="0"/>
              <a:t>A poster</a:t>
            </a:r>
          </a:p>
          <a:p>
            <a:pPr lvl="1"/>
            <a:r>
              <a:rPr lang="en-CA" dirty="0"/>
              <a:t>A storybook</a:t>
            </a:r>
          </a:p>
          <a:p>
            <a:pPr lvl="1"/>
            <a:r>
              <a:rPr lang="en-CA" dirty="0"/>
              <a:t>A brochure</a:t>
            </a:r>
          </a:p>
          <a:p>
            <a:pPr lvl="1"/>
            <a:r>
              <a:rPr lang="en-CA" dirty="0"/>
              <a:t>An advertisement</a:t>
            </a:r>
          </a:p>
          <a:p>
            <a:pPr lvl="1"/>
            <a:r>
              <a:rPr lang="en-CA" dirty="0"/>
              <a:t>A video</a:t>
            </a:r>
          </a:p>
          <a:p>
            <a:pPr lvl="1"/>
            <a:r>
              <a:rPr lang="en-CA" dirty="0"/>
              <a:t>A play/ drama</a:t>
            </a:r>
          </a:p>
          <a:p>
            <a:pPr lvl="1"/>
            <a:endParaRPr lang="en-CA" dirty="0"/>
          </a:p>
          <a:p>
            <a:endParaRPr lang="en-CA" dirty="0"/>
          </a:p>
        </p:txBody>
      </p:sp>
      <p:sp>
        <p:nvSpPr>
          <p:cNvPr id="4" name="Content Placeholder 2"/>
          <p:cNvSpPr txBox="1">
            <a:spLocks/>
          </p:cNvSpPr>
          <p:nvPr/>
        </p:nvSpPr>
        <p:spPr>
          <a:xfrm>
            <a:off x="4886576" y="2052864"/>
            <a:ext cx="2959846"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dirty="0"/>
          </a:p>
          <a:p>
            <a:r>
              <a:rPr lang="en-CA" sz="1700" b="1" dirty="0"/>
              <a:t>Build</a:t>
            </a:r>
          </a:p>
          <a:p>
            <a:pPr lvl="1"/>
            <a:r>
              <a:rPr lang="en-CA" sz="1500" dirty="0"/>
              <a:t>A model</a:t>
            </a:r>
          </a:p>
          <a:p>
            <a:pPr lvl="1"/>
            <a:r>
              <a:rPr lang="en-CA" sz="1500" dirty="0"/>
              <a:t>A structure</a:t>
            </a:r>
          </a:p>
          <a:p>
            <a:r>
              <a:rPr lang="en-CA" sz="1700" b="1" dirty="0"/>
              <a:t>Write</a:t>
            </a:r>
          </a:p>
          <a:p>
            <a:pPr lvl="1"/>
            <a:r>
              <a:rPr lang="en-CA" sz="1500" dirty="0"/>
              <a:t>A letter</a:t>
            </a:r>
          </a:p>
          <a:p>
            <a:pPr lvl="1"/>
            <a:r>
              <a:rPr lang="en-CA" sz="1500" dirty="0"/>
              <a:t>A poem</a:t>
            </a:r>
          </a:p>
          <a:p>
            <a:pPr lvl="1"/>
            <a:r>
              <a:rPr lang="en-CA" sz="1500" dirty="0"/>
              <a:t>A short story</a:t>
            </a:r>
          </a:p>
          <a:p>
            <a:pPr lvl="1"/>
            <a:r>
              <a:rPr lang="en-CA" sz="1500" dirty="0"/>
              <a:t>A book</a:t>
            </a:r>
          </a:p>
          <a:p>
            <a:pPr lvl="1"/>
            <a:r>
              <a:rPr lang="en-CA" sz="1500" dirty="0"/>
              <a:t>A speech</a:t>
            </a:r>
          </a:p>
          <a:p>
            <a:pPr lvl="1"/>
            <a:r>
              <a:rPr lang="en-CA" sz="1500" dirty="0"/>
              <a:t>Rewrite something</a:t>
            </a:r>
          </a:p>
          <a:p>
            <a:endParaRPr lang="en-CA" dirty="0"/>
          </a:p>
        </p:txBody>
      </p:sp>
      <p:sp>
        <p:nvSpPr>
          <p:cNvPr id="5" name="Content Placeholder 2"/>
          <p:cNvSpPr txBox="1">
            <a:spLocks/>
          </p:cNvSpPr>
          <p:nvPr/>
        </p:nvSpPr>
        <p:spPr>
          <a:xfrm>
            <a:off x="8618198" y="2211614"/>
            <a:ext cx="2959846" cy="4254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1500" dirty="0"/>
          </a:p>
          <a:p>
            <a:r>
              <a:rPr lang="en-CA" sz="1700" b="1" dirty="0"/>
              <a:t>Prepare </a:t>
            </a:r>
          </a:p>
          <a:p>
            <a:pPr lvl="1"/>
            <a:r>
              <a:rPr lang="en-CA" sz="1500" dirty="0"/>
              <a:t>To present your ideas</a:t>
            </a:r>
          </a:p>
          <a:p>
            <a:pPr lvl="1"/>
            <a:r>
              <a:rPr lang="en-CA" sz="1500" dirty="0"/>
              <a:t>To debate</a:t>
            </a:r>
          </a:p>
          <a:p>
            <a:pPr lvl="1"/>
            <a:r>
              <a:rPr lang="en-CA" sz="1500" dirty="0"/>
              <a:t>To teach a lesson</a:t>
            </a:r>
          </a:p>
          <a:p>
            <a:pPr lvl="1"/>
            <a:endParaRPr lang="en-CA" sz="1500" dirty="0"/>
          </a:p>
          <a:p>
            <a:pPr lvl="1"/>
            <a:endParaRPr lang="en-CA" dirty="0"/>
          </a:p>
          <a:p>
            <a:pPr lvl="1"/>
            <a:endParaRPr lang="en-CA" dirty="0"/>
          </a:p>
          <a:p>
            <a:endParaRPr lang="en-CA" dirty="0"/>
          </a:p>
        </p:txBody>
      </p:sp>
    </p:spTree>
    <p:extLst>
      <p:ext uri="{BB962C8B-B14F-4D97-AF65-F5344CB8AC3E}">
        <p14:creationId xmlns:p14="http://schemas.microsoft.com/office/powerpoint/2010/main" val="275070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Story</a:t>
            </a:r>
          </a:p>
        </p:txBody>
      </p:sp>
      <p:sp>
        <p:nvSpPr>
          <p:cNvPr id="3" name="Content Placeholder 2"/>
          <p:cNvSpPr>
            <a:spLocks noGrp="1"/>
          </p:cNvSpPr>
          <p:nvPr>
            <p:ph idx="1"/>
          </p:nvPr>
        </p:nvSpPr>
        <p:spPr/>
        <p:txBody>
          <a:bodyPr>
            <a:normAutofit fontScale="85000" lnSpcReduction="20000"/>
          </a:bodyPr>
          <a:lstStyle/>
          <a:p>
            <a:r>
              <a:rPr lang="en-US" dirty="0"/>
              <a:t>A 10</a:t>
            </a:r>
            <a:r>
              <a:rPr lang="en-US" baseline="30000" dirty="0"/>
              <a:t>th</a:t>
            </a:r>
            <a:r>
              <a:rPr lang="en-US" dirty="0"/>
              <a:t> grade group of students are preparing to send care packages to a local nursing home and senior community center.  </a:t>
            </a:r>
          </a:p>
          <a:p>
            <a:endParaRPr lang="en-US" dirty="0"/>
          </a:p>
          <a:p>
            <a:r>
              <a:rPr lang="en-US" dirty="0"/>
              <a:t>The students are answering the question, </a:t>
            </a:r>
            <a:r>
              <a:rPr lang="en-US" b="1" dirty="0"/>
              <a:t>“How can we help our community?” </a:t>
            </a:r>
            <a:r>
              <a:rPr lang="en-US" dirty="0"/>
              <a:t>Early in the project, youth discussed what they thought this question means and ways to answer it. </a:t>
            </a:r>
          </a:p>
          <a:p>
            <a:endParaRPr lang="en-US" dirty="0"/>
          </a:p>
          <a:p>
            <a:r>
              <a:rPr lang="en-US" dirty="0"/>
              <a:t> They decided to create care packages because of recent news reports.  Since then, they have interviewed elderly family members as to identify useful items, and they have done some internet searches to find what common supplies elderly individuals often need.  </a:t>
            </a:r>
          </a:p>
          <a:p>
            <a:endParaRPr lang="en-US" dirty="0"/>
          </a:p>
          <a:p>
            <a:r>
              <a:rPr lang="en-US" dirty="0"/>
              <a:t>They will deliver the care packages and give hand-written letters to those at the nursing home.   </a:t>
            </a:r>
          </a:p>
          <a:p>
            <a:endParaRPr lang="en-CA" dirty="0"/>
          </a:p>
        </p:txBody>
      </p:sp>
    </p:spTree>
    <p:extLst>
      <p:ext uri="{BB962C8B-B14F-4D97-AF65-F5344CB8AC3E}">
        <p14:creationId xmlns:p14="http://schemas.microsoft.com/office/powerpoint/2010/main" val="761964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925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387050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to PBL</a:t>
            </a:r>
          </a:p>
        </p:txBody>
      </p:sp>
      <p:sp>
        <p:nvSpPr>
          <p:cNvPr id="3" name="Content Placeholder 2"/>
          <p:cNvSpPr>
            <a:spLocks noGrp="1"/>
          </p:cNvSpPr>
          <p:nvPr>
            <p:ph idx="1"/>
          </p:nvPr>
        </p:nvSpPr>
        <p:spPr/>
        <p:txBody>
          <a:bodyPr/>
          <a:lstStyle/>
          <a:p>
            <a:endParaRPr lang="en-CA"/>
          </a:p>
        </p:txBody>
      </p:sp>
      <p:pic>
        <p:nvPicPr>
          <p:cNvPr id="4" name="Picture 3">
            <a:hlinkClick r:id="rId2" action="ppaction://hlinkfile"/>
          </p:cNvPr>
          <p:cNvPicPr>
            <a:picLocks noChangeAspect="1"/>
          </p:cNvPicPr>
          <p:nvPr/>
        </p:nvPicPr>
        <p:blipFill rotWithShape="1">
          <a:blip r:embed="rId3"/>
          <a:srcRect l="9344" t="8079" r="9273" b="12399"/>
          <a:stretch/>
        </p:blipFill>
        <p:spPr>
          <a:xfrm>
            <a:off x="1154952" y="2603500"/>
            <a:ext cx="8761413" cy="3416299"/>
          </a:xfrm>
          <a:prstGeom prst="rect">
            <a:avLst/>
          </a:prstGeom>
        </p:spPr>
      </p:pic>
    </p:spTree>
    <p:extLst>
      <p:ext uri="{BB962C8B-B14F-4D97-AF65-F5344CB8AC3E}">
        <p14:creationId xmlns:p14="http://schemas.microsoft.com/office/powerpoint/2010/main" val="1652291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986</TotalTime>
  <Words>3421</Words>
  <Application>Microsoft Office PowerPoint</Application>
  <PresentationFormat>Widescreen</PresentationFormat>
  <Paragraphs>679</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맑은 고딕</vt:lpstr>
      <vt:lpstr>Arial</vt:lpstr>
      <vt:lpstr>Century Gothic</vt:lpstr>
      <vt:lpstr>Wingdings 3</vt:lpstr>
      <vt:lpstr>Ion Boardroom</vt:lpstr>
      <vt:lpstr>PROJECT BASED LEARNING</vt:lpstr>
      <vt:lpstr>Getting Ready</vt:lpstr>
      <vt:lpstr>Some background on PBL</vt:lpstr>
      <vt:lpstr>WARNING</vt:lpstr>
      <vt:lpstr>21st Century Skills</vt:lpstr>
      <vt:lpstr>PowerPoint Presentation</vt:lpstr>
      <vt:lpstr>21st Century Skills </vt:lpstr>
      <vt:lpstr>PBL Story</vt:lpstr>
      <vt:lpstr>Introduction to PBL</vt:lpstr>
      <vt:lpstr>PBL in Action</vt:lpstr>
      <vt:lpstr>Education in the 21st Century</vt:lpstr>
      <vt:lpstr>What is project based learning?</vt:lpstr>
      <vt:lpstr>What does PBL involve?</vt:lpstr>
      <vt:lpstr>Problem Based vs. Project Based</vt:lpstr>
      <vt:lpstr>Learning Outcomes </vt:lpstr>
      <vt:lpstr>Project Based Learning</vt:lpstr>
      <vt:lpstr>Topic (English Education)</vt:lpstr>
      <vt:lpstr>Driving questions</vt:lpstr>
      <vt:lpstr>Project design questions </vt:lpstr>
      <vt:lpstr>Project</vt:lpstr>
      <vt:lpstr>PowerPoint Presentation</vt:lpstr>
      <vt:lpstr>Reflection</vt:lpstr>
      <vt:lpstr>Keys to Successful Projects</vt:lpstr>
      <vt:lpstr>Key 1: Meaningful projects </vt:lpstr>
      <vt:lpstr>Key 2: Student voice and choice </vt:lpstr>
      <vt:lpstr>Key 3: Time (Enough but not too much) </vt:lpstr>
      <vt:lpstr>Key 4: Sharing </vt:lpstr>
      <vt:lpstr>Creating a Project</vt:lpstr>
      <vt:lpstr>Original PBL Flow</vt:lpstr>
      <vt:lpstr>PBL Lesson Example</vt:lpstr>
      <vt:lpstr>Revised PBL</vt:lpstr>
      <vt:lpstr>Teacher’s job</vt:lpstr>
      <vt:lpstr>Project task ideas (try to think of more)</vt:lpstr>
      <vt:lpstr>General Topics from Textbooks</vt:lpstr>
      <vt:lpstr>PowerPoint Presentation</vt:lpstr>
      <vt:lpstr>How will it be presented?</vt:lpstr>
      <vt:lpstr>Assessment in PBL Lessons</vt:lpstr>
      <vt:lpstr>Performative</vt:lpstr>
      <vt:lpstr>When to assess…</vt:lpstr>
      <vt:lpstr>Analytic Vs. Holistic Rubrics</vt:lpstr>
      <vt:lpstr>Analytic Rubric Sample</vt:lpstr>
      <vt:lpstr>Holistic Rubric Sample</vt:lpstr>
      <vt:lpstr>When to assess…</vt:lpstr>
      <vt:lpstr>What can be assessed?</vt:lpstr>
      <vt:lpstr>Blank Rubric</vt:lpstr>
      <vt:lpstr>Wording</vt:lpstr>
      <vt:lpstr>PowerPoint Presentation</vt:lpstr>
      <vt:lpstr>Sample Projects</vt:lpstr>
      <vt:lpstr>Critical Thinking</vt:lpstr>
      <vt:lpstr>Critical Thinking</vt:lpstr>
      <vt:lpstr>Task</vt:lpstr>
      <vt:lpstr>Project </vt:lpstr>
      <vt:lpstr>Project</vt:lpstr>
      <vt:lpstr>Project Fair</vt:lpstr>
      <vt:lpstr>Austin’s Butterfly</vt:lpstr>
      <vt:lpstr>Revisions </vt:lpstr>
      <vt:lpstr>Final Reflection</vt:lpstr>
      <vt:lpstr>Reflection</vt:lpstr>
      <vt:lpstr>Useful Websites</vt:lpstr>
      <vt:lpstr>Appendices</vt:lpstr>
      <vt:lpstr>Project Types</vt:lpstr>
      <vt:lpstr>Solving a real-world problem</vt:lpstr>
      <vt:lpstr>Meeting a design challenge</vt:lpstr>
      <vt:lpstr>Exploring an Abstract question</vt:lpstr>
      <vt:lpstr>Conducting an investigation</vt:lpstr>
      <vt:lpstr>Taking position on an issue</vt:lpstr>
      <vt:lpstr>Driving Questions </vt:lpstr>
      <vt:lpstr>Creating a project</vt:lpstr>
      <vt:lpstr>Connecting</vt:lpstr>
      <vt:lpstr>Example</vt:lpstr>
      <vt:lpstr>Driving questions</vt:lpstr>
      <vt:lpstr>Driving questions</vt:lpstr>
      <vt:lpstr>Good and Bad Driving Questions</vt:lpstr>
      <vt:lpstr>Driving Questions</vt:lpstr>
      <vt:lpstr>Project Design Questions</vt:lpstr>
      <vt:lpstr>Project task ideas (try to think of more)</vt:lpstr>
      <vt:lpstr>General Topics from Textbooks</vt:lpstr>
      <vt:lpstr>Connection and  Driving Questions</vt:lpstr>
      <vt:lpstr>Project task ideas (try to think of more)</vt:lpstr>
      <vt:lpstr>How will it be presented?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george.gifle@gmail.com</dc:creator>
  <cp:lastModifiedBy>Whitehead George</cp:lastModifiedBy>
  <cp:revision>130</cp:revision>
  <dcterms:created xsi:type="dcterms:W3CDTF">2016-06-13T00:59:18Z</dcterms:created>
  <dcterms:modified xsi:type="dcterms:W3CDTF">2018-06-19T19:39:42Z</dcterms:modified>
</cp:coreProperties>
</file>