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9" r:id="rId2"/>
  </p:sldMasterIdLst>
  <p:notesMasterIdLst>
    <p:notesMasterId r:id="rId22"/>
  </p:notesMasterIdLst>
  <p:handoutMasterIdLst>
    <p:handoutMasterId r:id="rId23"/>
  </p:handoutMasterIdLst>
  <p:sldIdLst>
    <p:sldId id="291" r:id="rId3"/>
    <p:sldId id="304" r:id="rId4"/>
    <p:sldId id="267" r:id="rId5"/>
    <p:sldId id="448" r:id="rId6"/>
    <p:sldId id="311" r:id="rId7"/>
    <p:sldId id="453" r:id="rId8"/>
    <p:sldId id="454" r:id="rId9"/>
    <p:sldId id="347" r:id="rId10"/>
    <p:sldId id="348" r:id="rId11"/>
    <p:sldId id="349" r:id="rId12"/>
    <p:sldId id="346" r:id="rId13"/>
    <p:sldId id="310" r:id="rId14"/>
    <p:sldId id="313" r:id="rId15"/>
    <p:sldId id="351" r:id="rId16"/>
    <p:sldId id="455" r:id="rId17"/>
    <p:sldId id="340" r:id="rId18"/>
    <p:sldId id="344" r:id="rId19"/>
    <p:sldId id="345" r:id="rId20"/>
    <p:sldId id="336"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4660"/>
  </p:normalViewPr>
  <p:slideViewPr>
    <p:cSldViewPr>
      <p:cViewPr varScale="1">
        <p:scale>
          <a:sx n="76" d="100"/>
          <a:sy n="76" d="100"/>
        </p:scale>
        <p:origin x="642" y="84"/>
      </p:cViewPr>
      <p:guideLst>
        <p:guide orient="horz" pos="2160"/>
        <p:guide pos="3840"/>
      </p:guideLst>
    </p:cSldViewPr>
  </p:slideViewPr>
  <p:notesTextViewPr>
    <p:cViewPr>
      <p:scale>
        <a:sx n="1" d="1"/>
        <a:sy n="1" d="1"/>
      </p:scale>
      <p:origin x="0" y="0"/>
    </p:cViewPr>
  </p:notesText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F1CC7-1004-4A30-B851-00E8702C9BF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68E02D4-2D3E-4238-BE3A-5C4BF244C7BA}">
      <dgm:prSet/>
      <dgm:spPr/>
      <dgm:t>
        <a:bodyPr/>
        <a:lstStyle/>
        <a:p>
          <a:r>
            <a:rPr lang="en-US" dirty="0"/>
            <a:t>In this course you will embark on a journey through core principles and concepts as well as current issues in English language education. </a:t>
          </a:r>
        </a:p>
      </dgm:t>
    </dgm:pt>
    <dgm:pt modelId="{161060B9-3D09-4FF0-B75C-C2E347E55FE7}" type="parTrans" cxnId="{B84CD3EB-6D7B-4F80-87ED-9FA2A402DDF4}">
      <dgm:prSet/>
      <dgm:spPr/>
      <dgm:t>
        <a:bodyPr/>
        <a:lstStyle/>
        <a:p>
          <a:endParaRPr lang="en-US"/>
        </a:p>
      </dgm:t>
    </dgm:pt>
    <dgm:pt modelId="{A2660AE6-F9B2-40D6-842E-89DBA7C8D5AD}" type="sibTrans" cxnId="{B84CD3EB-6D7B-4F80-87ED-9FA2A402DDF4}">
      <dgm:prSet/>
      <dgm:spPr/>
      <dgm:t>
        <a:bodyPr/>
        <a:lstStyle/>
        <a:p>
          <a:endParaRPr lang="en-US"/>
        </a:p>
      </dgm:t>
    </dgm:pt>
    <dgm:pt modelId="{BAE8450C-FC31-4665-8B3C-678814E9EEB7}">
      <dgm:prSet/>
      <dgm:spPr/>
      <dgm:t>
        <a:bodyPr/>
        <a:lstStyle/>
        <a:p>
          <a:r>
            <a:rPr lang="en-US" dirty="0"/>
            <a:t>You will be guided through a serious of reflective discussions and application tasks that will you develop your understanding and ability to use what you learn in </a:t>
          </a:r>
          <a:r>
            <a:rPr lang="en-US" b="1" dirty="0"/>
            <a:t>your teaching context</a:t>
          </a:r>
          <a:r>
            <a:rPr lang="en-US" dirty="0"/>
            <a:t>.</a:t>
          </a:r>
        </a:p>
      </dgm:t>
    </dgm:pt>
    <dgm:pt modelId="{E3EE3050-54F6-4E77-AAD0-723EE4CC1B03}" type="parTrans" cxnId="{CBFF0302-7031-4DEC-8C91-448E5846FE1B}">
      <dgm:prSet/>
      <dgm:spPr/>
      <dgm:t>
        <a:bodyPr/>
        <a:lstStyle/>
        <a:p>
          <a:endParaRPr lang="en-US"/>
        </a:p>
      </dgm:t>
    </dgm:pt>
    <dgm:pt modelId="{1F998A2A-6DD1-4478-A0D6-1C01B2EE5349}" type="sibTrans" cxnId="{CBFF0302-7031-4DEC-8C91-448E5846FE1B}">
      <dgm:prSet/>
      <dgm:spPr/>
      <dgm:t>
        <a:bodyPr/>
        <a:lstStyle/>
        <a:p>
          <a:endParaRPr lang="en-US"/>
        </a:p>
      </dgm:t>
    </dgm:pt>
    <dgm:pt modelId="{EB6EC751-A132-49AF-8F20-76BBD128A127}">
      <dgm:prSet/>
      <dgm:spPr/>
      <dgm:t>
        <a:bodyPr/>
        <a:lstStyle/>
        <a:p>
          <a:r>
            <a:rPr lang="en-US" dirty="0"/>
            <a:t>A major part of this program is reflecting on your current paradigms of English education to foster higher metacognitive awareness of your own learning and teaching. </a:t>
          </a:r>
        </a:p>
      </dgm:t>
    </dgm:pt>
    <dgm:pt modelId="{631EDEB5-CFA4-426B-8E90-11CA3D9F38D6}" type="parTrans" cxnId="{53245DF4-7D26-41A2-9526-42293754A5B9}">
      <dgm:prSet/>
      <dgm:spPr/>
      <dgm:t>
        <a:bodyPr/>
        <a:lstStyle/>
        <a:p>
          <a:endParaRPr lang="en-US"/>
        </a:p>
      </dgm:t>
    </dgm:pt>
    <dgm:pt modelId="{97882B27-B297-481D-9401-09D72295EEDD}" type="sibTrans" cxnId="{53245DF4-7D26-41A2-9526-42293754A5B9}">
      <dgm:prSet/>
      <dgm:spPr/>
      <dgm:t>
        <a:bodyPr/>
        <a:lstStyle/>
        <a:p>
          <a:endParaRPr lang="en-US"/>
        </a:p>
      </dgm:t>
    </dgm:pt>
    <dgm:pt modelId="{94A42B54-ECD3-4827-BA11-19604B7BD012}">
      <dgm:prSet/>
      <dgm:spPr/>
      <dgm:t>
        <a:bodyPr/>
        <a:lstStyle/>
        <a:p>
          <a:r>
            <a:rPr lang="en-US" dirty="0"/>
            <a:t>You will slowly build up your new knowledge and skills during the program before planning and teaching your own lesson that can be applied in your teaching context toward the end of the program. </a:t>
          </a:r>
        </a:p>
      </dgm:t>
    </dgm:pt>
    <dgm:pt modelId="{07BD9F75-62B7-4616-A245-E74E8C2EB06D}" type="parTrans" cxnId="{D305C83B-CC52-4797-A27A-A82AE6FFD614}">
      <dgm:prSet/>
      <dgm:spPr/>
      <dgm:t>
        <a:bodyPr/>
        <a:lstStyle/>
        <a:p>
          <a:endParaRPr lang="en-US"/>
        </a:p>
      </dgm:t>
    </dgm:pt>
    <dgm:pt modelId="{6958C2CB-D39D-4BC3-BBA2-CA10A5AA7430}" type="sibTrans" cxnId="{D305C83B-CC52-4797-A27A-A82AE6FFD614}">
      <dgm:prSet/>
      <dgm:spPr/>
      <dgm:t>
        <a:bodyPr/>
        <a:lstStyle/>
        <a:p>
          <a:endParaRPr lang="en-US"/>
        </a:p>
      </dgm:t>
    </dgm:pt>
    <dgm:pt modelId="{F4588581-AD23-411A-92AE-C724E4B2E389}" type="pres">
      <dgm:prSet presAssocID="{605F1CC7-1004-4A30-B851-00E8702C9BFA}" presName="linear" presStyleCnt="0">
        <dgm:presLayoutVars>
          <dgm:animLvl val="lvl"/>
          <dgm:resizeHandles val="exact"/>
        </dgm:presLayoutVars>
      </dgm:prSet>
      <dgm:spPr/>
    </dgm:pt>
    <dgm:pt modelId="{863EEC18-7E10-4EAB-91A6-FDC7A9F268A0}" type="pres">
      <dgm:prSet presAssocID="{168E02D4-2D3E-4238-BE3A-5C4BF244C7BA}" presName="parentText" presStyleLbl="node1" presStyleIdx="0" presStyleCnt="4">
        <dgm:presLayoutVars>
          <dgm:chMax val="0"/>
          <dgm:bulletEnabled val="1"/>
        </dgm:presLayoutVars>
      </dgm:prSet>
      <dgm:spPr/>
    </dgm:pt>
    <dgm:pt modelId="{F2DAA058-8751-47E1-BB10-11A502D79EA5}" type="pres">
      <dgm:prSet presAssocID="{A2660AE6-F9B2-40D6-842E-89DBA7C8D5AD}" presName="spacer" presStyleCnt="0"/>
      <dgm:spPr/>
    </dgm:pt>
    <dgm:pt modelId="{B8585EF4-E8BF-4959-9F5E-1ADE87253C87}" type="pres">
      <dgm:prSet presAssocID="{BAE8450C-FC31-4665-8B3C-678814E9EEB7}" presName="parentText" presStyleLbl="node1" presStyleIdx="1" presStyleCnt="4">
        <dgm:presLayoutVars>
          <dgm:chMax val="0"/>
          <dgm:bulletEnabled val="1"/>
        </dgm:presLayoutVars>
      </dgm:prSet>
      <dgm:spPr/>
    </dgm:pt>
    <dgm:pt modelId="{ACF2626A-5336-4E1A-9F0E-CC43C9B723F0}" type="pres">
      <dgm:prSet presAssocID="{1F998A2A-6DD1-4478-A0D6-1C01B2EE5349}" presName="spacer" presStyleCnt="0"/>
      <dgm:spPr/>
    </dgm:pt>
    <dgm:pt modelId="{CF50F0D5-A16F-4A89-B24B-09E103D1D184}" type="pres">
      <dgm:prSet presAssocID="{EB6EC751-A132-49AF-8F20-76BBD128A127}" presName="parentText" presStyleLbl="node1" presStyleIdx="2" presStyleCnt="4">
        <dgm:presLayoutVars>
          <dgm:chMax val="0"/>
          <dgm:bulletEnabled val="1"/>
        </dgm:presLayoutVars>
      </dgm:prSet>
      <dgm:spPr/>
    </dgm:pt>
    <dgm:pt modelId="{42E89E23-2754-4441-93DB-EBAFB7DDF2FF}" type="pres">
      <dgm:prSet presAssocID="{97882B27-B297-481D-9401-09D72295EEDD}" presName="spacer" presStyleCnt="0"/>
      <dgm:spPr/>
    </dgm:pt>
    <dgm:pt modelId="{399F745D-1073-47D1-A8C2-C40ECBA7C676}" type="pres">
      <dgm:prSet presAssocID="{94A42B54-ECD3-4827-BA11-19604B7BD012}" presName="parentText" presStyleLbl="node1" presStyleIdx="3" presStyleCnt="4">
        <dgm:presLayoutVars>
          <dgm:chMax val="0"/>
          <dgm:bulletEnabled val="1"/>
        </dgm:presLayoutVars>
      </dgm:prSet>
      <dgm:spPr/>
    </dgm:pt>
  </dgm:ptLst>
  <dgm:cxnLst>
    <dgm:cxn modelId="{CBFF0302-7031-4DEC-8C91-448E5846FE1B}" srcId="{605F1CC7-1004-4A30-B851-00E8702C9BFA}" destId="{BAE8450C-FC31-4665-8B3C-678814E9EEB7}" srcOrd="1" destOrd="0" parTransId="{E3EE3050-54F6-4E77-AAD0-723EE4CC1B03}" sibTransId="{1F998A2A-6DD1-4478-A0D6-1C01B2EE5349}"/>
    <dgm:cxn modelId="{D305C83B-CC52-4797-A27A-A82AE6FFD614}" srcId="{605F1CC7-1004-4A30-B851-00E8702C9BFA}" destId="{94A42B54-ECD3-4827-BA11-19604B7BD012}" srcOrd="3" destOrd="0" parTransId="{07BD9F75-62B7-4616-A245-E74E8C2EB06D}" sibTransId="{6958C2CB-D39D-4BC3-BBA2-CA10A5AA7430}"/>
    <dgm:cxn modelId="{AB957564-378D-4F7F-A8C4-143C76DDBA76}" type="presOf" srcId="{168E02D4-2D3E-4238-BE3A-5C4BF244C7BA}" destId="{863EEC18-7E10-4EAB-91A6-FDC7A9F268A0}" srcOrd="0" destOrd="0" presId="urn:microsoft.com/office/officeart/2005/8/layout/vList2"/>
    <dgm:cxn modelId="{5D394D47-B71C-4676-BA6B-ABEC584C2431}" type="presOf" srcId="{BAE8450C-FC31-4665-8B3C-678814E9EEB7}" destId="{B8585EF4-E8BF-4959-9F5E-1ADE87253C87}" srcOrd="0" destOrd="0" presId="urn:microsoft.com/office/officeart/2005/8/layout/vList2"/>
    <dgm:cxn modelId="{CDA662DB-F47D-492C-B8A9-0DF97AB69231}" type="presOf" srcId="{94A42B54-ECD3-4827-BA11-19604B7BD012}" destId="{399F745D-1073-47D1-A8C2-C40ECBA7C676}" srcOrd="0" destOrd="0" presId="urn:microsoft.com/office/officeart/2005/8/layout/vList2"/>
    <dgm:cxn modelId="{B84CD3EB-6D7B-4F80-87ED-9FA2A402DDF4}" srcId="{605F1CC7-1004-4A30-B851-00E8702C9BFA}" destId="{168E02D4-2D3E-4238-BE3A-5C4BF244C7BA}" srcOrd="0" destOrd="0" parTransId="{161060B9-3D09-4FF0-B75C-C2E347E55FE7}" sibTransId="{A2660AE6-F9B2-40D6-842E-89DBA7C8D5AD}"/>
    <dgm:cxn modelId="{DC45E4EF-C05F-4DC9-A243-25E6A4A6F173}" type="presOf" srcId="{EB6EC751-A132-49AF-8F20-76BBD128A127}" destId="{CF50F0D5-A16F-4A89-B24B-09E103D1D184}" srcOrd="0" destOrd="0" presId="urn:microsoft.com/office/officeart/2005/8/layout/vList2"/>
    <dgm:cxn modelId="{53245DF4-7D26-41A2-9526-42293754A5B9}" srcId="{605F1CC7-1004-4A30-B851-00E8702C9BFA}" destId="{EB6EC751-A132-49AF-8F20-76BBD128A127}" srcOrd="2" destOrd="0" parTransId="{631EDEB5-CFA4-426B-8E90-11CA3D9F38D6}" sibTransId="{97882B27-B297-481D-9401-09D72295EEDD}"/>
    <dgm:cxn modelId="{EFD0AAFA-A833-471E-9C7B-CC8645269F9A}" type="presOf" srcId="{605F1CC7-1004-4A30-B851-00E8702C9BFA}" destId="{F4588581-AD23-411A-92AE-C724E4B2E389}" srcOrd="0" destOrd="0" presId="urn:microsoft.com/office/officeart/2005/8/layout/vList2"/>
    <dgm:cxn modelId="{8EB5A369-0A5C-4E7F-92C3-A8CFB665B875}" type="presParOf" srcId="{F4588581-AD23-411A-92AE-C724E4B2E389}" destId="{863EEC18-7E10-4EAB-91A6-FDC7A9F268A0}" srcOrd="0" destOrd="0" presId="urn:microsoft.com/office/officeart/2005/8/layout/vList2"/>
    <dgm:cxn modelId="{6CDB80B0-B4D1-4039-84BC-CA7FB20772E3}" type="presParOf" srcId="{F4588581-AD23-411A-92AE-C724E4B2E389}" destId="{F2DAA058-8751-47E1-BB10-11A502D79EA5}" srcOrd="1" destOrd="0" presId="urn:microsoft.com/office/officeart/2005/8/layout/vList2"/>
    <dgm:cxn modelId="{36C68558-6D79-44CB-B64E-54B8BCC92CAD}" type="presParOf" srcId="{F4588581-AD23-411A-92AE-C724E4B2E389}" destId="{B8585EF4-E8BF-4959-9F5E-1ADE87253C87}" srcOrd="2" destOrd="0" presId="urn:microsoft.com/office/officeart/2005/8/layout/vList2"/>
    <dgm:cxn modelId="{80FEA09C-18FB-4C24-9448-8BE295103BC3}" type="presParOf" srcId="{F4588581-AD23-411A-92AE-C724E4B2E389}" destId="{ACF2626A-5336-4E1A-9F0E-CC43C9B723F0}" srcOrd="3" destOrd="0" presId="urn:microsoft.com/office/officeart/2005/8/layout/vList2"/>
    <dgm:cxn modelId="{9E999BC7-CF1E-4733-971D-717AE6FF6280}" type="presParOf" srcId="{F4588581-AD23-411A-92AE-C724E4B2E389}" destId="{CF50F0D5-A16F-4A89-B24B-09E103D1D184}" srcOrd="4" destOrd="0" presId="urn:microsoft.com/office/officeart/2005/8/layout/vList2"/>
    <dgm:cxn modelId="{8116094E-78A9-4F07-88C4-06EC147D4108}" type="presParOf" srcId="{F4588581-AD23-411A-92AE-C724E4B2E389}" destId="{42E89E23-2754-4441-93DB-EBAFB7DDF2FF}" srcOrd="5" destOrd="0" presId="urn:microsoft.com/office/officeart/2005/8/layout/vList2"/>
    <dgm:cxn modelId="{CC086FBE-11A3-4792-A329-A46AE5165E2F}" type="presParOf" srcId="{F4588581-AD23-411A-92AE-C724E4B2E389}" destId="{399F745D-1073-47D1-A8C2-C40ECBA7C67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EEC18-7E10-4EAB-91A6-FDC7A9F268A0}">
      <dsp:nvSpPr>
        <dsp:cNvPr id="0" name=""/>
        <dsp:cNvSpPr/>
      </dsp:nvSpPr>
      <dsp:spPr>
        <a:xfrm>
          <a:off x="0" y="65550"/>
          <a:ext cx="6797675" cy="133866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In this course you will embark on a journey through core principles and concepts as well as current issues in English language education. </a:t>
          </a:r>
        </a:p>
      </dsp:txBody>
      <dsp:txXfrm>
        <a:off x="65348" y="130898"/>
        <a:ext cx="6666979" cy="1207966"/>
      </dsp:txXfrm>
    </dsp:sp>
    <dsp:sp modelId="{B8585EF4-E8BF-4959-9F5E-1ADE87253C87}">
      <dsp:nvSpPr>
        <dsp:cNvPr id="0" name=""/>
        <dsp:cNvSpPr/>
      </dsp:nvSpPr>
      <dsp:spPr>
        <a:xfrm>
          <a:off x="0" y="1458933"/>
          <a:ext cx="6797675" cy="1338662"/>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You will be guided through a serious of reflective discussions and application tasks that will you develop your understanding and ability to use what you learn in </a:t>
          </a:r>
          <a:r>
            <a:rPr lang="en-US" sz="1900" b="1" kern="1200" dirty="0"/>
            <a:t>your teaching context</a:t>
          </a:r>
          <a:r>
            <a:rPr lang="en-US" sz="1900" kern="1200" dirty="0"/>
            <a:t>.</a:t>
          </a:r>
        </a:p>
      </dsp:txBody>
      <dsp:txXfrm>
        <a:off x="65348" y="1524281"/>
        <a:ext cx="6666979" cy="1207966"/>
      </dsp:txXfrm>
    </dsp:sp>
    <dsp:sp modelId="{CF50F0D5-A16F-4A89-B24B-09E103D1D184}">
      <dsp:nvSpPr>
        <dsp:cNvPr id="0" name=""/>
        <dsp:cNvSpPr/>
      </dsp:nvSpPr>
      <dsp:spPr>
        <a:xfrm>
          <a:off x="0" y="2852316"/>
          <a:ext cx="6797675" cy="1338662"/>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 major part of this program is reflecting on your current paradigms of English education to foster higher metacognitive awareness of your own learning and teaching. </a:t>
          </a:r>
        </a:p>
      </dsp:txBody>
      <dsp:txXfrm>
        <a:off x="65348" y="2917664"/>
        <a:ext cx="6666979" cy="1207966"/>
      </dsp:txXfrm>
    </dsp:sp>
    <dsp:sp modelId="{399F745D-1073-47D1-A8C2-C40ECBA7C676}">
      <dsp:nvSpPr>
        <dsp:cNvPr id="0" name=""/>
        <dsp:cNvSpPr/>
      </dsp:nvSpPr>
      <dsp:spPr>
        <a:xfrm>
          <a:off x="0" y="4245698"/>
          <a:ext cx="6797675" cy="133866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You will slowly build up your new knowledge and skills during the program before planning and teaching your own lesson that can be applied in your teaching context toward the end of the program. </a:t>
          </a:r>
        </a:p>
      </dsp:txBody>
      <dsp:txXfrm>
        <a:off x="65348" y="4311046"/>
        <a:ext cx="6666979" cy="12079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BE89CCF-2561-4C5B-84B8-64714A207314}" type="datetimeFigureOut">
              <a:rPr lang="en-US" smtClean="0"/>
              <a:pPr/>
              <a:t>11/7/2023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728BA71-2AB0-47CB-96CA-8BD4911FDDDA}" type="slidenum">
              <a:rPr lang="en-US" smtClean="0"/>
              <a:pPr/>
              <a:t>‹#›</a:t>
            </a:fld>
            <a:endParaRPr lang="en-US"/>
          </a:p>
        </p:txBody>
      </p:sp>
    </p:spTree>
    <p:extLst>
      <p:ext uri="{BB962C8B-B14F-4D97-AF65-F5344CB8AC3E}">
        <p14:creationId xmlns:p14="http://schemas.microsoft.com/office/powerpoint/2010/main" val="999374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F2E2963-F212-4FE6-B7B1-6FEA78F41EC8}" type="datetimeFigureOut">
              <a:rPr lang="en-US" smtClean="0"/>
              <a:pPr/>
              <a:t>11/7/2023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5906C4-339A-48E3-8368-C40F4FEE5ED2}" type="slidenum">
              <a:rPr lang="en-US" smtClean="0"/>
              <a:pPr/>
              <a:t>‹#›</a:t>
            </a:fld>
            <a:endParaRPr lang="en-US"/>
          </a:p>
        </p:txBody>
      </p:sp>
    </p:spTree>
    <p:extLst>
      <p:ext uri="{BB962C8B-B14F-4D97-AF65-F5344CB8AC3E}">
        <p14:creationId xmlns:p14="http://schemas.microsoft.com/office/powerpoint/2010/main" val="81078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9153803-87F7-AB40-BD04-11E2BB6B0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75BE3942-4274-824F-A7F5-0E4CE65093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1" name="Slide Number Placeholder 3">
            <a:extLst>
              <a:ext uri="{FF2B5EF4-FFF2-40B4-BE49-F238E27FC236}">
                <a16:creationId xmlns:a16="http://schemas.microsoft.com/office/drawing/2014/main" id="{790FE5F3-560D-0A42-A510-6277C8D430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84D7FE9-7B8D-A749-9366-1ED70046D9CA}" type="slidenum">
              <a:rPr lang="en-US" altLang="en-US" smtClean="0"/>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400" b="0" i="0" u="none" strike="noStrike" cap="none" dirty="0">
              <a:solidFill>
                <a:schemeClr val="dk1"/>
              </a:solidFill>
              <a:latin typeface="times" panose="02020603050405020304" pitchFamily="18" charset="0"/>
              <a:cs typeface="times" panose="02020603050405020304" pitchFamily="18" charset="0"/>
              <a:sym typeface="Arial"/>
            </a:endParaRPr>
          </a:p>
        </p:txBody>
      </p:sp>
    </p:spTree>
    <p:extLst>
      <p:ext uri="{BB962C8B-B14F-4D97-AF65-F5344CB8AC3E}">
        <p14:creationId xmlns:p14="http://schemas.microsoft.com/office/powerpoint/2010/main" val="226420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sz="1800" b="1" i="0" u="none" strike="noStrike" baseline="0" dirty="0">
                <a:latin typeface="times" panose="02020603050405020304" pitchFamily="18" charset="0"/>
                <a:cs typeface="times" panose="02020603050405020304" pitchFamily="18" charset="0"/>
              </a:rPr>
              <a:t>ESL 2006-2007</a:t>
            </a:r>
          </a:p>
          <a:p>
            <a:pPr algn="l"/>
            <a:r>
              <a:rPr lang="en-GB" sz="1800" b="1" i="0" u="none" strike="noStrike" baseline="0" dirty="0">
                <a:latin typeface="times" panose="02020603050405020304" pitchFamily="18" charset="0"/>
                <a:cs typeface="times" panose="02020603050405020304" pitchFamily="18" charset="0"/>
              </a:rPr>
              <a:t>Maple College </a:t>
            </a:r>
            <a:r>
              <a:rPr lang="en-GB" sz="1800" b="0" i="1" u="none" strike="noStrike" baseline="0" dirty="0">
                <a:latin typeface="times" panose="02020603050405020304" pitchFamily="18" charset="0"/>
                <a:cs typeface="times" panose="02020603050405020304" pitchFamily="18" charset="0"/>
              </a:rPr>
              <a:t>Head Instructor/ Curriculum Developer </a:t>
            </a:r>
            <a:r>
              <a:rPr lang="en-GB" sz="1800" b="1" i="0" u="none" strike="noStrike" baseline="0" dirty="0">
                <a:latin typeface="times" panose="02020603050405020304" pitchFamily="18" charset="0"/>
                <a:cs typeface="times" panose="02020603050405020304" pitchFamily="18" charset="0"/>
              </a:rPr>
              <a:t>07/2007 – 10/2008</a:t>
            </a:r>
          </a:p>
          <a:p>
            <a:pPr algn="l"/>
            <a:r>
              <a:rPr lang="en-GB" sz="1800" b="1" i="0" u="none" strike="noStrike" baseline="0" dirty="0">
                <a:latin typeface="times" panose="02020603050405020304" pitchFamily="18" charset="0"/>
                <a:cs typeface="times" panose="02020603050405020304" pitchFamily="18" charset="0"/>
              </a:rPr>
              <a:t>Canada TESOL </a:t>
            </a:r>
            <a:r>
              <a:rPr lang="en-GB" sz="1800" b="1" i="0" u="none" strike="noStrike" baseline="0" dirty="0" err="1">
                <a:latin typeface="times" panose="02020603050405020304" pitchFamily="18" charset="0"/>
                <a:cs typeface="times" panose="02020603050405020304" pitchFamily="18" charset="0"/>
              </a:rPr>
              <a:t>Center</a:t>
            </a:r>
            <a:r>
              <a:rPr lang="en-GB" sz="1800" b="1" i="0" u="none" strike="noStrike" baseline="0" dirty="0">
                <a:latin typeface="times" panose="02020603050405020304" pitchFamily="18" charset="0"/>
                <a:cs typeface="times" panose="02020603050405020304" pitchFamily="18" charset="0"/>
              </a:rPr>
              <a:t> </a:t>
            </a:r>
            <a:r>
              <a:rPr lang="en-GB" sz="1800" b="0" i="0" u="none" strike="noStrike" baseline="0" dirty="0">
                <a:latin typeface="times" panose="02020603050405020304" pitchFamily="18" charset="0"/>
                <a:cs typeface="times" panose="02020603050405020304" pitchFamily="18" charset="0"/>
              </a:rPr>
              <a:t>Vancouver, Canada </a:t>
            </a:r>
            <a:r>
              <a:rPr lang="en-GB" sz="1800" b="1" i="0" u="none" strike="noStrike" baseline="0" dirty="0">
                <a:latin typeface="times" panose="02020603050405020304" pitchFamily="18" charset="0"/>
                <a:cs typeface="times" panose="02020603050405020304" pitchFamily="18" charset="0"/>
              </a:rPr>
              <a:t>10/2008 – 05/2009</a:t>
            </a:r>
          </a:p>
          <a:p>
            <a:pPr algn="l"/>
            <a:r>
              <a:rPr lang="en-GB" sz="1800" b="0" i="1" u="none" strike="noStrike" baseline="0" dirty="0">
                <a:latin typeface="times" panose="02020603050405020304" pitchFamily="18" charset="0"/>
                <a:cs typeface="times" panose="02020603050405020304" pitchFamily="18" charset="0"/>
              </a:rPr>
              <a:t>Instructor</a:t>
            </a:r>
            <a:r>
              <a:rPr lang="en-GB" sz="1800" b="0" i="0" u="none" strike="noStrike" baseline="0" dirty="0">
                <a:latin typeface="times" panose="02020603050405020304" pitchFamily="18" charset="0"/>
                <a:cs typeface="times" panose="02020603050405020304" pitchFamily="18" charset="0"/>
              </a:rPr>
              <a:t> Instructed and managed the following courses for pre- and in-service teachers of English:</a:t>
            </a:r>
          </a:p>
          <a:p>
            <a:pPr algn="l"/>
            <a:r>
              <a:rPr lang="en-GB" sz="1800" b="0" i="1" u="none" strike="noStrike" baseline="0" dirty="0">
                <a:latin typeface="times" panose="02020603050405020304" pitchFamily="18" charset="0"/>
                <a:cs typeface="times" panose="02020603050405020304" pitchFamily="18" charset="0"/>
              </a:rPr>
              <a:t>TESOL for Adults</a:t>
            </a:r>
            <a:r>
              <a:rPr lang="en-GB" sz="1800" b="0" i="0" u="none" strike="noStrike" baseline="0" dirty="0">
                <a:latin typeface="times" panose="02020603050405020304" pitchFamily="18" charset="0"/>
                <a:cs typeface="times" panose="02020603050405020304" pitchFamily="18" charset="0"/>
              </a:rPr>
              <a:t>, </a:t>
            </a:r>
            <a:r>
              <a:rPr lang="en-GB" sz="1800" b="0" i="1" u="none" strike="noStrike" baseline="0" dirty="0">
                <a:latin typeface="times" panose="02020603050405020304" pitchFamily="18" charset="0"/>
                <a:cs typeface="times" panose="02020603050405020304" pitchFamily="18" charset="0"/>
              </a:rPr>
              <a:t>TESOL for Children</a:t>
            </a:r>
            <a:r>
              <a:rPr lang="en-GB" sz="1800" b="0" i="0" u="none" strike="noStrike" baseline="0" dirty="0">
                <a:latin typeface="times" panose="02020603050405020304" pitchFamily="18" charset="0"/>
                <a:cs typeface="times" panose="02020603050405020304" pitchFamily="18" charset="0"/>
              </a:rPr>
              <a:t>, </a:t>
            </a:r>
            <a:r>
              <a:rPr lang="en-GB" sz="1800" b="0" i="1" u="none" strike="noStrike" baseline="0" dirty="0">
                <a:latin typeface="times" panose="02020603050405020304" pitchFamily="18" charset="0"/>
                <a:cs typeface="times" panose="02020603050405020304" pitchFamily="18" charset="0"/>
              </a:rPr>
              <a:t>TESOL for Junior</a:t>
            </a:r>
            <a:r>
              <a:rPr lang="en-GB" sz="1800" b="0" i="0" u="none" strike="noStrike" baseline="0" dirty="0">
                <a:latin typeface="times" panose="02020603050405020304" pitchFamily="18" charset="0"/>
                <a:cs typeface="times" panose="02020603050405020304" pitchFamily="18" charset="0"/>
              </a:rPr>
              <a:t>, </a:t>
            </a:r>
            <a:r>
              <a:rPr lang="en-GB" sz="1800" b="0" i="1" u="none" strike="noStrike" baseline="0" dirty="0">
                <a:latin typeface="times" panose="02020603050405020304" pitchFamily="18" charset="0"/>
                <a:cs typeface="times" panose="02020603050405020304" pitchFamily="18" charset="0"/>
              </a:rPr>
              <a:t>Preparation for TESOL</a:t>
            </a:r>
            <a:r>
              <a:rPr lang="en-GB" sz="1800" b="0" i="0" u="none" strike="noStrike" baseline="0" dirty="0">
                <a:latin typeface="times" panose="02020603050405020304" pitchFamily="18" charset="0"/>
                <a:cs typeface="times" panose="02020603050405020304" pitchFamily="18" charset="0"/>
              </a:rPr>
              <a:t>, and</a:t>
            </a:r>
          </a:p>
          <a:p>
            <a:pPr algn="l"/>
            <a:r>
              <a:rPr lang="en-GB" sz="1800" b="0" i="1" u="none" strike="noStrike" baseline="0" dirty="0">
                <a:latin typeface="times" panose="02020603050405020304" pitchFamily="18" charset="0"/>
                <a:cs typeface="times" panose="02020603050405020304" pitchFamily="18" charset="0"/>
              </a:rPr>
              <a:t>School Management</a:t>
            </a:r>
            <a:r>
              <a:rPr lang="en-GB" sz="1800" b="0" i="0" u="none" strike="noStrike" baseline="0" dirty="0">
                <a:latin typeface="times" panose="02020603050405020304" pitchFamily="18" charset="0"/>
                <a:cs typeface="times" panose="02020603050405020304" pitchFamily="18" charset="0"/>
              </a:rPr>
              <a:t>.</a:t>
            </a:r>
          </a:p>
          <a:p>
            <a:pPr algn="l"/>
            <a:r>
              <a:rPr lang="en-GB" sz="1800" b="1" i="0" u="none" strike="noStrike" baseline="0" dirty="0" err="1">
                <a:latin typeface="times" panose="02020603050405020304" pitchFamily="18" charset="0"/>
                <a:cs typeface="times" panose="02020603050405020304" pitchFamily="18" charset="0"/>
              </a:rPr>
              <a:t>Kyonggi</a:t>
            </a:r>
            <a:r>
              <a:rPr lang="en-GB" sz="1800" b="1" i="0" u="none" strike="noStrike" baseline="0" dirty="0">
                <a:latin typeface="times" panose="02020603050405020304" pitchFamily="18" charset="0"/>
                <a:cs typeface="times" panose="02020603050405020304" pitchFamily="18" charset="0"/>
              </a:rPr>
              <a:t> University </a:t>
            </a:r>
            <a:r>
              <a:rPr lang="en-GB" sz="1800" b="0" i="0" u="none" strike="noStrike" baseline="0" dirty="0">
                <a:latin typeface="times" panose="02020603050405020304" pitchFamily="18" charset="0"/>
                <a:cs typeface="times" panose="02020603050405020304" pitchFamily="18" charset="0"/>
              </a:rPr>
              <a:t>– TESOL for Adults, TESOL for Children </a:t>
            </a:r>
            <a:r>
              <a:rPr lang="en-GB" sz="1800" b="1" i="0" u="none" strike="noStrike" baseline="0" dirty="0">
                <a:latin typeface="times" panose="02020603050405020304" pitchFamily="18" charset="0"/>
                <a:cs typeface="times" panose="02020603050405020304" pitchFamily="18" charset="0"/>
              </a:rPr>
              <a:t>in Partnership with Canada TESOL </a:t>
            </a:r>
            <a:r>
              <a:rPr lang="en-GB" sz="1800" b="1" i="0" u="none" strike="noStrike" baseline="0" dirty="0" err="1">
                <a:latin typeface="times" panose="02020603050405020304" pitchFamily="18" charset="0"/>
                <a:cs typeface="times" panose="02020603050405020304" pitchFamily="18" charset="0"/>
              </a:rPr>
              <a:t>Center</a:t>
            </a:r>
            <a:endParaRPr lang="en-GB" sz="1800" b="1" i="0" u="none" strike="noStrike" baseline="0" dirty="0">
              <a:latin typeface="times" panose="02020603050405020304" pitchFamily="18" charset="0"/>
              <a:cs typeface="times" panose="02020603050405020304" pitchFamily="18" charset="0"/>
            </a:endParaRPr>
          </a:p>
          <a:p>
            <a:pPr algn="l"/>
            <a:r>
              <a:rPr lang="en-GB" sz="1800" b="1" i="0" u="none" strike="noStrike" baseline="0" dirty="0">
                <a:latin typeface="times" panose="02020603050405020304" pitchFamily="18" charset="0"/>
                <a:cs typeface="times" panose="02020603050405020304" pitchFamily="18" charset="0"/>
              </a:rPr>
              <a:t>IGSE and HUFS – Mention Advising Thesis and Portfolio students</a:t>
            </a:r>
          </a:p>
        </p:txBody>
      </p:sp>
    </p:spTree>
    <p:extLst>
      <p:ext uri="{BB962C8B-B14F-4D97-AF65-F5344CB8AC3E}">
        <p14:creationId xmlns:p14="http://schemas.microsoft.com/office/powerpoint/2010/main" val="114698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813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dirty="0">
                <a:effectLst/>
                <a:latin typeface="Calibri" panose="020F0502020204030204" pitchFamily="34" charset="0"/>
                <a:ea typeface="맑은 고딕" panose="020B0503020000020004" pitchFamily="50" charset="-127"/>
                <a:cs typeface="Arial" panose="020B0604020202020204" pitchFamily="34" charset="0"/>
              </a:rPr>
              <a:t>Inclusive and supportive environment - create a supportive and respectful learning environment where students feel valued, and supported in the learning process. I also seek to foster a sense of community among students by encouraging collaboration, communication and peer feedback. By putting students at the centre of my teaching, I aim to help them develop critical thinking, problem-solving and lifelong learning skills.</a:t>
            </a:r>
          </a:p>
          <a:p>
            <a:endParaRPr lang="en-GB" dirty="0"/>
          </a:p>
        </p:txBody>
      </p:sp>
    </p:spTree>
    <p:extLst>
      <p:ext uri="{BB962C8B-B14F-4D97-AF65-F5344CB8AC3E}">
        <p14:creationId xmlns:p14="http://schemas.microsoft.com/office/powerpoint/2010/main" val="164691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71497E-3E2C-4316-A318-5E79FDB96CB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A117C-9C66-49BB-B660-D712C86CEE73}"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74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1497E-3E2C-4316-A318-5E79FDB96CB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319478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1497E-3E2C-4316-A318-5E79FDB96CB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289707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C26306D4-DE9A-1647-BDC8-B5277A1EB7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F59703F-5A04-BF4F-84E7-378290592142}"/>
              </a:ext>
            </a:extLst>
          </p:cNvPr>
          <p:cNvSpPr/>
          <p:nvPr userDrawn="1"/>
        </p:nvSpPr>
        <p:spPr>
          <a:xfrm>
            <a:off x="-143933" y="1131888"/>
            <a:ext cx="8163984"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7" name="Rectangle 6">
            <a:extLst>
              <a:ext uri="{FF2B5EF4-FFF2-40B4-BE49-F238E27FC236}">
                <a16:creationId xmlns:a16="http://schemas.microsoft.com/office/drawing/2014/main" id="{6CE10AF8-C1B3-3F4E-B8F7-FAF0CCE3CBCE}"/>
              </a:ext>
            </a:extLst>
          </p:cNvPr>
          <p:cNvSpPr/>
          <p:nvPr userDrawn="1"/>
        </p:nvSpPr>
        <p:spPr>
          <a:xfrm>
            <a:off x="10991851" y="1131889"/>
            <a:ext cx="1200149"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pic>
        <p:nvPicPr>
          <p:cNvPr id="8" name="Picture 9" descr="s4b282c2015.png">
            <a:extLst>
              <a:ext uri="{FF2B5EF4-FFF2-40B4-BE49-F238E27FC236}">
                <a16:creationId xmlns:a16="http://schemas.microsoft.com/office/drawing/2014/main" id="{B206B811-4B41-FB43-9231-258AA413B3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72851" y="1439863"/>
            <a:ext cx="484716"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4"/>
          <p:cNvSpPr>
            <a:spLocks noGrp="1"/>
          </p:cNvSpPr>
          <p:nvPr>
            <p:ph type="body" sz="quarter" idx="12"/>
          </p:nvPr>
        </p:nvSpPr>
        <p:spPr>
          <a:xfrm>
            <a:off x="487681" y="3003798"/>
            <a:ext cx="7240271" cy="321394"/>
          </a:xfrm>
          <a:prstGeom prst="rect">
            <a:avLst/>
          </a:prstGeom>
        </p:spPr>
        <p:txBody>
          <a:bodyPr vert="horz" lIns="0" tIns="0" rIns="0" bIns="0"/>
          <a:lstStyle>
            <a:lvl1pPr marL="0" indent="0">
              <a:buNone/>
              <a:defRPr sz="17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8" name="Text Placeholder 14"/>
          <p:cNvSpPr>
            <a:spLocks noGrp="1"/>
          </p:cNvSpPr>
          <p:nvPr>
            <p:ph type="body" sz="quarter" idx="13"/>
          </p:nvPr>
        </p:nvSpPr>
        <p:spPr>
          <a:xfrm>
            <a:off x="487681" y="3507854"/>
            <a:ext cx="7240271" cy="321394"/>
          </a:xfrm>
          <a:prstGeom prst="rect">
            <a:avLst/>
          </a:prstGeom>
        </p:spPr>
        <p:txBody>
          <a:bodyPr vert="horz" lIns="0" tIns="0" rIns="0" bIns="0"/>
          <a:lstStyle>
            <a:lvl1pPr marL="0" indent="0">
              <a:buNone/>
              <a:defRPr sz="900" b="0" i="0" kern="0" cap="none" spc="0" normalizeH="0" baseline="0">
                <a:solidFill>
                  <a:srgbClr val="0C2344"/>
                </a:solidFill>
                <a:latin typeface="Arial Black"/>
                <a:cs typeface="Arial Blac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2" name="Title 1">
            <a:extLst>
              <a:ext uri="{FF2B5EF4-FFF2-40B4-BE49-F238E27FC236}">
                <a16:creationId xmlns:a16="http://schemas.microsoft.com/office/drawing/2014/main" id="{009AC841-6BF5-E84B-BA37-CF050BC2C097}"/>
              </a:ext>
            </a:extLst>
          </p:cNvPr>
          <p:cNvSpPr>
            <a:spLocks noGrp="1"/>
          </p:cNvSpPr>
          <p:nvPr>
            <p:ph type="title"/>
          </p:nvPr>
        </p:nvSpPr>
        <p:spPr>
          <a:xfrm>
            <a:off x="476250" y="1332646"/>
            <a:ext cx="7251700" cy="1671152"/>
          </a:xfrm>
          <a:prstGeom prst="rect">
            <a:avLst/>
          </a:prstGeom>
        </p:spPr>
        <p:txBody>
          <a:bodyPr lIns="0" tIns="0" rIns="0" bIns="0"/>
          <a:lstStyle>
            <a:lvl1pPr algn="l">
              <a:lnSpc>
                <a:spcPts val="3800"/>
              </a:lnSpc>
              <a:defRPr lang="en-US" sz="3500" b="1" i="0" kern="0" cap="none" spc="0" baseline="0" smtClean="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846457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text">
  <p:cSld name="Title and text">
    <p:spTree>
      <p:nvGrpSpPr>
        <p:cNvPr id="1" name="Shape 791"/>
        <p:cNvGrpSpPr/>
        <p:nvPr/>
      </p:nvGrpSpPr>
      <p:grpSpPr>
        <a:xfrm>
          <a:off x="0" y="0"/>
          <a:ext cx="0" cy="0"/>
          <a:chOff x="0" y="0"/>
          <a:chExt cx="0" cy="0"/>
        </a:xfrm>
      </p:grpSpPr>
      <p:sp>
        <p:nvSpPr>
          <p:cNvPr id="837" name="Google Shape;837;p17"/>
          <p:cNvSpPr txBox="1">
            <a:spLocks noGrp="1"/>
          </p:cNvSpPr>
          <p:nvPr>
            <p:ph type="ctrTitle"/>
          </p:nvPr>
        </p:nvSpPr>
        <p:spPr>
          <a:xfrm>
            <a:off x="2598800" y="2116300"/>
            <a:ext cx="6994400" cy="16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10666" b="1">
                <a:solidFill>
                  <a:schemeClr val="accent3"/>
                </a:solidFill>
                <a:latin typeface="Josefin Sans"/>
                <a:ea typeface="Josefin Sans"/>
                <a:cs typeface="Josefin Sans"/>
                <a:sym typeface="Josefin Sans"/>
              </a:defRPr>
            </a:lvl1pPr>
            <a:lvl2pPr lvl="1" algn="ctr" rtl="0">
              <a:spcBef>
                <a:spcPts val="0"/>
              </a:spcBef>
              <a:spcAft>
                <a:spcPts val="0"/>
              </a:spcAft>
              <a:buSzPts val="5500"/>
              <a:buNone/>
              <a:defRPr sz="7333"/>
            </a:lvl2pPr>
            <a:lvl3pPr lvl="2" algn="ctr" rtl="0">
              <a:spcBef>
                <a:spcPts val="0"/>
              </a:spcBef>
              <a:spcAft>
                <a:spcPts val="0"/>
              </a:spcAft>
              <a:buSzPts val="5500"/>
              <a:buNone/>
              <a:defRPr sz="7333"/>
            </a:lvl3pPr>
            <a:lvl4pPr lvl="3" algn="ctr" rtl="0">
              <a:spcBef>
                <a:spcPts val="0"/>
              </a:spcBef>
              <a:spcAft>
                <a:spcPts val="0"/>
              </a:spcAft>
              <a:buSzPts val="5500"/>
              <a:buNone/>
              <a:defRPr sz="7333"/>
            </a:lvl4pPr>
            <a:lvl5pPr lvl="4" algn="ctr" rtl="0">
              <a:spcBef>
                <a:spcPts val="0"/>
              </a:spcBef>
              <a:spcAft>
                <a:spcPts val="0"/>
              </a:spcAft>
              <a:buSzPts val="5500"/>
              <a:buNone/>
              <a:defRPr sz="7333"/>
            </a:lvl5pPr>
            <a:lvl6pPr lvl="5" algn="ctr" rtl="0">
              <a:spcBef>
                <a:spcPts val="0"/>
              </a:spcBef>
              <a:spcAft>
                <a:spcPts val="0"/>
              </a:spcAft>
              <a:buSzPts val="5500"/>
              <a:buNone/>
              <a:defRPr sz="7333"/>
            </a:lvl6pPr>
            <a:lvl7pPr lvl="6" algn="ctr" rtl="0">
              <a:spcBef>
                <a:spcPts val="0"/>
              </a:spcBef>
              <a:spcAft>
                <a:spcPts val="0"/>
              </a:spcAft>
              <a:buSzPts val="5500"/>
              <a:buNone/>
              <a:defRPr sz="7333"/>
            </a:lvl7pPr>
            <a:lvl8pPr lvl="7" algn="ctr" rtl="0">
              <a:spcBef>
                <a:spcPts val="0"/>
              </a:spcBef>
              <a:spcAft>
                <a:spcPts val="0"/>
              </a:spcAft>
              <a:buSzPts val="5500"/>
              <a:buNone/>
              <a:defRPr sz="7333"/>
            </a:lvl8pPr>
            <a:lvl9pPr lvl="8" algn="ctr" rtl="0">
              <a:spcBef>
                <a:spcPts val="0"/>
              </a:spcBef>
              <a:spcAft>
                <a:spcPts val="0"/>
              </a:spcAft>
              <a:buSzPts val="5500"/>
              <a:buNone/>
              <a:defRPr sz="7333"/>
            </a:lvl9pPr>
          </a:lstStyle>
          <a:p>
            <a:endParaRPr/>
          </a:p>
        </p:txBody>
      </p:sp>
      <p:sp>
        <p:nvSpPr>
          <p:cNvPr id="838" name="Google Shape;838;p17"/>
          <p:cNvSpPr txBox="1">
            <a:spLocks noGrp="1"/>
          </p:cNvSpPr>
          <p:nvPr>
            <p:ph type="subTitle" idx="1"/>
          </p:nvPr>
        </p:nvSpPr>
        <p:spPr>
          <a:xfrm>
            <a:off x="3248800" y="3643700"/>
            <a:ext cx="5694400" cy="10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770252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957733" y="985833"/>
            <a:ext cx="9014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957733" y="2311400"/>
            <a:ext cx="9014800" cy="39740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grpSp>
        <p:nvGrpSpPr>
          <p:cNvPr id="1566" name="Google Shape;1566;p5"/>
          <p:cNvGrpSpPr/>
          <p:nvPr/>
        </p:nvGrpSpPr>
        <p:grpSpPr>
          <a:xfrm rot="10800000">
            <a:off x="11801983" y="38276"/>
            <a:ext cx="352016" cy="6781736"/>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4" name="Google Shape;1624;p5"/>
          <p:cNvGrpSpPr/>
          <p:nvPr/>
        </p:nvGrpSpPr>
        <p:grpSpPr>
          <a:xfrm rot="10800000">
            <a:off x="10438095" y="38276"/>
            <a:ext cx="1521044" cy="6781736"/>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7" name="Google Shape;1687;p5"/>
          <p:cNvGrpSpPr/>
          <p:nvPr/>
        </p:nvGrpSpPr>
        <p:grpSpPr>
          <a:xfrm rot="10800000">
            <a:off x="10243269" y="38276"/>
            <a:ext cx="1326185" cy="6586909"/>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9" name="Google Shape;1789;p5"/>
          <p:cNvGrpSpPr/>
          <p:nvPr/>
        </p:nvGrpSpPr>
        <p:grpSpPr>
          <a:xfrm rot="10800000">
            <a:off x="10243269" y="38276"/>
            <a:ext cx="1521044" cy="6781736"/>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40" name="Google Shape;1840;p5"/>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357539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1497E-3E2C-4316-A318-5E79FDB96CB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400289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71497E-3E2C-4316-A318-5E79FDB96CB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A117C-9C66-49BB-B660-D712C86CEE73}"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57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71497E-3E2C-4316-A318-5E79FDB96CB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82548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1497E-3E2C-4316-A318-5E79FDB96CB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250407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71497E-3E2C-4316-A318-5E79FDB96CB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227119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71497E-3E2C-4316-A318-5E79FDB96CB9}" type="datetimeFigureOut">
              <a:rPr lang="en-US" smtClean="0"/>
              <a:pPr/>
              <a:t>11/7/2023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360027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71497E-3E2C-4316-A318-5E79FDB96CB9}" type="datetimeFigureOut">
              <a:rPr lang="en-US" smtClean="0"/>
              <a:pPr/>
              <a:t>11/7/2023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AA117C-9C66-49BB-B660-D712C86CEE73}" type="slidenum">
              <a:rPr lang="en-US" smtClean="0"/>
              <a:pPr/>
              <a:t>‹#›</a:t>
            </a:fld>
            <a:endParaRPr lang="en-US"/>
          </a:p>
        </p:txBody>
      </p:sp>
    </p:spTree>
    <p:extLst>
      <p:ext uri="{BB962C8B-B14F-4D97-AF65-F5344CB8AC3E}">
        <p14:creationId xmlns:p14="http://schemas.microsoft.com/office/powerpoint/2010/main" val="1378808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71497E-3E2C-4316-A318-5E79FDB96CB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413042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71497E-3E2C-4316-A318-5E79FDB96CB9}" type="datetimeFigureOut">
              <a:rPr lang="en-US" smtClean="0"/>
              <a:pPr/>
              <a:t>11/7/2023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EAA117C-9C66-49BB-B660-D712C86CEE73}"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22795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2" r:id="rId12"/>
    <p:sldLayoutId id="2147483744" r:id="rId13"/>
    <p:sldLayoutId id="214748374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846A4E-D1CE-F147-875D-0A0DCDCE3859}"/>
              </a:ext>
            </a:extLst>
          </p:cNvPr>
          <p:cNvSpPr>
            <a:spLocks noGrp="1"/>
          </p:cNvSpPr>
          <p:nvPr>
            <p:ph type="body" sz="quarter" idx="13"/>
          </p:nvPr>
        </p:nvSpPr>
        <p:spPr>
          <a:xfrm>
            <a:off x="152400" y="3440906"/>
            <a:ext cx="7240271" cy="321394"/>
          </a:xfrm>
        </p:spPr>
        <p:txBody>
          <a:bodyPr>
            <a:normAutofit/>
          </a:bodyPr>
          <a:lstStyle/>
          <a:p>
            <a:r>
              <a:rPr lang="en-US" sz="1000" b="1" dirty="0"/>
              <a:t>Dr. George E. K. Whitehead</a:t>
            </a:r>
          </a:p>
        </p:txBody>
      </p:sp>
      <p:sp>
        <p:nvSpPr>
          <p:cNvPr id="7" name="Title 6">
            <a:extLst>
              <a:ext uri="{FF2B5EF4-FFF2-40B4-BE49-F238E27FC236}">
                <a16:creationId xmlns:a16="http://schemas.microsoft.com/office/drawing/2014/main" id="{6CF58517-A46D-CB46-87D8-A3DAAB6E6E57}"/>
              </a:ext>
            </a:extLst>
          </p:cNvPr>
          <p:cNvSpPr>
            <a:spLocks noGrp="1"/>
          </p:cNvSpPr>
          <p:nvPr>
            <p:ph type="title"/>
          </p:nvPr>
        </p:nvSpPr>
        <p:spPr>
          <a:xfrm>
            <a:off x="76200" y="1752600"/>
            <a:ext cx="7651752" cy="1410554"/>
          </a:xfrm>
        </p:spPr>
        <p:txBody>
          <a:bodyPr>
            <a:noAutofit/>
          </a:bodyPr>
          <a:lstStyle/>
          <a:p>
            <a:r>
              <a:rPr lang="en-US" sz="3200" b="1" dirty="0"/>
              <a:t>China Scholarship Council 3-Month English Teacher Overseas Study Program</a:t>
            </a:r>
            <a:br>
              <a:rPr lang="en-US" sz="2000" b="1" dirty="0"/>
            </a:b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E712F-A82C-4700-8DCB-7F0C41411327}"/>
              </a:ext>
            </a:extLst>
          </p:cNvPr>
          <p:cNvSpPr>
            <a:spLocks noGrp="1"/>
          </p:cNvSpPr>
          <p:nvPr>
            <p:ph type="title"/>
          </p:nvPr>
        </p:nvSpPr>
        <p:spPr/>
        <p:txBody>
          <a:bodyPr/>
          <a:lstStyle/>
          <a:p>
            <a:r>
              <a:rPr lang="en-US" dirty="0"/>
              <a:t>Common problems</a:t>
            </a:r>
            <a:endParaRPr lang="en-CA" dirty="0"/>
          </a:p>
        </p:txBody>
      </p:sp>
      <p:sp>
        <p:nvSpPr>
          <p:cNvPr id="3" name="Content Placeholder 2">
            <a:extLst>
              <a:ext uri="{FF2B5EF4-FFF2-40B4-BE49-F238E27FC236}">
                <a16:creationId xmlns:a16="http://schemas.microsoft.com/office/drawing/2014/main" id="{CB9B151F-2635-4F62-A7F6-78D1FF2D636C}"/>
              </a:ext>
            </a:extLst>
          </p:cNvPr>
          <p:cNvSpPr>
            <a:spLocks noGrp="1"/>
          </p:cNvSpPr>
          <p:nvPr>
            <p:ph idx="1"/>
          </p:nvPr>
        </p:nvSpPr>
        <p:spPr/>
        <p:txBody>
          <a:bodyPr>
            <a:normAutofit fontScale="77500" lnSpcReduction="20000"/>
          </a:bodyPr>
          <a:lstStyle/>
          <a:p>
            <a:pPr marL="457200" indent="-457200">
              <a:buFont typeface="+mj-lt"/>
              <a:buAutoNum type="arabicPeriod"/>
            </a:pPr>
            <a:endParaRPr lang="en-US" dirty="0"/>
          </a:p>
          <a:p>
            <a:pPr marL="457200" indent="-457200">
              <a:buFont typeface="+mj-lt"/>
              <a:buAutoNum type="arabicPeriod"/>
            </a:pPr>
            <a:r>
              <a:rPr lang="en-US" dirty="0"/>
              <a:t>Focus on knowledge ( what teachers should know, not what teachers need to be able to do)</a:t>
            </a:r>
          </a:p>
          <a:p>
            <a:pPr marL="457200" indent="-457200">
              <a:buFont typeface="+mj-lt"/>
              <a:buAutoNum type="arabicPeriod"/>
            </a:pPr>
            <a:endParaRPr lang="en-US" dirty="0"/>
          </a:p>
          <a:p>
            <a:pPr marL="457200" indent="-457200">
              <a:buFont typeface="+mj-lt"/>
              <a:buAutoNum type="arabicPeriod"/>
            </a:pPr>
            <a:r>
              <a:rPr lang="en-US" dirty="0"/>
              <a:t>Gap between theory and practice (theory is not presented in a practical way)</a:t>
            </a:r>
          </a:p>
          <a:p>
            <a:pPr marL="457200" indent="-457200">
              <a:buFont typeface="+mj-lt"/>
              <a:buAutoNum type="arabicPeriod"/>
            </a:pPr>
            <a:endParaRPr lang="en-US" dirty="0"/>
          </a:p>
          <a:p>
            <a:pPr marL="457200" indent="-457200">
              <a:buFont typeface="+mj-lt"/>
              <a:buAutoNum type="arabicPeriod"/>
            </a:pPr>
            <a:r>
              <a:rPr lang="en-US" dirty="0"/>
              <a:t>Content being mismatched with context (drawn from western contexts)</a:t>
            </a:r>
          </a:p>
          <a:p>
            <a:pPr marL="457200" indent="-457200">
              <a:buFont typeface="+mj-lt"/>
              <a:buAutoNum type="arabicPeriod"/>
            </a:pPr>
            <a:endParaRPr lang="en-US" dirty="0"/>
          </a:p>
          <a:p>
            <a:pPr marL="457200" indent="-457200">
              <a:buFont typeface="+mj-lt"/>
              <a:buAutoNum type="arabicPeriod"/>
            </a:pPr>
            <a:r>
              <a:rPr lang="en-US" dirty="0"/>
              <a:t>Teacher educators</a:t>
            </a:r>
          </a:p>
          <a:p>
            <a:pPr marL="457200" indent="-457200">
              <a:buFont typeface="+mj-lt"/>
              <a:buAutoNum type="arabicPeriod"/>
            </a:pPr>
            <a:endParaRPr lang="en-US" dirty="0"/>
          </a:p>
          <a:p>
            <a:pPr marL="749808" lvl="1" indent="-457200">
              <a:buFont typeface="+mj-lt"/>
              <a:buAutoNum type="arabicPeriod"/>
            </a:pPr>
            <a:r>
              <a:rPr lang="en-US" dirty="0"/>
              <a:t>Little to no experience in teacher learners’ context</a:t>
            </a:r>
          </a:p>
          <a:p>
            <a:pPr marL="749808" lvl="1" indent="-457200">
              <a:buFont typeface="+mj-lt"/>
              <a:buAutoNum type="arabicPeriod"/>
            </a:pPr>
            <a:r>
              <a:rPr lang="en-CA" dirty="0"/>
              <a:t>Often not up to date on what is going on currently</a:t>
            </a:r>
          </a:p>
          <a:p>
            <a:pPr marL="749808" lvl="1" indent="-457200">
              <a:buFont typeface="+mj-lt"/>
              <a:buAutoNum type="arabicPeriod"/>
            </a:pPr>
            <a:r>
              <a:rPr lang="en-CA" dirty="0"/>
              <a:t>Content often drawn from what is being used or what is popular in western contexts (UK, US, CELTA, DELTA, TESOL certificates etc.)</a:t>
            </a:r>
          </a:p>
          <a:p>
            <a:pPr marL="292608" lvl="1" indent="0">
              <a:buNone/>
            </a:pPr>
            <a:endParaRPr lang="en-CA" dirty="0"/>
          </a:p>
        </p:txBody>
      </p:sp>
    </p:spTree>
    <p:extLst>
      <p:ext uri="{BB962C8B-B14F-4D97-AF65-F5344CB8AC3E}">
        <p14:creationId xmlns:p14="http://schemas.microsoft.com/office/powerpoint/2010/main" val="25361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1000"/>
                                        <p:tgtEl>
                                          <p:spTgt spid="3">
                                            <p:txEl>
                                              <p:pRg st="10" end="10"/>
                                            </p:txEl>
                                          </p:spTgt>
                                        </p:tgtEl>
                                      </p:cBhvr>
                                    </p:animEffect>
                                    <p:anim calcmode="lin" valueType="num">
                                      <p:cBhvr>
                                        <p:cTn id="3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1000"/>
                                        <p:tgtEl>
                                          <p:spTgt spid="3">
                                            <p:txEl>
                                              <p:pRg st="11" end="11"/>
                                            </p:txEl>
                                          </p:spTgt>
                                        </p:tgtEl>
                                      </p:cBhvr>
                                    </p:animEffect>
                                    <p:anim calcmode="lin" valueType="num">
                                      <p:cBhvr>
                                        <p:cTn id="4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0C615D66-1A9F-4DB8-90B5-DE567F333572}"/>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Program Overview</a:t>
            </a:r>
          </a:p>
        </p:txBody>
      </p:sp>
      <p:sp>
        <p:nvSpPr>
          <p:cNvPr id="17" name="Rectangle 16">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8" name="Content Placeholder 5">
            <a:extLst>
              <a:ext uri="{FF2B5EF4-FFF2-40B4-BE49-F238E27FC236}">
                <a16:creationId xmlns:a16="http://schemas.microsoft.com/office/drawing/2014/main" id="{248188E5-BB08-4CC1-AB1A-6FF2752212F7}"/>
              </a:ext>
            </a:extLst>
          </p:cNvPr>
          <p:cNvGraphicFramePr>
            <a:graphicFrameLocks noGrp="1"/>
          </p:cNvGraphicFramePr>
          <p:nvPr>
            <p:ph idx="1"/>
            <p:extLst>
              <p:ext uri="{D42A27DB-BD31-4B8C-83A1-F6EECF244321}">
                <p14:modId xmlns:p14="http://schemas.microsoft.com/office/powerpoint/2010/main" val="324278112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78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848" y="0"/>
            <a:ext cx="3888432" cy="944562"/>
          </a:xfrm>
        </p:spPr>
        <p:txBody>
          <a:bodyPr>
            <a:normAutofit/>
          </a:bodyPr>
          <a:lstStyle/>
          <a:p>
            <a:r>
              <a:rPr lang="en-US" dirty="0"/>
              <a:t>The course</a:t>
            </a:r>
          </a:p>
        </p:txBody>
      </p:sp>
      <p:sp>
        <p:nvSpPr>
          <p:cNvPr id="3" name="Content Placeholder 2"/>
          <p:cNvSpPr>
            <a:spLocks noGrp="1"/>
          </p:cNvSpPr>
          <p:nvPr>
            <p:ph idx="1"/>
          </p:nvPr>
        </p:nvSpPr>
        <p:spPr>
          <a:xfrm>
            <a:off x="1919536" y="2060848"/>
            <a:ext cx="9577064" cy="4111352"/>
          </a:xfrm>
        </p:spPr>
        <p:txBody>
          <a:bodyPr>
            <a:normAutofit/>
          </a:bodyPr>
          <a:lstStyle/>
          <a:p>
            <a:r>
              <a:rPr lang="en-US" dirty="0"/>
              <a:t>This course is designed to help you:</a:t>
            </a:r>
          </a:p>
          <a:p>
            <a:endParaRPr lang="en-US" dirty="0"/>
          </a:p>
          <a:p>
            <a:pPr marL="544068" lvl="1" indent="-342900">
              <a:buFont typeface="+mj-lt"/>
              <a:buAutoNum type="arabicPeriod"/>
            </a:pPr>
            <a:r>
              <a:rPr lang="en-US" dirty="0"/>
              <a:t>develop a deeper understanding of core principles and concepts in English education and language teaching practices</a:t>
            </a:r>
          </a:p>
          <a:p>
            <a:pPr marL="544068" lvl="1" indent="-342900">
              <a:buFont typeface="+mj-lt"/>
              <a:buAutoNum type="arabicPeriod"/>
            </a:pPr>
            <a:endParaRPr lang="en-CA" b="1" dirty="0"/>
          </a:p>
          <a:p>
            <a:pPr marL="544068" lvl="1" indent="-342900">
              <a:buFont typeface="+mj-lt"/>
              <a:buAutoNum type="arabicPeriod"/>
            </a:pPr>
            <a:r>
              <a:rPr lang="en-US" dirty="0"/>
              <a:t>develop a critical eye for how language is learned, taught, and acquired</a:t>
            </a:r>
          </a:p>
          <a:p>
            <a:pPr marL="544068" lvl="1" indent="-342900">
              <a:buFont typeface="+mj-lt"/>
              <a:buAutoNum type="arabicPeriod"/>
            </a:pPr>
            <a:endParaRPr lang="en-CA" b="1" dirty="0"/>
          </a:p>
          <a:p>
            <a:pPr marL="544068" lvl="1" indent="-342900">
              <a:buFont typeface="+mj-lt"/>
              <a:buAutoNum type="arabicPeriod"/>
            </a:pPr>
            <a:r>
              <a:rPr lang="en-US" dirty="0"/>
              <a:t>develop higher metacognitive awareness as teachers and learners of English</a:t>
            </a:r>
          </a:p>
          <a:p>
            <a:pPr marL="544068" lvl="1" indent="-342900">
              <a:buFont typeface="+mj-lt"/>
              <a:buAutoNum type="arabicPeriod"/>
            </a:pPr>
            <a:endParaRPr lang="en-CA" b="1" dirty="0"/>
          </a:p>
          <a:p>
            <a:pPr marL="544068" lvl="1" indent="-342900">
              <a:buFont typeface="+mj-lt"/>
              <a:buAutoNum type="arabicPeriod"/>
            </a:pPr>
            <a:r>
              <a:rPr lang="en-US" dirty="0"/>
              <a:t>reflect on appropriate approaches and aims for English education in your teaching context</a:t>
            </a:r>
            <a:endParaRPr lang="en-CA" b="1" dirty="0"/>
          </a:p>
          <a:p>
            <a:r>
              <a:rPr lang="en-US" dirty="0"/>
              <a:t> </a:t>
            </a:r>
            <a:endParaRPr lang="en-CA" b="1" dirty="0"/>
          </a:p>
        </p:txBody>
      </p:sp>
      <p:pic>
        <p:nvPicPr>
          <p:cNvPr id="2050" name="Picture 2" descr="http://previews.123rf.com/images/lightwise/lightwise1109/lightwise110900289/10743679-Internet-Verbindungen-und-Netzwerke-rund-um-den-Globus-vertreten-durch-eine-globale-internationale-r-Lizenzfreie-Bilder.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3137" y="-172645"/>
            <a:ext cx="2458263" cy="19685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previews.123rf.com/images/lightwise/lightwise1109/lightwise110900289/10743679-Internet-Verbindungen-und-Netzwerke-rund-um-den-Globus-vertreten-durch-eine-globale-internationale-r-Lizenzfreie-Bilder.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172645"/>
            <a:ext cx="2458263" cy="196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875" y="533400"/>
            <a:ext cx="4330824" cy="1154163"/>
          </a:xfrm>
        </p:spPr>
        <p:txBody>
          <a:bodyPr/>
          <a:lstStyle/>
          <a:p>
            <a:r>
              <a:rPr lang="en-US" dirty="0"/>
              <a:t>Overview</a:t>
            </a:r>
          </a:p>
        </p:txBody>
      </p:sp>
      <p:sp>
        <p:nvSpPr>
          <p:cNvPr id="3" name="Content Placeholder 2">
            <a:extLst>
              <a:ext uri="{FF2B5EF4-FFF2-40B4-BE49-F238E27FC236}">
                <a16:creationId xmlns:a16="http://schemas.microsoft.com/office/drawing/2014/main" id="{F8F3D859-2597-4666-BB97-69618FEA8830}"/>
              </a:ext>
            </a:extLst>
          </p:cNvPr>
          <p:cNvSpPr>
            <a:spLocks noGrp="1"/>
          </p:cNvSpPr>
          <p:nvPr>
            <p:ph idx="1"/>
          </p:nvPr>
        </p:nvSpPr>
        <p:spPr>
          <a:xfrm>
            <a:off x="1307468" y="2057400"/>
            <a:ext cx="9577064" cy="4111352"/>
          </a:xfrm>
        </p:spPr>
        <p:txBody>
          <a:bodyPr>
            <a:normAutofit/>
          </a:bodyPr>
          <a:lstStyle/>
          <a:p>
            <a:r>
              <a:rPr lang="en-US" dirty="0"/>
              <a:t>Designed as 2 parts</a:t>
            </a:r>
          </a:p>
          <a:p>
            <a:endParaRPr lang="en-US" dirty="0"/>
          </a:p>
          <a:p>
            <a:r>
              <a:rPr lang="en-US" dirty="0"/>
              <a:t>Part 1 – Foundations of good English teaching</a:t>
            </a:r>
          </a:p>
          <a:p>
            <a:endParaRPr lang="en-US" dirty="0"/>
          </a:p>
          <a:p>
            <a:r>
              <a:rPr lang="en-US" dirty="0"/>
              <a:t>Part 2 – Content and Language Integrated Learning</a:t>
            </a:r>
          </a:p>
          <a:p>
            <a:endParaRPr lang="en-US" dirty="0"/>
          </a:p>
          <a:p>
            <a:r>
              <a:rPr lang="en-US" dirty="0"/>
              <a:t>*Supplemented with school visits and possible guest presentations </a:t>
            </a:r>
            <a:endParaRPr lang="en-CA" b="1" dirty="0"/>
          </a:p>
        </p:txBody>
      </p:sp>
    </p:spTree>
    <p:extLst>
      <p:ext uri="{BB962C8B-B14F-4D97-AF65-F5344CB8AC3E}">
        <p14:creationId xmlns:p14="http://schemas.microsoft.com/office/powerpoint/2010/main" val="228696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837155-5FB8-4A96-864C-066D5C655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5918EE-77B5-4057-BB22-B9CE13905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80" cy="6858000"/>
          </a:xfrm>
          <a:prstGeom prst="rect">
            <a:avLst/>
          </a:prstGeom>
          <a:solidFill>
            <a:srgbClr val="4D323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제목 1">
            <a:extLst>
              <a:ext uri="{FF2B5EF4-FFF2-40B4-BE49-F238E27FC236}">
                <a16:creationId xmlns:a16="http://schemas.microsoft.com/office/drawing/2014/main" id="{0122F5E2-3D7D-4097-8EF3-7E2DE3614D78}"/>
              </a:ext>
            </a:extLst>
          </p:cNvPr>
          <p:cNvSpPr>
            <a:spLocks noGrp="1"/>
          </p:cNvSpPr>
          <p:nvPr>
            <p:ph type="title"/>
          </p:nvPr>
        </p:nvSpPr>
        <p:spPr>
          <a:xfrm>
            <a:off x="789676" y="516835"/>
            <a:ext cx="3325125" cy="1966169"/>
          </a:xfrm>
        </p:spPr>
        <p:txBody>
          <a:bodyPr>
            <a:normAutofit/>
          </a:bodyPr>
          <a:lstStyle/>
          <a:p>
            <a:r>
              <a:rPr lang="en-US" altLang="ko-KR" sz="3600" dirty="0">
                <a:solidFill>
                  <a:srgbClr val="FFFFFF"/>
                </a:solidFill>
              </a:rPr>
              <a:t>Part 1 –  Foundations </a:t>
            </a:r>
            <a:endParaRPr lang="ko-KR" altLang="en-US" sz="3600" dirty="0">
              <a:solidFill>
                <a:srgbClr val="FFFFFF"/>
              </a:solidFill>
            </a:endParaRPr>
          </a:p>
        </p:txBody>
      </p:sp>
      <p:sp>
        <p:nvSpPr>
          <p:cNvPr id="5" name="Content Placeholder 4">
            <a:extLst>
              <a:ext uri="{FF2B5EF4-FFF2-40B4-BE49-F238E27FC236}">
                <a16:creationId xmlns:a16="http://schemas.microsoft.com/office/drawing/2014/main" id="{B66C83C4-B2B1-9FCF-1422-F0AA05492584}"/>
              </a:ext>
            </a:extLst>
          </p:cNvPr>
          <p:cNvSpPr>
            <a:spLocks noGrp="1"/>
          </p:cNvSpPr>
          <p:nvPr>
            <p:ph idx="1"/>
          </p:nvPr>
        </p:nvSpPr>
        <p:spPr>
          <a:xfrm>
            <a:off x="789674" y="2516094"/>
            <a:ext cx="3325125" cy="3372877"/>
          </a:xfrm>
        </p:spPr>
        <p:txBody>
          <a:bodyPr>
            <a:normAutofit/>
          </a:bodyPr>
          <a:lstStyle/>
          <a:p>
            <a:endParaRPr lang="en-US" sz="1800">
              <a:solidFill>
                <a:srgbClr val="FFFFFF"/>
              </a:solidFill>
            </a:endParaRPr>
          </a:p>
        </p:txBody>
      </p:sp>
      <p:sp>
        <p:nvSpPr>
          <p:cNvPr id="16" name="Rectangle 15">
            <a:extLst>
              <a:ext uri="{FF2B5EF4-FFF2-40B4-BE49-F238E27FC236}">
                <a16:creationId xmlns:a16="http://schemas.microsoft.com/office/drawing/2014/main" id="{9DC7B070-A583-45C7-AF93-0E8F020E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272" y="0"/>
            <a:ext cx="64008" cy="6858000"/>
          </a:xfrm>
          <a:prstGeom prst="rect">
            <a:avLst/>
          </a:prstGeom>
          <a:solidFill>
            <a:srgbClr val="41D8E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151E55FF-1D5A-A717-A391-BAAE27364703}"/>
              </a:ext>
            </a:extLst>
          </p:cNvPr>
          <p:cNvPicPr>
            <a:picLocks noChangeAspect="1"/>
          </p:cNvPicPr>
          <p:nvPr/>
        </p:nvPicPr>
        <p:blipFill rotWithShape="1">
          <a:blip r:embed="rId2"/>
          <a:srcRect l="37029" t="14727" r="24463" b="7317"/>
          <a:stretch/>
        </p:blipFill>
        <p:spPr>
          <a:xfrm>
            <a:off x="4673330" y="0"/>
            <a:ext cx="7518670" cy="6858000"/>
          </a:xfrm>
          <a:prstGeom prst="rect">
            <a:avLst/>
          </a:prstGeom>
        </p:spPr>
      </p:pic>
    </p:spTree>
    <p:extLst>
      <p:ext uri="{BB962C8B-B14F-4D97-AF65-F5344CB8AC3E}">
        <p14:creationId xmlns:p14="http://schemas.microsoft.com/office/powerpoint/2010/main" val="952593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837155-5FB8-4A96-864C-066D5C655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5918EE-77B5-4057-BB22-B9CE13905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80" cy="6858000"/>
          </a:xfrm>
          <a:prstGeom prst="rect">
            <a:avLst/>
          </a:prstGeom>
          <a:solidFill>
            <a:srgbClr val="4D323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제목 1">
            <a:extLst>
              <a:ext uri="{FF2B5EF4-FFF2-40B4-BE49-F238E27FC236}">
                <a16:creationId xmlns:a16="http://schemas.microsoft.com/office/drawing/2014/main" id="{0122F5E2-3D7D-4097-8EF3-7E2DE3614D78}"/>
              </a:ext>
            </a:extLst>
          </p:cNvPr>
          <p:cNvSpPr>
            <a:spLocks noGrp="1"/>
          </p:cNvSpPr>
          <p:nvPr>
            <p:ph type="title"/>
          </p:nvPr>
        </p:nvSpPr>
        <p:spPr>
          <a:xfrm>
            <a:off x="789676" y="516835"/>
            <a:ext cx="3325125" cy="1966169"/>
          </a:xfrm>
        </p:spPr>
        <p:txBody>
          <a:bodyPr>
            <a:normAutofit/>
          </a:bodyPr>
          <a:lstStyle/>
          <a:p>
            <a:r>
              <a:rPr lang="en-US" altLang="ko-KR" sz="3600">
                <a:solidFill>
                  <a:srgbClr val="FFFFFF"/>
                </a:solidFill>
              </a:rPr>
              <a:t>Part 2 – CLIL </a:t>
            </a:r>
            <a:endParaRPr lang="ko-KR" altLang="en-US" sz="3600">
              <a:solidFill>
                <a:srgbClr val="FFFFFF"/>
              </a:solidFill>
            </a:endParaRPr>
          </a:p>
        </p:txBody>
      </p:sp>
      <p:sp>
        <p:nvSpPr>
          <p:cNvPr id="5" name="Content Placeholder 4">
            <a:extLst>
              <a:ext uri="{FF2B5EF4-FFF2-40B4-BE49-F238E27FC236}">
                <a16:creationId xmlns:a16="http://schemas.microsoft.com/office/drawing/2014/main" id="{B66C83C4-B2B1-9FCF-1422-F0AA05492584}"/>
              </a:ext>
            </a:extLst>
          </p:cNvPr>
          <p:cNvSpPr>
            <a:spLocks noGrp="1"/>
          </p:cNvSpPr>
          <p:nvPr>
            <p:ph idx="1"/>
          </p:nvPr>
        </p:nvSpPr>
        <p:spPr>
          <a:xfrm>
            <a:off x="789674" y="2516094"/>
            <a:ext cx="3325125" cy="3372877"/>
          </a:xfrm>
        </p:spPr>
        <p:txBody>
          <a:bodyPr>
            <a:normAutofit/>
          </a:bodyPr>
          <a:lstStyle/>
          <a:p>
            <a:endParaRPr lang="en-US" sz="1800">
              <a:solidFill>
                <a:srgbClr val="FFFFFF"/>
              </a:solidFill>
            </a:endParaRPr>
          </a:p>
        </p:txBody>
      </p:sp>
      <p:sp>
        <p:nvSpPr>
          <p:cNvPr id="16" name="Rectangle 15">
            <a:extLst>
              <a:ext uri="{FF2B5EF4-FFF2-40B4-BE49-F238E27FC236}">
                <a16:creationId xmlns:a16="http://schemas.microsoft.com/office/drawing/2014/main" id="{9DC7B070-A583-45C7-AF93-0E8F020E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272" y="0"/>
            <a:ext cx="64008" cy="6858000"/>
          </a:xfrm>
          <a:prstGeom prst="rect">
            <a:avLst/>
          </a:prstGeom>
          <a:solidFill>
            <a:srgbClr val="41D8E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a:extLst>
              <a:ext uri="{FF2B5EF4-FFF2-40B4-BE49-F238E27FC236}">
                <a16:creationId xmlns:a16="http://schemas.microsoft.com/office/drawing/2014/main" id="{00CF45B3-C42B-A36F-D729-E023C1808EBF}"/>
              </a:ext>
            </a:extLst>
          </p:cNvPr>
          <p:cNvPicPr>
            <a:picLocks noChangeAspect="1"/>
          </p:cNvPicPr>
          <p:nvPr/>
        </p:nvPicPr>
        <p:blipFill rotWithShape="1">
          <a:blip r:embed="rId2"/>
          <a:srcRect l="35000" t="23333" r="25625" b="6666"/>
          <a:stretch/>
        </p:blipFill>
        <p:spPr>
          <a:xfrm>
            <a:off x="4628369" y="82704"/>
            <a:ext cx="7557945" cy="6496830"/>
          </a:xfrm>
          <a:prstGeom prst="rect">
            <a:avLst/>
          </a:prstGeom>
        </p:spPr>
      </p:pic>
    </p:spTree>
    <p:extLst>
      <p:ext uri="{BB962C8B-B14F-4D97-AF65-F5344CB8AC3E}">
        <p14:creationId xmlns:p14="http://schemas.microsoft.com/office/powerpoint/2010/main" val="152462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920" y="914400"/>
            <a:ext cx="6675120" cy="1313597"/>
          </a:xfrm>
        </p:spPr>
        <p:txBody>
          <a:bodyPr>
            <a:normAutofit fontScale="90000"/>
          </a:bodyPr>
          <a:lstStyle/>
          <a:p>
            <a:pPr algn="ctr"/>
            <a:r>
              <a:rPr lang="en-CA" sz="5300" dirty="0"/>
              <a:t>Reflective Assignments</a:t>
            </a:r>
            <a:br>
              <a:rPr lang="en-CA" i="1" dirty="0"/>
            </a:br>
            <a:endParaRPr lang="en-CA" dirty="0"/>
          </a:p>
        </p:txBody>
      </p:sp>
      <p:sp>
        <p:nvSpPr>
          <p:cNvPr id="3" name="Content Placeholder 2"/>
          <p:cNvSpPr>
            <a:spLocks noGrp="1"/>
          </p:cNvSpPr>
          <p:nvPr>
            <p:ph idx="1"/>
          </p:nvPr>
        </p:nvSpPr>
        <p:spPr>
          <a:ln>
            <a:solidFill>
              <a:schemeClr val="tx1"/>
            </a:solidFill>
          </a:ln>
        </p:spPr>
        <p:txBody>
          <a:bodyPr/>
          <a:lstStyle/>
          <a:p>
            <a:endParaRPr lang="en-US" dirty="0"/>
          </a:p>
          <a:p>
            <a:endParaRPr lang="en-US" dirty="0"/>
          </a:p>
          <a:p>
            <a:endParaRPr lang="en-US" dirty="0"/>
          </a:p>
          <a:p>
            <a:r>
              <a:rPr lang="en-US" dirty="0"/>
              <a:t>Post-lesson reflections will be assigned weekly or bi-weekly and will consist of a short, written reflection of the content covered in class. </a:t>
            </a:r>
            <a:endParaRPr lang="en-CA" dirty="0"/>
          </a:p>
          <a:p>
            <a:endParaRPr lang="en-CA" dirty="0"/>
          </a:p>
        </p:txBody>
      </p:sp>
    </p:spTree>
    <p:extLst>
      <p:ext uri="{BB962C8B-B14F-4D97-AF65-F5344CB8AC3E}">
        <p14:creationId xmlns:p14="http://schemas.microsoft.com/office/powerpoint/2010/main" val="3696484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920" y="508691"/>
            <a:ext cx="6675120" cy="1313597"/>
          </a:xfrm>
        </p:spPr>
        <p:txBody>
          <a:bodyPr>
            <a:normAutofit fontScale="90000"/>
          </a:bodyPr>
          <a:lstStyle/>
          <a:p>
            <a:pPr algn="ctr"/>
            <a:r>
              <a:rPr lang="en-CA" sz="5300" dirty="0"/>
              <a:t>Application Tasks</a:t>
            </a:r>
            <a:br>
              <a:rPr lang="en-CA" sz="5300" dirty="0"/>
            </a:br>
            <a:endParaRPr lang="en-CA" dirty="0"/>
          </a:p>
        </p:txBody>
      </p:sp>
      <p:sp>
        <p:nvSpPr>
          <p:cNvPr id="3" name="Content Placeholder 2"/>
          <p:cNvSpPr>
            <a:spLocks noGrp="1"/>
          </p:cNvSpPr>
          <p:nvPr>
            <p:ph idx="1"/>
          </p:nvPr>
        </p:nvSpPr>
        <p:spPr>
          <a:ln>
            <a:solidFill>
              <a:schemeClr val="tx1"/>
            </a:solidFill>
          </a:ln>
        </p:spPr>
        <p:txBody>
          <a:bodyPr/>
          <a:lstStyle/>
          <a:p>
            <a:endParaRPr lang="en-US" dirty="0"/>
          </a:p>
          <a:p>
            <a:endParaRPr lang="en-US" dirty="0"/>
          </a:p>
          <a:p>
            <a:endParaRPr lang="en-US" dirty="0"/>
          </a:p>
          <a:p>
            <a:r>
              <a:rPr lang="en-CA" dirty="0"/>
              <a:t>During the course you will take part in </a:t>
            </a:r>
            <a:r>
              <a:rPr lang="en-CA" b="1" dirty="0"/>
              <a:t>various application tasks </a:t>
            </a:r>
            <a:r>
              <a:rPr lang="en-CA" dirty="0"/>
              <a:t>that will contribute to your deeper understanding and ability to implement what you are learning. </a:t>
            </a:r>
          </a:p>
          <a:p>
            <a:endParaRPr lang="en-CA" dirty="0"/>
          </a:p>
          <a:p>
            <a:r>
              <a:rPr lang="en-CA" dirty="0"/>
              <a:t>There will be live practice during class as well as written application tasks. </a:t>
            </a:r>
          </a:p>
          <a:p>
            <a:endParaRPr lang="en-CA" dirty="0"/>
          </a:p>
        </p:txBody>
      </p:sp>
    </p:spTree>
    <p:extLst>
      <p:ext uri="{BB962C8B-B14F-4D97-AF65-F5344CB8AC3E}">
        <p14:creationId xmlns:p14="http://schemas.microsoft.com/office/powerpoint/2010/main" val="3276754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920" y="914400"/>
            <a:ext cx="6675120" cy="1313597"/>
          </a:xfrm>
        </p:spPr>
        <p:txBody>
          <a:bodyPr>
            <a:normAutofit fontScale="90000"/>
          </a:bodyPr>
          <a:lstStyle/>
          <a:p>
            <a:pPr algn="ctr"/>
            <a:r>
              <a:rPr lang="en-CA" sz="5300" dirty="0"/>
              <a:t>Final Application Task </a:t>
            </a:r>
            <a:br>
              <a:rPr lang="en-CA" sz="5300" dirty="0"/>
            </a:br>
            <a:r>
              <a:rPr lang="en-US" sz="2800" i="1" dirty="0"/>
              <a:t>	</a:t>
            </a:r>
            <a:br>
              <a:rPr lang="en-CA" i="1" dirty="0"/>
            </a:br>
            <a:endParaRPr lang="en-CA" dirty="0"/>
          </a:p>
        </p:txBody>
      </p:sp>
      <p:sp>
        <p:nvSpPr>
          <p:cNvPr id="3" name="Content Placeholder 2"/>
          <p:cNvSpPr>
            <a:spLocks noGrp="1"/>
          </p:cNvSpPr>
          <p:nvPr>
            <p:ph idx="1"/>
          </p:nvPr>
        </p:nvSpPr>
        <p:spPr>
          <a:ln>
            <a:solidFill>
              <a:schemeClr val="tx1"/>
            </a:solidFill>
          </a:ln>
        </p:spPr>
        <p:txBody>
          <a:bodyPr>
            <a:normAutofit/>
          </a:bodyPr>
          <a:lstStyle/>
          <a:p>
            <a:endParaRPr lang="en-US" dirty="0"/>
          </a:p>
          <a:p>
            <a:r>
              <a:rPr lang="en-US" sz="1800" b="1" i="0" u="none" strike="noStrike" baseline="0" dirty="0">
                <a:solidFill>
                  <a:srgbClr val="000000"/>
                </a:solidFill>
                <a:latin typeface="Times New Roman" panose="02020603050405020304" pitchFamily="18" charset="0"/>
              </a:rPr>
              <a:t>Assignment #1: </a:t>
            </a:r>
            <a:r>
              <a:rPr lang="en-US" sz="1800" b="0" i="0" u="none" strike="noStrike" baseline="0" dirty="0">
                <a:solidFill>
                  <a:srgbClr val="000000"/>
                </a:solidFill>
                <a:latin typeface="Times New Roman" panose="02020603050405020304" pitchFamily="18" charset="0"/>
              </a:rPr>
              <a:t>Lesson plans for a one-semester course </a:t>
            </a:r>
          </a:p>
          <a:p>
            <a:r>
              <a:rPr lang="en-US" sz="1800" b="0" i="0" u="none" strike="noStrike" baseline="0" dirty="0">
                <a:solidFill>
                  <a:srgbClr val="000000"/>
                </a:solidFill>
                <a:latin typeface="Times New Roman" panose="02020603050405020304" pitchFamily="18" charset="0"/>
              </a:rPr>
              <a:t>Participants will be expected to </a:t>
            </a:r>
            <a:r>
              <a:rPr lang="en-US" sz="1800" b="1" i="0" u="sng" strike="noStrike" baseline="0" dirty="0">
                <a:solidFill>
                  <a:srgbClr val="000000"/>
                </a:solidFill>
                <a:latin typeface="Times New Roman" panose="02020603050405020304" pitchFamily="18" charset="0"/>
              </a:rPr>
              <a:t>re-design one of the courses that they teach</a:t>
            </a:r>
            <a:r>
              <a:rPr lang="en-US" sz="1800" b="0" i="0" u="none" strike="noStrike" baseline="0" dirty="0">
                <a:solidFill>
                  <a:srgbClr val="000000"/>
                </a:solidFill>
                <a:latin typeface="Times New Roman" panose="02020603050405020304" pitchFamily="18" charset="0"/>
              </a:rPr>
              <a:t>, including </a:t>
            </a:r>
            <a:r>
              <a:rPr lang="en-US" sz="1800" b="1" i="0" u="none" strike="noStrike" baseline="0" dirty="0">
                <a:solidFill>
                  <a:srgbClr val="000000"/>
                </a:solidFill>
                <a:latin typeface="Times New Roman" panose="02020603050405020304" pitchFamily="18" charset="0"/>
              </a:rPr>
              <a:t>developing new unit/lesson plans, homework assignments, teaching materials and instructional resources</a:t>
            </a:r>
            <a:r>
              <a:rPr lang="en-US" sz="1800" b="0" i="0" u="none" strike="noStrike" baseline="0" dirty="0">
                <a:solidFill>
                  <a:srgbClr val="000000"/>
                </a:solidFill>
                <a:latin typeface="Times New Roman" panose="02020603050405020304" pitchFamily="18" charset="0"/>
              </a:rPr>
              <a:t>.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Assignment #2</a:t>
            </a:r>
            <a:r>
              <a:rPr lang="en-US" sz="1800" b="0" i="0" u="none" strike="noStrike" baseline="0" dirty="0">
                <a:solidFill>
                  <a:srgbClr val="000000"/>
                </a:solidFill>
                <a:latin typeface="Times New Roman" panose="02020603050405020304" pitchFamily="18" charset="0"/>
              </a:rPr>
              <a:t>: Video recording of a 40-minute “master class” </a:t>
            </a:r>
          </a:p>
          <a:p>
            <a:r>
              <a:rPr lang="en-US" sz="1800" b="0" i="0" u="none" strike="noStrike" baseline="0" dirty="0">
                <a:solidFill>
                  <a:srgbClr val="000000"/>
                </a:solidFill>
                <a:latin typeface="Times New Roman" panose="02020603050405020304" pitchFamily="18" charset="0"/>
              </a:rPr>
              <a:t>Participants will </a:t>
            </a:r>
            <a:r>
              <a:rPr lang="en-US" sz="1800" b="1" i="0" u="none" strike="noStrike" baseline="0" dirty="0">
                <a:solidFill>
                  <a:srgbClr val="000000"/>
                </a:solidFill>
                <a:latin typeface="Times New Roman" panose="02020603050405020304" pitchFamily="18" charset="0"/>
              </a:rPr>
              <a:t>prepare and deliver one of the re-designed lessons </a:t>
            </a:r>
            <a:r>
              <a:rPr lang="en-US" sz="1800" b="0" i="0" u="none" strike="noStrike" baseline="0" dirty="0">
                <a:solidFill>
                  <a:srgbClr val="000000"/>
                </a:solidFill>
                <a:latin typeface="Times New Roman" panose="02020603050405020304" pitchFamily="18" charset="0"/>
              </a:rPr>
              <a:t>demonstrating mastery of relevant skills. This lesson will be videotaped and peer-reviewed. </a:t>
            </a:r>
            <a:endParaRPr lang="en-CA" dirty="0"/>
          </a:p>
        </p:txBody>
      </p:sp>
    </p:spTree>
    <p:extLst>
      <p:ext uri="{BB962C8B-B14F-4D97-AF65-F5344CB8AC3E}">
        <p14:creationId xmlns:p14="http://schemas.microsoft.com/office/powerpoint/2010/main" val="260805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Contact </a:t>
            </a:r>
          </a:p>
        </p:txBody>
      </p:sp>
      <p:sp>
        <p:nvSpPr>
          <p:cNvPr id="5" name="Content Placeholder 4"/>
          <p:cNvSpPr>
            <a:spLocks noGrp="1"/>
          </p:cNvSpPr>
          <p:nvPr>
            <p:ph idx="1"/>
          </p:nvPr>
        </p:nvSpPr>
        <p:spPr/>
        <p:txBody>
          <a:bodyPr/>
          <a:lstStyle/>
          <a:p>
            <a:endParaRPr lang="en-CA" dirty="0"/>
          </a:p>
          <a:p>
            <a:endParaRPr lang="en-CA" dirty="0"/>
          </a:p>
          <a:p>
            <a:r>
              <a:rPr lang="en-CA" b="1" dirty="0"/>
              <a:t>Website</a:t>
            </a:r>
            <a:r>
              <a:rPr lang="en-CA" dirty="0"/>
              <a:t>: profgwhitehead.weebly.com</a:t>
            </a:r>
          </a:p>
          <a:p>
            <a:r>
              <a:rPr lang="en-CA" b="1" dirty="0"/>
              <a:t>Email</a:t>
            </a:r>
            <a:r>
              <a:rPr lang="en-CA" dirty="0"/>
              <a:t>: g.whitehead@ubc.ca</a:t>
            </a:r>
          </a:p>
        </p:txBody>
      </p:sp>
      <p:pic>
        <p:nvPicPr>
          <p:cNvPr id="3074" name="Picture 2" descr="QR Tag for current URL open in your web brow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999" y="2057399"/>
            <a:ext cx="3925385" cy="392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93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E27AE0A5-FFEE-5C5E-CB7E-3714AA3221A3}"/>
              </a:ext>
            </a:extLst>
          </p:cNvPr>
          <p:cNvCxnSpPr>
            <a:cxnSpLocks/>
          </p:cNvCxnSpPr>
          <p:nvPr/>
        </p:nvCxnSpPr>
        <p:spPr>
          <a:xfrm flipH="1">
            <a:off x="3594478" y="3001614"/>
            <a:ext cx="3606423" cy="21759"/>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D93CC7-1DA7-5E01-968A-FCD1CCBE0240}"/>
              </a:ext>
            </a:extLst>
          </p:cNvPr>
          <p:cNvCxnSpPr>
            <a:cxnSpLocks/>
          </p:cNvCxnSpPr>
          <p:nvPr/>
        </p:nvCxnSpPr>
        <p:spPr>
          <a:xfrm flipH="1" flipV="1">
            <a:off x="5402725" y="1500325"/>
            <a:ext cx="1" cy="3303667"/>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3">
            <a:extLst>
              <a:ext uri="{FF2B5EF4-FFF2-40B4-BE49-F238E27FC236}">
                <a16:creationId xmlns:a16="http://schemas.microsoft.com/office/drawing/2014/main" id="{0F2479AB-039F-DB34-F17F-245AD3D013B9}"/>
              </a:ext>
            </a:extLst>
          </p:cNvPr>
          <p:cNvSpPr txBox="1">
            <a:spLocks/>
          </p:cNvSpPr>
          <p:nvPr/>
        </p:nvSpPr>
        <p:spPr>
          <a:xfrm>
            <a:off x="0" y="5165"/>
            <a:ext cx="3486149" cy="1143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4800" dirty="0">
                <a:solidFill>
                  <a:schemeClr val="dk2"/>
                </a:solidFill>
                <a:latin typeface="Dosis ExtraLight"/>
                <a:sym typeface="Dosis ExtraLight"/>
              </a:rPr>
              <a:t>Introduction</a:t>
            </a:r>
            <a:endParaRPr lang="en-GB" sz="4800" dirty="0">
              <a:solidFill>
                <a:schemeClr val="dk2"/>
              </a:solidFill>
              <a:latin typeface="Dosis ExtraLight"/>
              <a:sym typeface="Dosis ExtraLight"/>
            </a:endParaRPr>
          </a:p>
        </p:txBody>
      </p:sp>
      <p:sp>
        <p:nvSpPr>
          <p:cNvPr id="5" name="TextBox 4">
            <a:extLst>
              <a:ext uri="{FF2B5EF4-FFF2-40B4-BE49-F238E27FC236}">
                <a16:creationId xmlns:a16="http://schemas.microsoft.com/office/drawing/2014/main" id="{71D2FD64-569F-DD69-E54C-0778FC3902E0}"/>
              </a:ext>
            </a:extLst>
          </p:cNvPr>
          <p:cNvSpPr txBox="1"/>
          <p:nvPr/>
        </p:nvSpPr>
        <p:spPr>
          <a:xfrm>
            <a:off x="3018862" y="778912"/>
            <a:ext cx="6352940" cy="579967"/>
          </a:xfrm>
          <a:prstGeom prst="rect">
            <a:avLst/>
          </a:prstGeom>
          <a:noFill/>
        </p:spPr>
        <p:txBody>
          <a:bodyPr wrap="square">
            <a:spAutoFit/>
          </a:bodyPr>
          <a:lstStyle/>
          <a:p>
            <a:pPr marL="101597">
              <a:lnSpc>
                <a:spcPct val="150000"/>
              </a:lnSpc>
            </a:pPr>
            <a:r>
              <a:rPr lang="en-US" sz="2400" dirty="0">
                <a:solidFill>
                  <a:schemeClr val="dk1"/>
                </a:solidFill>
                <a:latin typeface="times" panose="02020603050405020304" pitchFamily="18" charset="0"/>
                <a:cs typeface="times" panose="02020603050405020304" pitchFamily="18" charset="0"/>
                <a:sym typeface="Titillium Web Light"/>
              </a:rPr>
              <a:t>George Elliott Koichi Whitehead, PhD</a:t>
            </a:r>
          </a:p>
        </p:txBody>
      </p:sp>
      <p:sp>
        <p:nvSpPr>
          <p:cNvPr id="11" name="TextBox 10">
            <a:extLst>
              <a:ext uri="{FF2B5EF4-FFF2-40B4-BE49-F238E27FC236}">
                <a16:creationId xmlns:a16="http://schemas.microsoft.com/office/drawing/2014/main" id="{10BF645D-8EFC-AE0D-00A0-47C7AF2A7AB6}"/>
              </a:ext>
            </a:extLst>
          </p:cNvPr>
          <p:cNvSpPr txBox="1"/>
          <p:nvPr/>
        </p:nvSpPr>
        <p:spPr>
          <a:xfrm>
            <a:off x="2364769" y="4768893"/>
            <a:ext cx="7007033" cy="579967"/>
          </a:xfrm>
          <a:prstGeom prst="rect">
            <a:avLst/>
          </a:prstGeom>
          <a:noFill/>
        </p:spPr>
        <p:txBody>
          <a:bodyPr wrap="square">
            <a:spAutoFit/>
          </a:bodyPr>
          <a:lstStyle/>
          <a:p>
            <a:pPr marL="101597" algn="ctr">
              <a:lnSpc>
                <a:spcPct val="150000"/>
              </a:lnSpc>
            </a:pPr>
            <a:r>
              <a:rPr lang="en-US" sz="2400" dirty="0">
                <a:solidFill>
                  <a:schemeClr val="dk1"/>
                </a:solidFill>
                <a:latin typeface="times" panose="02020603050405020304" pitchFamily="18" charset="0"/>
                <a:cs typeface="times" panose="02020603050405020304" pitchFamily="18" charset="0"/>
              </a:rPr>
              <a:t>Department of Language &amp; Literacy Education</a:t>
            </a:r>
          </a:p>
        </p:txBody>
      </p:sp>
      <p:pic>
        <p:nvPicPr>
          <p:cNvPr id="12" name="Picture 2" descr="Canadian Flag Wallpapers | National Flag of Canada HD Wallpapers ...">
            <a:extLst>
              <a:ext uri="{FF2B5EF4-FFF2-40B4-BE49-F238E27FC236}">
                <a16:creationId xmlns:a16="http://schemas.microsoft.com/office/drawing/2014/main" id="{B93CE1B8-E986-29A7-DAE6-00490A8D0A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0056" y="2325914"/>
            <a:ext cx="1835883" cy="13949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with a beard and mustache&#10;&#10;Description automatically generated">
            <a:extLst>
              <a:ext uri="{FF2B5EF4-FFF2-40B4-BE49-F238E27FC236}">
                <a16:creationId xmlns:a16="http://schemas.microsoft.com/office/drawing/2014/main" id="{9FD4A993-EB51-9DDA-014F-197EE9825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0455" y="2067895"/>
            <a:ext cx="1964539" cy="1821781"/>
          </a:xfrm>
          <a:prstGeom prst="ellipse">
            <a:avLst/>
          </a:prstGeom>
          <a:ln w="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2">
            <a:extLst>
              <a:ext uri="{FF2B5EF4-FFF2-40B4-BE49-F238E27FC236}">
                <a16:creationId xmlns:a16="http://schemas.microsoft.com/office/drawing/2014/main" id="{8DF456D3-0089-0E12-8E84-865617DD85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465" t="33914" r="33889" b="33187"/>
          <a:stretch/>
        </p:blipFill>
        <p:spPr bwMode="auto">
          <a:xfrm>
            <a:off x="2175114" y="2301782"/>
            <a:ext cx="1530868" cy="175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61204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457200"/>
            <a:ext cx="5334000" cy="5170646"/>
          </a:xfrm>
          <a:prstGeom prst="rect">
            <a:avLst/>
          </a:prstGeom>
          <a:noFill/>
        </p:spPr>
        <p:txBody>
          <a:bodyPr wrap="square" rtlCol="0">
            <a:spAutoFit/>
          </a:bodyPr>
          <a:lstStyle/>
          <a:p>
            <a:pPr algn="ctr"/>
            <a:r>
              <a:rPr lang="en-US" altLang="ko-KR" sz="2200" dirty="0">
                <a:latin typeface="times" panose="02020603050405020304" pitchFamily="18" charset="0"/>
                <a:cs typeface="times" panose="02020603050405020304" pitchFamily="18" charset="0"/>
              </a:rPr>
              <a:t>Associates of Arts</a:t>
            </a:r>
          </a:p>
          <a:p>
            <a:pPr algn="ctr"/>
            <a:endParaRPr lang="en-US" altLang="ko-KR" sz="2200" dirty="0">
              <a:latin typeface="times" panose="02020603050405020304" pitchFamily="18" charset="0"/>
              <a:cs typeface="times" panose="02020603050405020304" pitchFamily="18" charset="0"/>
            </a:endParaRPr>
          </a:p>
          <a:p>
            <a:pPr algn="ctr"/>
            <a:endParaRPr lang="en-US" altLang="ko-KR" sz="2200" dirty="0">
              <a:latin typeface="times" panose="02020603050405020304" pitchFamily="18" charset="0"/>
              <a:cs typeface="times" panose="02020603050405020304" pitchFamily="18" charset="0"/>
            </a:endParaRPr>
          </a:p>
          <a:p>
            <a:pPr algn="ctr"/>
            <a:endParaRPr lang="en-US" altLang="ko-KR" sz="2200" dirty="0">
              <a:latin typeface="times" panose="02020603050405020304" pitchFamily="18" charset="0"/>
              <a:cs typeface="times" panose="02020603050405020304" pitchFamily="18" charset="0"/>
            </a:endParaRPr>
          </a:p>
          <a:p>
            <a:pPr algn="ctr"/>
            <a:r>
              <a:rPr lang="en-US" altLang="ko-KR" sz="2200" dirty="0">
                <a:latin typeface="times" panose="02020603050405020304" pitchFamily="18" charset="0"/>
                <a:cs typeface="times" panose="02020603050405020304" pitchFamily="18" charset="0"/>
              </a:rPr>
              <a:t>BA Linguistics</a:t>
            </a:r>
          </a:p>
          <a:p>
            <a:pPr algn="ctr"/>
            <a:endParaRPr lang="en-US" altLang="ko-KR" sz="2200" dirty="0">
              <a:latin typeface="times" panose="02020603050405020304" pitchFamily="18" charset="0"/>
              <a:cs typeface="times" panose="02020603050405020304" pitchFamily="18" charset="0"/>
            </a:endParaRPr>
          </a:p>
          <a:p>
            <a:pPr algn="ctr"/>
            <a:r>
              <a:rPr lang="en-US" altLang="ko-KR" sz="2200" dirty="0">
                <a:latin typeface="times" panose="02020603050405020304" pitchFamily="18" charset="0"/>
                <a:cs typeface="times" panose="02020603050405020304" pitchFamily="18" charset="0"/>
              </a:rPr>
              <a:t>Certificate for Teaching ESL Linguistics</a:t>
            </a:r>
          </a:p>
          <a:p>
            <a:pPr algn="ctr"/>
            <a:endParaRPr lang="en-US" altLang="ko-KR" sz="2200" dirty="0">
              <a:latin typeface="times" panose="02020603050405020304" pitchFamily="18" charset="0"/>
              <a:cs typeface="times" panose="02020603050405020304" pitchFamily="18" charset="0"/>
            </a:endParaRPr>
          </a:p>
          <a:p>
            <a:pPr algn="ctr"/>
            <a:endParaRPr lang="en-US" altLang="ko-KR" sz="2200" dirty="0">
              <a:latin typeface="times" panose="02020603050405020304" pitchFamily="18" charset="0"/>
              <a:cs typeface="times" panose="02020603050405020304" pitchFamily="18" charset="0"/>
            </a:endParaRPr>
          </a:p>
          <a:p>
            <a:pPr algn="ctr"/>
            <a:endParaRPr lang="en-US" altLang="ko-KR" sz="2200" dirty="0">
              <a:latin typeface="times" panose="02020603050405020304" pitchFamily="18" charset="0"/>
              <a:cs typeface="times" panose="02020603050405020304" pitchFamily="18" charset="0"/>
            </a:endParaRPr>
          </a:p>
          <a:p>
            <a:pPr algn="ctr"/>
            <a:r>
              <a:rPr lang="en-US" altLang="ko-KR" sz="2200" dirty="0">
                <a:latin typeface="times" panose="02020603050405020304" pitchFamily="18" charset="0"/>
                <a:cs typeface="times" panose="02020603050405020304" pitchFamily="18" charset="0"/>
              </a:rPr>
              <a:t>MA TEFL/ TESL</a:t>
            </a:r>
          </a:p>
          <a:p>
            <a:pPr algn="ctr"/>
            <a:endParaRPr lang="en-US" altLang="ko-KR" sz="2200" dirty="0">
              <a:latin typeface="times" panose="02020603050405020304" pitchFamily="18" charset="0"/>
              <a:cs typeface="times" panose="02020603050405020304" pitchFamily="18" charset="0"/>
            </a:endParaRPr>
          </a:p>
          <a:p>
            <a:pPr algn="ctr"/>
            <a:endParaRPr lang="en-US" altLang="ko-KR" sz="2200" dirty="0">
              <a:latin typeface="times" panose="02020603050405020304" pitchFamily="18" charset="0"/>
              <a:cs typeface="times" panose="02020603050405020304" pitchFamily="18" charset="0"/>
            </a:endParaRPr>
          </a:p>
          <a:p>
            <a:pPr algn="ctr"/>
            <a:endParaRPr lang="en-US" altLang="ko-KR" sz="2200" dirty="0">
              <a:latin typeface="times" panose="02020603050405020304" pitchFamily="18" charset="0"/>
              <a:cs typeface="times" panose="02020603050405020304" pitchFamily="18" charset="0"/>
            </a:endParaRPr>
          </a:p>
          <a:p>
            <a:pPr algn="ctr"/>
            <a:r>
              <a:rPr lang="en-US" altLang="ko-KR" sz="2200" dirty="0">
                <a:latin typeface="times" panose="02020603050405020304" pitchFamily="18" charset="0"/>
                <a:cs typeface="times" panose="02020603050405020304" pitchFamily="18" charset="0"/>
              </a:rPr>
              <a:t>PhD Education</a:t>
            </a:r>
            <a:endParaRPr lang="ko-KR" altLang="en-US" sz="2200" dirty="0">
              <a:latin typeface="times" panose="02020603050405020304" pitchFamily="18" charset="0"/>
              <a:cs typeface="times" panose="02020603050405020304" pitchFamily="18" charset="0"/>
            </a:endParaRPr>
          </a:p>
        </p:txBody>
      </p:sp>
      <p:sp>
        <p:nvSpPr>
          <p:cNvPr id="6" name="AutoShape 6" descr="http://upload.wikimedia.org/wikipedia/commons/f/f7/St-Anne's_College_Oxford_Coat_Of_Arms.svg"/>
          <p:cNvSpPr>
            <a:spLocks noChangeAspect="1" noChangeArrowheads="1"/>
          </p:cNvSpPr>
          <p:nvPr/>
        </p:nvSpPr>
        <p:spPr bwMode="auto">
          <a:xfrm>
            <a:off x="1682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7" name="AutoShape 8" descr="http://upload.wikimedia.org/wikipedia/commons/f/f7/St-Anne's_College_Oxford_Coat_Of_Arms.svg"/>
          <p:cNvSpPr>
            <a:spLocks noChangeAspect="1" noChangeArrowheads="1"/>
          </p:cNvSpPr>
          <p:nvPr/>
        </p:nvSpPr>
        <p:spPr bwMode="auto">
          <a:xfrm>
            <a:off x="3206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400"/>
          </a:p>
        </p:txBody>
      </p:sp>
      <p:pic>
        <p:nvPicPr>
          <p:cNvPr id="11" name="Picture 2" descr="http://t0.gstatic.com/images?q=tbn:ANd9GcSi8QozbENt-ggeNi6bQejh1_wR0Ob9ICldVXiXTbCjXjH8WsISZw"/>
          <p:cNvPicPr>
            <a:picLocks noChangeAspect="1" noChangeArrowheads="1"/>
          </p:cNvPicPr>
          <p:nvPr/>
        </p:nvPicPr>
        <p:blipFill>
          <a:blip r:embed="rId2" cstate="print"/>
          <a:srcRect/>
          <a:stretch>
            <a:fillRect/>
          </a:stretch>
        </p:blipFill>
        <p:spPr bwMode="auto">
          <a:xfrm>
            <a:off x="8595678" y="3487655"/>
            <a:ext cx="1606994" cy="1008145"/>
          </a:xfrm>
          <a:prstGeom prst="rect">
            <a:avLst/>
          </a:prstGeom>
          <a:noFill/>
        </p:spPr>
      </p:pic>
      <p:pic>
        <p:nvPicPr>
          <p:cNvPr id="12" name="Picture 4" descr="http://t1.gstatic.com/images?q=tbn:ANd9GcQIwux1EKv_nGPz3cvV5jgaKRNO0Yo5uBcLnsAlN8I7jVVTR154"/>
          <p:cNvPicPr>
            <a:picLocks noChangeAspect="1" noChangeArrowheads="1"/>
          </p:cNvPicPr>
          <p:nvPr/>
        </p:nvPicPr>
        <p:blipFill>
          <a:blip r:embed="rId3" cstate="print"/>
          <a:srcRect/>
          <a:stretch>
            <a:fillRect/>
          </a:stretch>
        </p:blipFill>
        <p:spPr bwMode="auto">
          <a:xfrm>
            <a:off x="8899815" y="381000"/>
            <a:ext cx="911604" cy="738400"/>
          </a:xfrm>
          <a:prstGeom prst="rect">
            <a:avLst/>
          </a:prstGeom>
          <a:noFill/>
        </p:spPr>
      </p:pic>
      <p:pic>
        <p:nvPicPr>
          <p:cNvPr id="13" name="Picture 8" descr="http://t2.gstatic.com/images?q=tbn:ANd9GcQ-e5GmJNLWLkUJNnqLUgtgvwc6pJ0Om8aWER4zUFCcybFqjSRH"/>
          <p:cNvPicPr>
            <a:picLocks noChangeAspect="1" noChangeArrowheads="1"/>
          </p:cNvPicPr>
          <p:nvPr/>
        </p:nvPicPr>
        <p:blipFill>
          <a:blip r:embed="rId4" cstate="print"/>
          <a:srcRect/>
          <a:stretch>
            <a:fillRect/>
          </a:stretch>
        </p:blipFill>
        <p:spPr bwMode="auto">
          <a:xfrm>
            <a:off x="8841454" y="1817485"/>
            <a:ext cx="2609056" cy="849515"/>
          </a:xfrm>
          <a:prstGeom prst="rect">
            <a:avLst/>
          </a:prstGeom>
          <a:noFill/>
        </p:spPr>
      </p:pic>
      <p:sp>
        <p:nvSpPr>
          <p:cNvPr id="2" name="AutoShape 2" descr="data:image/jpeg;base64,/9j/4AAQSkZJRgABAQAAAQABAAD/2wCEAAkGBhMSEBUUExQVFBUVFxcXFRYYGBkYFBUWFxcVFxQXGxgYGyYeFxojHBUVHy8gJCcpLCwsFx4xNTAqNSYsLCkBCQoKDgwOGg8PGiwkHCQpKSwsLCkpKSkpLCwpLCksLCkpLCksKSkpKSwpLCkpKSkpKSwpLCkpKSwpLCwsKSksKf/AABEIALUBFgMBIgACEQEDEQH/xAAcAAAABwEBAAAAAAAAAAAAAAAAAQIDBAUGBwj/xABGEAACAQIEAgcEBwYDBwUBAAABAhEAAwQSITEFQQYTIlFhcZEygaGxBxQjUsHR8BZCU2KS4RUzgkNyg5OywvEXVGOiw0T/xAAZAQADAQEBAAAAAAAAAAAAAAAAAQIDBAX/xAAmEQACAgICAgEEAwEAAAAAAAAAAQIRAxITMSFBUQQiYZEUcaGB/9oADAMBAAIRAxEAPwDbsQaiY3DKR41LSwxFSDwosO6uhOmZNWZhkgwTSkaN/wA6f4nwe4JO+Xu7qpVusDM10xWyMG9WP40AnSmZA5Ut7gOsa86ZNapeDJy8jttiGBA0p18NLeHd3UeEtTSwxDT76llIkWSNBGg+dJxeHC6ik2nzGF01qxv4VygnWRppUvwzRK0V2CxZtvIEzuK2eHsK6rcjcaeRrK4FMl9cyzB2Jj3+Nbi3bAAAEAaAeFY52rLxWNW8IKe6oUqaEVzWbDYWnFoZKBFADgUU4AKjhqX1lIocNKZKbRtadZ6AIt2xWC6X2MuIPiAY8eddAxV/Q+ArJXuCG/dzsIE695rfDLWVsxyrZUjKW7GY+Gk1eYq7ltZVEk6CO6rteCoqwBodDTYwazG2XlW0sqdGccdWZpeFXMmbYeNKs8PzgADXmRWtMHQj8qew+FUbQKTzDWJFNgcOUAWJNWBwumtWtrDqOVOm0Kwc/JqomcayZ0Hvpq/hQdNq0bYYGot7BVSmDiZvG4cBNKobqeFarGYc7RM1U4nBFuURtFdMJGE4lLlo1tVY2OFEzm0qWnDLarLmTWjmjJQZVG3yGvvo6vLSKRIUActNT40KXIi9C/sqQNKssPEa0j6sIpQt15rZ2Dd9QdI0quPR60dMgA+NXSoKcApqTXQNJ9mbv9ErRmFI07zVS/RVutCjVOZmCPdW5yUtbM1SzSiQ8cWZvDdGFXaZp6/wTJqBM6H+1aW3ZgU3dM6UuRlaowWJ4Y+chVOXcabnzrRcP4a/Vid+48qtltfOpdtKcsjaoSgk7RWYfhCAS6KzbzA3pT71PxDCKgtWd2VQQNDLrQpxTQMTkpDU8zU0aCRsmgDSmWiiqAPPSs9M0qgBZWj6qk2xT0UAMOopv6qp7qkus1HayZoQB/VRRXMJ3Uq2+Wli9NMBtQacD0JoETSAPPUXEX6dY0yyzTQFJfuFiZJAqHfvsFgDWr+/giVOVZqivW3EhkO8bV0wdmM0VzYi5NTMBbE9oSfxpa4AvAClY5nnUkcHIAg67+Zq5SREYsUF7zQpLcOad/jR1GyLpmnW8Dzoy1V+GWBM071tclHQT1NOIKiWrlPh6kCQq04ugppLlGbtIAPfNNBiaDNSrYpgO2lp2aaBo89IA2Saau2KeVqUWoAjJYpFxKfe9UW5dmqQCDSJpq7eA5j1poYpe8es06EPsaSWpoYkHvPkCfwpRfwPofyp+AFhqMU1n8G9D+VLV/Bv6T+VLwFD6GnN6iDFKNyR5hh+FOLil+8KAHisVHv3dNKeOIBGhB94qPcWapElY2OImZ027qk4O8W5aUMRhQTMa0u1oK0dUSrsk9fHKki9NEDSrVuTpWbLD6kk6U/9SIEkxUmwYFRMYzHfapsY6l0LvtvUW84Y+yKZLd9AGgA71teXvpsClZaKKYxJFHTypprvR0gK63epXW1CzxRi5VCLS1fp5L9VK3TTq36mgLb6xT1s5qrMNf1q2t3hSaBBDCNuDNSbVqBrpS1u6UxdxMUhiHu++i63xAHfyqoxvGVVspIUsdF9q63PRBt76gf4hccfZoJna6Sbh74tpop8CRSsKNJ/iCcpY/yifjt8aj4vi+X2ilv/AH2E+gqlvWGYiblw/eRilq2RzlbbBz6mml4OGcsnZDQIt22ykA652IGadtxU2UTLfSW3cYrbuNdZd1tW9vNiIHrSb/EoEtZIHa7V66qgZRMwpYRTo4dLKMhUKDlgJbG8R2cxG+1OPwrOO2FOsgMzuvp2R8KTYUUdrpQ7sVs2rG8BizG14S+Ua+GlWOLx2ItQXuWYMD7NGLKf90vqum9TbfCFHK2D4W9PQtTq4IDdgf8ARbH4GlYGev4/FtGS6FkHtFEgmeyMsHLprqfSnjjnyf51/PB0K2VE95OTLE+NXxsj77DyyD/tpBsLzuXP6/yAp7fgGigw2JvZwLuJZRAPY6tlYxqC3V9gzOkGe+lXsfezHJcuOgGsi0CGn90dXNwRrEA6c6vepT+Jc/5jfnRdQn8S4P8AiH8Zp7fgmiBZuuFGbFksxEdi3ABO0ZZ2nUxQs4q+7sq3bSqhhs6As3cVCsAR4zViMMP4jnzKH/spLYJD+8B/ptH5pRZSTKfEcZuBygt2bw7IDqrIpYkjKXaUU6d5374BexnEupXNes5IAnq7uZj4BSFLeQqwfhgYalG7ibY0/pYU2eFGZ7ExoVLqY8Tmai0KmQbHGbToLga6gO3WWmiASDqBpt38jUqxjBc9hrd3f/LcE6eFR24EACcmpMsFcGfHtKJPvqJxLgIuKigZMklT1Q2IMgsmaDrPmKrf8hRbtfjeVPiPx2qThG/X/is01i9bRVw94s3PrrnWKVG4yMM8+VXfCb0J9sUS5uyrKrtOmbnVKQOJZX8TlqI94nWq5OPYe62VL9smSApMNMx7J1qUTFNV6J6HSZpduz41E62pNl6BEjJFNKmutLOIEUw18UFC7r0KjNdoUwKgtRq9Q7t88qK25rdQMN7LDraHX1Czk09ZskxPPbmT5AampdR7GnfRMs4j4VMs8RVGAbNBEyFkR5DtR4xFRBhAkZ2CE+yuhuMfdIX3Sf5udKZrWgNsbZpgk77k+1Pj8a55ZF6N1Guy4/xZCoKsG8tT6cvfUX6yz+yPQZiP9RIUeppjAPZKZlJuA6iTmGhjnvtzmpLYonbTy3rPdlakXBcARJhUWTLEy7MdZkmAfQxUzqUAglmjkScv9Kwp99NlYGZ4A3ljAA8zUS/xvDJvdUnaEBbXuEAil5YNpFjbuKo7KAR4AfIUbYw+H686h3saFtJcW3cuB9gAcwkSJGsCoN7jThFbJatls0h3XswSBPa1J30FCi2Dkl2XH1hu80Mzc5+PlULjHEersJcF1ELQZKFlMqGMZVJgCqO50nQ2wzYm4Gzn/LtkKQAukEqdC0zPOmotkuaTo1OQ93w/vR/V27oqJwPFJiMLmzM4JZSzdljDRyYx3b1MtcFtDa2Nju5NNQvsiWVJoT1Rnl6/2omtxuyDwLCflUjD8MRDmFpFIB1kk66cxRXeGIzEtZtNP7xmTp5U9PQllWuxGyD76f1D8qX1Wkysd86esU/f4PaYa2LR25eHgKZ4qqpYPYBUZQFBIAEjYihxaHHLY3l8V9f7UtbR8PhWcOKsLbcBGklSftDI1IgMQcoq16N3UOcAEwQe0+f3DsiN/GqliaVhHMm6JpssOUfrzooYd/umqpOE3FYnJd0adL/ZOvNSBAjx51JtWXFxZbERMEEobZnQSVfQe6lxurEs8G6JnWMO/wCdKXEt4H9eFQOKveVyUvBBAIVrJdRptnEGmV4hfFwBjhXBKg5WdbkExIUyD5UuOVWHPG6ZaviAfaUH0PzH40ycLbiFlNIESF/pMp8KYx+ONtyv1e466dtCp0O8oSCIosJxO1cfIvWK33XRlJA3MkR8aWrqzRTi3VjGO6N27oOZLdzxjI2kHddNx3UbZl0IKwcuogaRsQchHmR5VNQAk5SrR90gme7QzSvrBGh9D+vnSToqivF7lz7ufn5eNOC6aeuYVG27B3H3Z74Gx8RBoWL+QhLijXZt5/P59871opX2TQz15ps3jVxdwitH4VDxfDwg1YDzMfOqEQTeoUkKDtJ8gT8hQosdFdoaULYNICipFlAoLHkPCPjXdN6Js4oXJ0SfqaWhmusEHuNw90LqB8ee1RbnHmMrh0KzuxhnMd8zHvqq69HvFe1caWzQCESATDOdzpBA76hcMxt271huFQi2mmymiSTAlzqx03ryqlPyz0tscET8NjU6/K1zrLoGZlEtlA3LtsNxpO9NYnjTCzcuEaAaRO8GImRVb0fOlxgAoW2FAA2LE8zqTrS8ek2UQR9pdRfVvhpUzjq6Kg947FxhuNrg7FqwLT3biLaBnspmuiR2jOY6yR4070m4/dt4hrSXSiqJIRYecsmWPKao16PYi/xR7vVv1S4m2c7aDq7YGbLmOo8u6tJxHoab+IuXXuhQ8wqiWjbWdjWsaXZzZNn0QcLio4bfuEs5a4q9sliYC8/Oao/8QbKp7KCW2A8Bude6t9Z6P2BhxYKm5bDZ9ZEsddSI2qThuHWUHYs2wBoNAY9apZEhPE2Zzppbc2sMiK7tl/dBP7qiNO8zVJ+zuLfIFsMIXcgLEs2kt7q6R1p76SXPefgPwpLJSB4k2VXHeCvfw1u2uWVQDtHQMFtgbb7NWef6PL7WkU3Law1wk9o6NkA5DYKfWtrJ8fWgFqVkaVFPFFuyDwfgzWMH9XF0F+0esA2LNmBgnl51JwmDuoDnxTXNO5QQfd5U8RQiluw44h4e2UM9a7coYgrVTxXorbv3WuNfvISB2UcBRAA0HuFWpFAkUbu7HxxqiovdELTEE372iquj6HKoWdtzE1b/AFNOoFnOcoAXMSCxywQSSIO1JJHePWhmFDnJhxxK5+i1qCBcbWOa8jNTuHYC3Y9liZ748OY8qVNGDTeSTEsUV5KvEdHbpul7eLuKC+bLJIjNmj2to0pv/BMWLin65nQOCUZRJXNtOvKrmk5fCnyyqhPDD4JNwnfUafiaiYi19mREkDTvkaj5Uql5/E+tNZWZy+mjJ2JxeDS4ZKiSInUH1BFNWbABRwzRI0Jle0NdDsZp4Of0PyombwE0LJ4oJYPv2TMfjGsLfuIHRXDHNIa0ykEGc6yOfdU/F8YuWcPYYOsZ2tsXJuBo1U5l8Km47o9h7zMzWyHb2mUnMSdNddf7VG4t0cFzDGzbdU+0W4mYQqkAKRAG0TVbRdJgsc4t0LwnH0a09y4BbCMqkqc6nNzgagVYLcV10Kuh7iCPceRrL4DgOIs28UrgRctyrL2lLJDR36wfWmMNxF0wzvb7Bt3UJ07LB1IIYcxJG1KcUui4ZG+0bFcwABuaDYliNOW0a++oV3F2EjNdBP8AKAT8AT8ao+O3gzBhPsjlpqA0jwIYVUhhWDkzsWJNWbDC8ZsXc4RWYoRmkT7QkESSY/KirHWuL/VbhcaC4sNrGqHs/Bm9KFLYriNEqztTmL1yJG7LPrJ+ANX3CeBW2QEPnUaBhGpHtajcTWe6SN1eICISMoOvPYD3bmu36jMmqOL6bC1PyKuWVVGaRmYc+RbUn5fGqfB20tI4BNwvGYnRdJ0jeNaSoLHmxPmT6VZYfo7eYSwFsd7mPhvXG8kpdHVHBGC+7yQ7lz7E6ADMAoAAAAltI8hUZUnFYS2NYbOf9C/mad4haZCbZKlQ5ysJlgcik6+OYe6muj+IU4k3b9xLHUgoQ5CgsxIBUk66D31KNLS6N9qd/TlRgj/xWfv9OcDb2d7x/kUx6tA+NVd/6UkH+Xhv+Y4+Sg/OqtHObUHwpep5VzPE/SjijOUWbY5Qkkf1HWqnE/SFiyNcSw8sqn4ClYeTsYsOeQ9KNsOw3IHiTEfCuCYzpncbR8RcbzuMfhNa36OuC2eIWsQ97M+QoiNmPZJBYkTz2ouxHRrmJtKO1ftDvm4o+ZqI/G8GvtYm17mn5E1z36LuFWMVfxQup1gtKFE97O4JHjC1iOP8TWxi79pActu66jXkGNPyB3V+k2C54m37gT+BppumOAH+3nyRj/215/HSM/d+P9qWvH7n3Qf15UvIrO9/tzgP4jf0P+VEeneA/iP/AEN+VcGfj137o+NJ/wAcudw+NH3C2R3r9vMB/Ef+hvyoft7gP4j/ANDflXAm49c7h6miPGrvdRUg2O/Hp9w/+Kw80b8qP9uOHn/akeaN+VcCw3FnZ1BWQWUHfYsJrrf0y2VtYPDulsCLuQQIIUoxA0H8tOn7C7NInS7h/wD7lfep+eWnx0lwR/8A6rXrFZS9g7f7NdaqDMLK3SY7WcMuYzv96uT/AOOEcj6+lHkdnoqzxTDt7OJsn/iAfM1JQg+zcRvJwfzrzcvHh3H4U9b46k8we+KPI7PR5w7DlPpSGtN3VwCx0mymVvOp8HYVZ2OnmJU9nFXPItmHxmiwO0Bj3f2oncfrauV2PpVxa7ulz/eQfNYNaVunuIttZGJwYm8spkJDMJjQGddRp40wNcHI1BqNjMBbuqysoGcAMy6NoQR4GIFU1jp/g2OW4LthgSCHWQCORK1c4PG2rwmzdt3fBWGYeanWgZS8WwBS2oJzBcgzRvGZfccuX0qhdYrZcXsk2XEQYnx01rIhqzl2dGHog47Bi6sHvB+BFCpW3I0VTZvZ0Xo7xNGtBLKhEtgLpoc2WdAORnfesw+MsF3uYoqGL5VTMcpiDsO0x7Q0FVf0edIM+HujMvtlhBhpeAFiAIA5jupPErzKLeUCWzsObdo6R7gNq6KtpM4G3BNl83HSsLh7MAqGB7NpQGmJZpadNo7qr+K427nZTiBbAy6Ik3NQJlmnT0NO/V2OIiCVAALHbQAH4yaO5wtnuliVAzT3neRppVJRRi3KTIeNM3kWZKqDJ5kBmJ85Iqvw2DW8MQtwSrvkPkq768wTpV5isF9rmknePDYT8Iqu4TZi0TMkvcM8vbI+SisEdcmmco4xwm5hrrJqIOhncHY1WNxK6P3zXW+k3AhiLUqB1i+yfvDmPxFcsxOAPagEmDoBOtaJGRFONdgSWJj/AM0m22YxB8STVjgOBXDaIKEMTsYBiBHlz9KlYLo+6MWfLrMAGTMQOVWoom2VC4c94+M1276F7eThl9uZvNrEezbWuXjo7J/zFEkwMpn511/oLguo4M41Jm+xMRyAGnuq5qCXgiO1lN9B9mBjH1MtaHL/AORvxrmnHyDj75IzBr147xs1dg+iTBi1hcRvrcU6wNkHhtqawC9EbmJuO/Vvo7/ye0xJ1I12qbW1+hNNxpmMw+JU3mXII7QGs+VSL+EAy5hJ1/KtthvoxIObKA3jcPyAqb/6eM0Z+rJG3bYR6b61opxTsh43Xg5rasqWAyjcD41LxWHCBZA1LbjuyiuhW/o4VTP2OYaznuGCDpzpbfR9mA6xrLETzbSYnYjmKOSGyZPHJpo5mqrPsj0qYMCoXtKD2juJ5Ct//wCnCjUdR63Plm20ol6CXNZa0ZM6htN+41TywbQlilTOXcDsg3mBAMGR4Qwrvf0oWVfh9ssoYC4h15Sja1h730eGzmuILZaCYUuWPOADpMxXR+leCa9w1VULmi23aJA0Guo58qz3jaZbg6f9FdwuwH6PNbA0+r3VA8i1cj4ZwAXhLMVjTQkcu7au1dErJPDGtsmQxdXKdImSN/OsFhOiuIRSMk6DZgKUWtr/ALHKMtEl2ZLjHRy1bt5kZ2bMvtEEQTB0iZqPb6LlwCLkSJjIIHhvWvxvRvEFcvVN5jtc/AVFTBOghldfNfzArT7WyGsiRhOI4I2i4JBKka7SD4U3ewLqRmAAPcZ5TyrUcU4QbhcTGcAajUEeA8qj8QwRKKNCRlnzAgxU1HzZpclRSWM1t0aTAZTBnkQedekMWAbuCvHXW4qnuL2wwj3W64FicOWt6QdtJHlsa7fgMTn4bhbp3Q2D/wDm/wAGNROKVUVCTryc1+kS4tnid9SYkrcE/wA6q2/vNUFvjVtSDnAI2IOo8jWn+nHh5+t2bgGlyzHvtswPwZa5tZsGazo1OncA+k9gy2rhbEIxCxEuJ07Le/Y6VuRgsMJOS43mwHyrnX0edHu19YcezIt+LfvN7hpXQVHu/WvxqXRSbQ6n1cDTDp7yZo6bFqipUirZhvo7wbda06qiFtPZn2U89a6Vh+FiF2BAA0GoECsf9FmEC4V3aAblxY78iDTykk1vLuIC+JJAA7zyH67qIkvoSMEoPM04LKjl4+lOA0i68KfKqJKm/bBMkct/j+NROCcHa5aQKRqoMsNQCJ/GnOMX8tm63crRHiMo+dM4zil/CWC2HRHKBQVcN7IABK5WGo8aALm10YMDM4Gg9kfiapbnRTALdcsrli0Pl0UkMBp2+/w+Yqs4B9ImLvEi71aBtEKqFEgifaJJ8KnY3FcRa4DZxFpUdjlkQ2glycqjYg6zrI76SkhUydZ4HgcuYWWYyRGhIyqWkkA6HQeZq8wnRXC5FPUKJVTBGokTFY82+JFLhbiAVEnVbZklRLAHMJg6edN3ODY77PNj7nWOVEBBA0zOSZ1yqCfQc6u0KmdCt8FsrtaQf6fxp04dQMuXszty8a57c6PYlryqcdiDKszwiLCyFXSDqWPorHlVx0rs9VwZ0zuxFsDOxGdjmGpIA1mlYdGr6hVUgAAaTG3j+FGMOn3VPuBrCfR/2eCOSSZOIMkydiN+7Ssf9HvRhMRZuXLj3wA4Vcl5kkgSxInX2l+NAdnaTYtj91PRfyqPilgrk6sCe17A003nlodta5/Z6FYU3roLXsqKgJOIeS7BmbWdQFKetF+xeC68gi5HVgkm+/tMzECc3cp08qWwUbi3cuQZNskhohrQhoWDtqJzDyosTeuy5Vragx1a5remhkT3z8K55Z6O4FsQqhTlAYEm7c3lY1LedS8V0P4dmtQBBYhvt3OmRj9/TWKSyKXQjoODxEZ+sdNX7PaSAI2Ea+tSfrdv76f1L+Nc2x3RHhyqpAH+ZaB+3c9kuoP7/caTxTojgBYuFAMyqSPt3Ps6xGc91Ox0dMbEW+bp72WkF1ygkqVnfTLHLwiua8X6HYAWLxQai25X7dzqFJXsl9fKtPwvBpiOC2bbyLb2LatBywMq8xEbCnYjRW7iMDkKERrlKkT45dqAs2yJi37gv4Vg/oXthMPfT7t8/wDSPyNM4XodhbimWuowa4rAX3GV1dlOk7SAfeKAXk6EthOQX3AflVdi7b5mC2kKyuUwBpu2ubX4bVisB0Ls3LEC5iFuAMjRfbKLikqxg8pE+RppehVtsNnt3sUGyyU6wHtL/mLBTeVYDyosKNtbwjFgGw6QVJ2JgwSATJ8B61GuYK2XA+pypKjNlIABEkkQYgyKyt/onC23TG4rqyVJMporjst7G2ZlnzpGL4Vft3CDxK+oy5llUJlWIZdwJ1BHfRuh6m2xHQvCHewo8Yg7nwj4U9Z4FbSy1hdEI0XTswc0gADnrXJuJ4jiFlbTLj7sNcyPoUymRuQe0pBnSK3HQLG4lruKs4q+br2nCqZJQKVmVnXc85ovboVFh0n6E2sclsXWbNazBWEAnNlnQCP3RWKxP0KhO0uIhZ/fA0Ex7Wnf3VtGx2JTh5cFrl9PalVZmhyGEQBtFVmA6Q4y8jhktEA5T1iPaJIAJgKRMHSadlCrXDeqtKqrCqIUiCIH8ykj1qRZw7RI2O1VF3pph+H3sty02Zl7fVOXVdZEq4Bmr5OIW7iq6yFcAqGUq0NtK7ioaopN+xr6sfChUrKKFKijk+B4q624BKiNfWR7tfjV2elj3LysTCpO3iB8YmsvbVgNZ0I93KmL2LgQTJIn3aiuXZiuzoTdOJtFZymRB0nKNyfMwK1q40PazCN9fNZka+VcNVzO895Pu/KtJw/p3dtWVsrbQhJhjIJB38zrM1tGVdnV/Cya7eP2bLi5JRV+/ctqfLNmPwU1G6QcX6i3OpJIEaagmOWvOs6emLXMjNajq2LQsjMcjKNSO803xXiLYy0Qq5HSDlLCWH7yySNOe/KnKaapHJJalNdx7ElhKidxlBIG0CDznuqU3TU5rMPiAcuVlRwky+vfAIA2rO4rDXBqZnslTkOUgSdUA0Hdvyp3heFfPnuJlywFA56zPlUY1GH3Nkptlj0p6UXFtKtp71oj2vtWYMc8htToQZpjh/SC6VZ71y5dAEZmu3FZQcpbKynQmByNFxLhwvQWBEAbGPIeNJXhn2LWoMNqTK5uWg9K6Fmxj4pP3/o+/SfC5ixzGRABxF47SdSNY1iD499dW6aKBwZVI3t2VjXSQh8++uMYfoKjgscQlkDTLcBZjvMZPCuldL+mVq/a+r2x2FyHrCYByiPZiarlg2mc/E4qST8l3wC11XASBt1V8+peuIWsIxdwGKhVXQExJBJ+VdN/bdBw/wCqLbJ+zKZ8wAk5iTETEGsXawYzHULn0ZtToBlB8P71KzQTNVjbgvKsoOjNouzkseyBuTEkN3+QrUWbVq2SzSTC7+wYEcvE+dQOD8KspetyGALAGGOsyus6RrUTH8Wi/wBlNCAf3s3cAsHQ/PwrPLLlVRBpx9mkOPTTQBjqJIIP3iCCeXKqPjmABC9WqbOSVPcSZ7jUTiPE8r5SrMFgNyJ78oiApkc+VWdmwLlizcLEN9ojWgSGAzZlcyNVIkeYrPDHhezIaclRhc5+H6+VXnHbGW0jAAdobc+zNWdvgFoT9mDsNWJPP31IvYYXbeVkmCIBkHaOR5Cun+TFmqx37Rh1ua16K4XcP7LgjdcGxHPVQxHyFcl/Zi0RngiCBkBMkETmnuG3vrWcL6VXrWFODhDZNprQ07ShgQe0DJOvOpeeLKWL3a/ZbfQNjS9vFE79YjabaqZ091UHE36vFYlSqsq3boAYTr1z66a7EUz0Z4lcwOb6tCZ4DggMGI23J5GeVNcQxjPca48ZrhZnIAjMxLGBOgmKcc0Ltk5MD01Ul+yVbxqZSeqt8zrnG+w0eqPH49uyQ2QEmApy6tlJ1G+pOpmpPXvMBRHgQYPj503dsLcAzICAZEgRrppyNbP6vHdpHPh+jkk9pr9si8P4q3WFDLLlIysxy7fdnl+VS7nEnbTMDE6g5tNixEkg+B7qJMKAIVFU6gMIkGN95HvqutyB9ol0FRBK7HkxIgkaVy5ZrK7Rqo6KrstPrPWJEhg2gyljrtpIjkPGtV9DuOuHE3heZndlWS0yckAb9ykCsScTDBQjGYIuKO4GCcw8gR6Va8N4pdw93PZhTlIzAT8CJ1rPHLTspLZnYsMNMUk6rcua5ZjMM4056EVkr/G7+Hss9xbTqrFQQxQkghQMhBnadDEVnE6b40OzrcGZ4LdhYaFC8x3CKqbuNuOgRiWCkkCZAJAk+grXkidEcf5RM6P8JONxTXLvaUHPc8e5ffFXXSjpBlum2jZSoB5rpM6ggctPdVFgOP37C5bZVQSSRA1JEeJO3fVRxfH37mIzlANR2pJk82AYmD5d1RKamqRE469s3vAumOcsLkac1mBEQv40K54mLuOpVresg5iR2oEamZJ86FStkuzOzUXcEralU9wy/wDSRUZeA2u5h5OR8wanm9yEbUkPXAssl7FbIDdHrZBgvr3sG+a1Hfoss6XX8iEPLvAq6N3kBRi6NZquafyaPPkqr8FQvADAi64jbRYnyoxwBwI60+gq1Rf1NLYdw+NLlkZbMp7vBLsdm7/9fCORqMnR69sLsxp7LazruTrWiU6DcClGlzTFZn04DdnW7rtoI09aDcCvSR1mjHWQSY8Dyq/UUcHeNKfLILM43AL8yLg08CB4U2Oj9+R9op9x0+NadZpanadfT86fNJekFmV/Z+/98DyB1PjS7nBsR3r7yR3eFaUNz09KUPMj36Uc7+EGy+DJnguKzaZNTI7Wg+G22lLHCMUCIyGJEhtTpuSdq1XWDb9fOm3uLz3o538C/wCGXucGxZMxb9zQfx7t6JOAYmZMDv7UztB23/KtUpA5UpGG0d/xpPO36HaMgvR7FTIZF5iCxmNgYFODheL19kSN8xP4VqnuAH2aMXQNAPiaOd/CFa9GTfh2L+6rf6h+MUleEYudlAPMuCV9w51rjfG8fGm/rIprO16RJmjwTFffE8pYx4cqJ+C4nKRmSTH3vxFaZ74jf8qJL/iT7xRzP4HZlrfAcTpLL6k6em9OL0dv6E3FkcgDHrP4VpetHjFEW7j+Rp80n6Q0zPngV/Y3BG4IB3+Y9aL9n70/5o18DV+bnn6Ug3x3n0o5ZDtFDc6N3CsdYB7iR6UscBu/xBt3H86vRcEbz6UsR+taOaQWUC9H7v8AEA5bH86V/gdwf7UehPd4+FXhuUGu+XpRyyCyjPACZ+032gbd/Okjo/v9qx0ECBAI9+tXRZu4Hwmk6+A76OWQ7KU9G/5z6AQfWhVu9yhRyyCw0fUfrehQoViArrDPKl5p1oUKEA212Ijyp5beu9ChQJi3w8ASSdvDvph9DGtChUX5EKsnMDJOk++hl8/WhQqgFK8Hv99LXkx9KFChITCfEAa5fLWl2bs8omhQoaEJDkztSWczE0KFOgG7rnnSQsDNJ8uVFQoAWXJA15TQzkQZ+FChSASxOk60tFBMEUKFADrWh3UTYeOe9ChSoBrELE0lNQDqKFCmCEqYbn66b91GLmp7x+tqKhQUN3UkUaOA23vmhQpt0A6NdNf1NKNuNZ/ChQpDFKpJOvwora5gRR0KoY04gkHX4UVChQB//9k="/>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 name="AutoShape 4" descr="data:image/jpeg;base64,/9j/4AAQSkZJRgABAQAAAQABAAD/2wCEAAkGBhMSEBUUExQVFBUVFxcXFRYYGBkYFBUWFxcVFxQXGxgYGyYeFxojHBUVHy8gJCcpLCwsFx4xNTAqNSYsLCkBCQoKDgwOGg8PGiwkHCQpKSwsLCkpKSkpLCwpLCksLCkpLCksKSkpKSwpLCkpKSkpKSwpLCkpKSwpLCwsKSksKf/AABEIALUBFgMBIgACEQEDEQH/xAAcAAAABwEBAAAAAAAAAAAAAAAAAQIDBAUGBwj/xABGEAACAQIEAgcEBwYDBwUBAAABAhEAAwQSITEFQQYTIlFhcZEygaGxBxQjUsHR8BZCU2KS4RUzgkNyg5OywvEXVGOiw0T/xAAZAQADAQEBAAAAAAAAAAAAAAAAAQIDBAX/xAAmEQACAgICAgEEAwEAAAAAAAAAAQIRAxITMSFBUQQiYZEUcaGB/9oADAMBAAIRAxEAPwDbsQaiY3DKR41LSwxFSDwosO6uhOmZNWZhkgwTSkaN/wA6f4nwe4JO+Xu7qpVusDM10xWyMG9WP40AnSmZA5Ut7gOsa86ZNapeDJy8jttiGBA0p18NLeHd3UeEtTSwxDT76llIkWSNBGg+dJxeHC6ik2nzGF01qxv4VygnWRppUvwzRK0V2CxZtvIEzuK2eHsK6rcjcaeRrK4FMl9cyzB2Jj3+Nbi3bAAAEAaAeFY52rLxWNW8IKe6oUqaEVzWbDYWnFoZKBFADgUU4AKjhqX1lIocNKZKbRtadZ6AIt2xWC6X2MuIPiAY8eddAxV/Q+ArJXuCG/dzsIE695rfDLWVsxyrZUjKW7GY+Gk1eYq7ltZVEk6CO6rteCoqwBodDTYwazG2XlW0sqdGccdWZpeFXMmbYeNKs8PzgADXmRWtMHQj8qew+FUbQKTzDWJFNgcOUAWJNWBwumtWtrDqOVOm0Kwc/JqomcayZ0Hvpq/hQdNq0bYYGot7BVSmDiZvG4cBNKobqeFarGYc7RM1U4nBFuURtFdMJGE4lLlo1tVY2OFEzm0qWnDLarLmTWjmjJQZVG3yGvvo6vLSKRIUActNT40KXIi9C/sqQNKssPEa0j6sIpQt15rZ2Dd9QdI0quPR60dMgA+NXSoKcApqTXQNJ9mbv9ErRmFI07zVS/RVutCjVOZmCPdW5yUtbM1SzSiQ8cWZvDdGFXaZp6/wTJqBM6H+1aW3ZgU3dM6UuRlaowWJ4Y+chVOXcabnzrRcP4a/Vid+48qtltfOpdtKcsjaoSgk7RWYfhCAS6KzbzA3pT71PxDCKgtWd2VQQNDLrQpxTQMTkpDU8zU0aCRsmgDSmWiiqAPPSs9M0qgBZWj6qk2xT0UAMOopv6qp7qkus1HayZoQB/VRRXMJ3Uq2+Wli9NMBtQacD0JoETSAPPUXEX6dY0yyzTQFJfuFiZJAqHfvsFgDWr+/giVOVZqivW3EhkO8bV0wdmM0VzYi5NTMBbE9oSfxpa4AvAClY5nnUkcHIAg67+Zq5SREYsUF7zQpLcOad/jR1GyLpmnW8Dzoy1V+GWBM071tclHQT1NOIKiWrlPh6kCQq04ugppLlGbtIAPfNNBiaDNSrYpgO2lp2aaBo89IA2Saau2KeVqUWoAjJYpFxKfe9UW5dmqQCDSJpq7eA5j1poYpe8es06EPsaSWpoYkHvPkCfwpRfwPofyp+AFhqMU1n8G9D+VLV/Bv6T+VLwFD6GnN6iDFKNyR5hh+FOLil+8KAHisVHv3dNKeOIBGhB94qPcWapElY2OImZ027qk4O8W5aUMRhQTMa0u1oK0dUSrsk9fHKki9NEDSrVuTpWbLD6kk6U/9SIEkxUmwYFRMYzHfapsY6l0LvtvUW84Y+yKZLd9AGgA71teXvpsClZaKKYxJFHTypprvR0gK63epXW1CzxRi5VCLS1fp5L9VK3TTq36mgLb6xT1s5qrMNf1q2t3hSaBBDCNuDNSbVqBrpS1u6UxdxMUhiHu++i63xAHfyqoxvGVVspIUsdF9q63PRBt76gf4hccfZoJna6Sbh74tpop8CRSsKNJ/iCcpY/yifjt8aj4vi+X2ilv/AH2E+gqlvWGYiblw/eRilq2RzlbbBz6mml4OGcsnZDQIt22ykA652IGadtxU2UTLfSW3cYrbuNdZd1tW9vNiIHrSb/EoEtZIHa7V66qgZRMwpYRTo4dLKMhUKDlgJbG8R2cxG+1OPwrOO2FOsgMzuvp2R8KTYUUdrpQ7sVs2rG8BizG14S+Ua+GlWOLx2ItQXuWYMD7NGLKf90vqum9TbfCFHK2D4W9PQtTq4IDdgf8ARbH4GlYGev4/FtGS6FkHtFEgmeyMsHLprqfSnjjnyf51/PB0K2VE95OTLE+NXxsj77DyyD/tpBsLzuXP6/yAp7fgGigw2JvZwLuJZRAPY6tlYxqC3V9gzOkGe+lXsfezHJcuOgGsi0CGn90dXNwRrEA6c6vepT+Jc/5jfnRdQn8S4P8AiH8Zp7fgmiBZuuFGbFksxEdi3ABO0ZZ2nUxQs4q+7sq3bSqhhs6As3cVCsAR4zViMMP4jnzKH/spLYJD+8B/ptH5pRZSTKfEcZuBygt2bw7IDqrIpYkjKXaUU6d5374BexnEupXNes5IAnq7uZj4BSFLeQqwfhgYalG7ibY0/pYU2eFGZ7ExoVLqY8Tmai0KmQbHGbToLga6gO3WWmiASDqBpt38jUqxjBc9hrd3f/LcE6eFR24EACcmpMsFcGfHtKJPvqJxLgIuKigZMklT1Q2IMgsmaDrPmKrf8hRbtfjeVPiPx2qThG/X/is01i9bRVw94s3PrrnWKVG4yMM8+VXfCb0J9sUS5uyrKrtOmbnVKQOJZX8TlqI94nWq5OPYe62VL9smSApMNMx7J1qUTFNV6J6HSZpduz41E62pNl6BEjJFNKmutLOIEUw18UFC7r0KjNdoUwKgtRq9Q7t88qK25rdQMN7LDraHX1Czk09ZskxPPbmT5AampdR7GnfRMs4j4VMs8RVGAbNBEyFkR5DtR4xFRBhAkZ2CE+yuhuMfdIX3Sf5udKZrWgNsbZpgk77k+1Pj8a55ZF6N1Guy4/xZCoKsG8tT6cvfUX6yz+yPQZiP9RIUeppjAPZKZlJuA6iTmGhjnvtzmpLYonbTy3rPdlakXBcARJhUWTLEy7MdZkmAfQxUzqUAglmjkScv9Kwp99NlYGZ4A3ljAA8zUS/xvDJvdUnaEBbXuEAil5YNpFjbuKo7KAR4AfIUbYw+H686h3saFtJcW3cuB9gAcwkSJGsCoN7jThFbJatls0h3XswSBPa1J30FCi2Dkl2XH1hu80Mzc5+PlULjHEersJcF1ELQZKFlMqGMZVJgCqO50nQ2wzYm4Gzn/LtkKQAukEqdC0zPOmotkuaTo1OQ93w/vR/V27oqJwPFJiMLmzM4JZSzdljDRyYx3b1MtcFtDa2Nju5NNQvsiWVJoT1Rnl6/2omtxuyDwLCflUjD8MRDmFpFIB1kk66cxRXeGIzEtZtNP7xmTp5U9PQllWuxGyD76f1D8qX1Wkysd86esU/f4PaYa2LR25eHgKZ4qqpYPYBUZQFBIAEjYihxaHHLY3l8V9f7UtbR8PhWcOKsLbcBGklSftDI1IgMQcoq16N3UOcAEwQe0+f3DsiN/GqliaVhHMm6JpssOUfrzooYd/umqpOE3FYnJd0adL/ZOvNSBAjx51JtWXFxZbERMEEobZnQSVfQe6lxurEs8G6JnWMO/wCdKXEt4H9eFQOKveVyUvBBAIVrJdRptnEGmV4hfFwBjhXBKg5WdbkExIUyD5UuOVWHPG6ZaviAfaUH0PzH40ycLbiFlNIESF/pMp8KYx+ONtyv1e466dtCp0O8oSCIosJxO1cfIvWK33XRlJA3MkR8aWrqzRTi3VjGO6N27oOZLdzxjI2kHddNx3UbZl0IKwcuogaRsQchHmR5VNQAk5SrR90gme7QzSvrBGh9D+vnSToqivF7lz7ufn5eNOC6aeuYVG27B3H3Z74Gx8RBoWL+QhLijXZt5/P59871opX2TQz15ps3jVxdwitH4VDxfDwg1YDzMfOqEQTeoUkKDtJ8gT8hQosdFdoaULYNICipFlAoLHkPCPjXdN6Js4oXJ0SfqaWhmusEHuNw90LqB8ee1RbnHmMrh0KzuxhnMd8zHvqq69HvFe1caWzQCESATDOdzpBA76hcMxt271huFQi2mmymiSTAlzqx03ryqlPyz0tscET8NjU6/K1zrLoGZlEtlA3LtsNxpO9NYnjTCzcuEaAaRO8GImRVb0fOlxgAoW2FAA2LE8zqTrS8ek2UQR9pdRfVvhpUzjq6Kg947FxhuNrg7FqwLT3biLaBnspmuiR2jOY6yR4070m4/dt4hrSXSiqJIRYecsmWPKao16PYi/xR7vVv1S4m2c7aDq7YGbLmOo8u6tJxHoab+IuXXuhQ8wqiWjbWdjWsaXZzZNn0QcLio4bfuEs5a4q9sliYC8/Oao/8QbKp7KCW2A8Bude6t9Z6P2BhxYKm5bDZ9ZEsddSI2qThuHWUHYs2wBoNAY9apZEhPE2Zzppbc2sMiK7tl/dBP7qiNO8zVJ+zuLfIFsMIXcgLEs2kt7q6R1p76SXPefgPwpLJSB4k2VXHeCvfw1u2uWVQDtHQMFtgbb7NWef6PL7WkU3Law1wk9o6NkA5DYKfWtrJ8fWgFqVkaVFPFFuyDwfgzWMH9XF0F+0esA2LNmBgnl51JwmDuoDnxTXNO5QQfd5U8RQiluw44h4e2UM9a7coYgrVTxXorbv3WuNfvISB2UcBRAA0HuFWpFAkUbu7HxxqiovdELTEE372iquj6HKoWdtzE1b/AFNOoFnOcoAXMSCxywQSSIO1JJHePWhmFDnJhxxK5+i1qCBcbWOa8jNTuHYC3Y9liZ748OY8qVNGDTeSTEsUV5KvEdHbpul7eLuKC+bLJIjNmj2to0pv/BMWLin65nQOCUZRJXNtOvKrmk5fCnyyqhPDD4JNwnfUafiaiYi19mREkDTvkaj5Uql5/E+tNZWZy+mjJ2JxeDS4ZKiSInUH1BFNWbABRwzRI0Jle0NdDsZp4Of0PyombwE0LJ4oJYPv2TMfjGsLfuIHRXDHNIa0ykEGc6yOfdU/F8YuWcPYYOsZ2tsXJuBo1U5l8Km47o9h7zMzWyHb2mUnMSdNddf7VG4t0cFzDGzbdU+0W4mYQqkAKRAG0TVbRdJgsc4t0LwnH0a09y4BbCMqkqc6nNzgagVYLcV10Kuh7iCPceRrL4DgOIs28UrgRctyrL2lLJDR36wfWmMNxF0wzvb7Bt3UJ07LB1IIYcxJG1KcUui4ZG+0bFcwABuaDYliNOW0a++oV3F2EjNdBP8AKAT8AT8ao+O3gzBhPsjlpqA0jwIYVUhhWDkzsWJNWbDC8ZsXc4RWYoRmkT7QkESSY/KirHWuL/VbhcaC4sNrGqHs/Bm9KFLYriNEqztTmL1yJG7LPrJ+ANX3CeBW2QEPnUaBhGpHtajcTWe6SN1eICISMoOvPYD3bmu36jMmqOL6bC1PyKuWVVGaRmYc+RbUn5fGqfB20tI4BNwvGYnRdJ0jeNaSoLHmxPmT6VZYfo7eYSwFsd7mPhvXG8kpdHVHBGC+7yQ7lz7E6ADMAoAAAAltI8hUZUnFYS2NYbOf9C/mad4haZCbZKlQ5ysJlgcik6+OYe6muj+IU4k3b9xLHUgoQ5CgsxIBUk66D31KNLS6N9qd/TlRgj/xWfv9OcDb2d7x/kUx6tA+NVd/6UkH+Xhv+Y4+Sg/OqtHObUHwpep5VzPE/SjijOUWbY5Qkkf1HWqnE/SFiyNcSw8sqn4ClYeTsYsOeQ9KNsOw3IHiTEfCuCYzpncbR8RcbzuMfhNa36OuC2eIWsQ97M+QoiNmPZJBYkTz2ouxHRrmJtKO1ftDvm4o+ZqI/G8GvtYm17mn5E1z36LuFWMVfxQup1gtKFE97O4JHjC1iOP8TWxi79pActu66jXkGNPyB3V+k2C54m37gT+BppumOAH+3nyRj/215/HSM/d+P9qWvH7n3Qf15UvIrO9/tzgP4jf0P+VEeneA/iP/AEN+VcGfj137o+NJ/wAcudw+NH3C2R3r9vMB/Ef+hvyoft7gP4j/ANDflXAm49c7h6miPGrvdRUg2O/Hp9w/+Kw80b8qP9uOHn/akeaN+VcCw3FnZ1BWQWUHfYsJrrf0y2VtYPDulsCLuQQIIUoxA0H8tOn7C7NInS7h/wD7lfep+eWnx0lwR/8A6rXrFZS9g7f7NdaqDMLK3SY7WcMuYzv96uT/AOOEcj6+lHkdnoqzxTDt7OJsn/iAfM1JQg+zcRvJwfzrzcvHh3H4U9b46k8we+KPI7PR5w7DlPpSGtN3VwCx0mymVvOp8HYVZ2OnmJU9nFXPItmHxmiwO0Bj3f2oncfrauV2PpVxa7ulz/eQfNYNaVunuIttZGJwYm8spkJDMJjQGddRp40wNcHI1BqNjMBbuqysoGcAMy6NoQR4GIFU1jp/g2OW4LthgSCHWQCORK1c4PG2rwmzdt3fBWGYeanWgZS8WwBS2oJzBcgzRvGZfccuX0qhdYrZcXsk2XEQYnx01rIhqzl2dGHog47Bi6sHvB+BFCpW3I0VTZvZ0Xo7xNGtBLKhEtgLpoc2WdAORnfesw+MsF3uYoqGL5VTMcpiDsO0x7Q0FVf0edIM+HujMvtlhBhpeAFiAIA5jupPErzKLeUCWzsObdo6R7gNq6KtpM4G3BNl83HSsLh7MAqGB7NpQGmJZpadNo7qr+K427nZTiBbAy6Ik3NQJlmnT0NO/V2OIiCVAALHbQAH4yaO5wtnuliVAzT3neRppVJRRi3KTIeNM3kWZKqDJ5kBmJ85Iqvw2DW8MQtwSrvkPkq768wTpV5isF9rmknePDYT8Iqu4TZi0TMkvcM8vbI+SisEdcmmco4xwm5hrrJqIOhncHY1WNxK6P3zXW+k3AhiLUqB1i+yfvDmPxFcsxOAPagEmDoBOtaJGRFONdgSWJj/AM0m22YxB8STVjgOBXDaIKEMTsYBiBHlz9KlYLo+6MWfLrMAGTMQOVWoom2VC4c94+M1276F7eThl9uZvNrEezbWuXjo7J/zFEkwMpn511/oLguo4M41Jm+xMRyAGnuq5qCXgiO1lN9B9mBjH1MtaHL/AORvxrmnHyDj75IzBr147xs1dg+iTBi1hcRvrcU6wNkHhtqawC9EbmJuO/Vvo7/ye0xJ1I12qbW1+hNNxpmMw+JU3mXII7QGs+VSL+EAy5hJ1/KtthvoxIObKA3jcPyAqb/6eM0Z+rJG3bYR6b61opxTsh43Xg5rasqWAyjcD41LxWHCBZA1LbjuyiuhW/o4VTP2OYaznuGCDpzpbfR9mA6xrLETzbSYnYjmKOSGyZPHJpo5mqrPsj0qYMCoXtKD2juJ5Ct//wCnCjUdR63Plm20ol6CXNZa0ZM6htN+41TywbQlilTOXcDsg3mBAMGR4Qwrvf0oWVfh9ssoYC4h15Sja1h730eGzmuILZaCYUuWPOADpMxXR+leCa9w1VULmi23aJA0Guo58qz3jaZbg6f9FdwuwH6PNbA0+r3VA8i1cj4ZwAXhLMVjTQkcu7au1dErJPDGtsmQxdXKdImSN/OsFhOiuIRSMk6DZgKUWtr/ALHKMtEl2ZLjHRy1bt5kZ2bMvtEEQTB0iZqPb6LlwCLkSJjIIHhvWvxvRvEFcvVN5jtc/AVFTBOghldfNfzArT7WyGsiRhOI4I2i4JBKka7SD4U3ewLqRmAAPcZ5TyrUcU4QbhcTGcAajUEeA8qj8QwRKKNCRlnzAgxU1HzZpclRSWM1t0aTAZTBnkQedekMWAbuCvHXW4qnuL2wwj3W64FicOWt6QdtJHlsa7fgMTn4bhbp3Q2D/wDm/wAGNROKVUVCTryc1+kS4tnid9SYkrcE/wA6q2/vNUFvjVtSDnAI2IOo8jWn+nHh5+t2bgGlyzHvtswPwZa5tZsGazo1OncA+k9gy2rhbEIxCxEuJ07Le/Y6VuRgsMJOS43mwHyrnX0edHu19YcezIt+LfvN7hpXQVHu/WvxqXRSbQ6n1cDTDp7yZo6bFqipUirZhvo7wbda06qiFtPZn2U89a6Vh+FiF2BAA0GoECsf9FmEC4V3aAblxY78iDTykk1vLuIC+JJAA7zyH67qIkvoSMEoPM04LKjl4+lOA0i68KfKqJKm/bBMkct/j+NROCcHa5aQKRqoMsNQCJ/GnOMX8tm63crRHiMo+dM4zil/CWC2HRHKBQVcN7IABK5WGo8aALm10YMDM4Gg9kfiapbnRTALdcsrli0Pl0UkMBp2+/w+Yqs4B9ImLvEi71aBtEKqFEgifaJJ8KnY3FcRa4DZxFpUdjlkQ2glycqjYg6zrI76SkhUydZ4HgcuYWWYyRGhIyqWkkA6HQeZq8wnRXC5FPUKJVTBGokTFY82+JFLhbiAVEnVbZklRLAHMJg6edN3ODY77PNj7nWOVEBBA0zOSZ1yqCfQc6u0KmdCt8FsrtaQf6fxp04dQMuXszty8a57c6PYlryqcdiDKszwiLCyFXSDqWPorHlVx0rs9VwZ0zuxFsDOxGdjmGpIA1mlYdGr6hVUgAAaTG3j+FGMOn3VPuBrCfR/2eCOSSZOIMkydiN+7Ssf9HvRhMRZuXLj3wA4Vcl5kkgSxInX2l+NAdnaTYtj91PRfyqPilgrk6sCe17A003nlodta5/Z6FYU3roLXsqKgJOIeS7BmbWdQFKetF+xeC68gi5HVgkm+/tMzECc3cp08qWwUbi3cuQZNskhohrQhoWDtqJzDyosTeuy5Vragx1a5remhkT3z8K55Z6O4FsQqhTlAYEm7c3lY1LedS8V0P4dmtQBBYhvt3OmRj9/TWKSyKXQjoODxEZ+sdNX7PaSAI2Ea+tSfrdv76f1L+Nc2x3RHhyqpAH+ZaB+3c9kuoP7/caTxTojgBYuFAMyqSPt3Ps6xGc91Ox0dMbEW+bp72WkF1ygkqVnfTLHLwiua8X6HYAWLxQai25X7dzqFJXsl9fKtPwvBpiOC2bbyLb2LatBywMq8xEbCnYjRW7iMDkKERrlKkT45dqAs2yJi37gv4Vg/oXthMPfT7t8/wDSPyNM4XodhbimWuowa4rAX3GV1dlOk7SAfeKAXk6EthOQX3AflVdi7b5mC2kKyuUwBpu2ubX4bVisB0Ls3LEC5iFuAMjRfbKLikqxg8pE+RppehVtsNnt3sUGyyU6wHtL/mLBTeVYDyosKNtbwjFgGw6QVJ2JgwSATJ8B61GuYK2XA+pypKjNlIABEkkQYgyKyt/onC23TG4rqyVJMporjst7G2ZlnzpGL4Vft3CDxK+oy5llUJlWIZdwJ1BHfRuh6m2xHQvCHewo8Yg7nwj4U9Z4FbSy1hdEI0XTswc0gADnrXJuJ4jiFlbTLj7sNcyPoUymRuQe0pBnSK3HQLG4lruKs4q+br2nCqZJQKVmVnXc85ovboVFh0n6E2sclsXWbNazBWEAnNlnQCP3RWKxP0KhO0uIhZ/fA0Ex7Wnf3VtGx2JTh5cFrl9PalVZmhyGEQBtFVmA6Q4y8jhktEA5T1iPaJIAJgKRMHSadlCrXDeqtKqrCqIUiCIH8ykj1qRZw7RI2O1VF3pph+H3sty02Zl7fVOXVdZEq4Bmr5OIW7iq6yFcAqGUq0NtK7ioaopN+xr6sfChUrKKFKijk+B4q624BKiNfWR7tfjV2elj3LysTCpO3iB8YmsvbVgNZ0I93KmL2LgQTJIn3aiuXZiuzoTdOJtFZymRB0nKNyfMwK1q40PazCN9fNZka+VcNVzO895Pu/KtJw/p3dtWVsrbQhJhjIJB38zrM1tGVdnV/Cya7eP2bLi5JRV+/ctqfLNmPwU1G6QcX6i3OpJIEaagmOWvOs6emLXMjNajq2LQsjMcjKNSO803xXiLYy0Qq5HSDlLCWH7yySNOe/KnKaapHJJalNdx7ElhKidxlBIG0CDznuqU3TU5rMPiAcuVlRwky+vfAIA2rO4rDXBqZnslTkOUgSdUA0Hdvyp3heFfPnuJlywFA56zPlUY1GH3Nkptlj0p6UXFtKtp71oj2vtWYMc8htToQZpjh/SC6VZ71y5dAEZmu3FZQcpbKynQmByNFxLhwvQWBEAbGPIeNJXhn2LWoMNqTK5uWg9K6Fmxj4pP3/o+/SfC5ixzGRABxF47SdSNY1iD499dW6aKBwZVI3t2VjXSQh8++uMYfoKjgscQlkDTLcBZjvMZPCuldL+mVq/a+r2x2FyHrCYByiPZiarlg2mc/E4qST8l3wC11XASBt1V8+peuIWsIxdwGKhVXQExJBJ+VdN/bdBw/wCqLbJ+zKZ8wAk5iTETEGsXawYzHULn0ZtToBlB8P71KzQTNVjbgvKsoOjNouzkseyBuTEkN3+QrUWbVq2SzSTC7+wYEcvE+dQOD8KspetyGALAGGOsyus6RrUTH8Wi/wBlNCAf3s3cAsHQ/PwrPLLlVRBpx9mkOPTTQBjqJIIP3iCCeXKqPjmABC9WqbOSVPcSZ7jUTiPE8r5SrMFgNyJ78oiApkc+VWdmwLlizcLEN9ojWgSGAzZlcyNVIkeYrPDHhezIaclRhc5+H6+VXnHbGW0jAAdobc+zNWdvgFoT9mDsNWJPP31IvYYXbeVkmCIBkHaOR5Cun+TFmqx37Rh1ua16K4XcP7LgjdcGxHPVQxHyFcl/Zi0RngiCBkBMkETmnuG3vrWcL6VXrWFODhDZNprQ07ShgQe0DJOvOpeeLKWL3a/ZbfQNjS9vFE79YjabaqZ091UHE36vFYlSqsq3boAYTr1z66a7EUz0Z4lcwOb6tCZ4DggMGI23J5GeVNcQxjPca48ZrhZnIAjMxLGBOgmKcc0Ltk5MD01Ul+yVbxqZSeqt8zrnG+w0eqPH49uyQ2QEmApy6tlJ1G+pOpmpPXvMBRHgQYPj503dsLcAzICAZEgRrppyNbP6vHdpHPh+jkk9pr9si8P4q3WFDLLlIysxy7fdnl+VS7nEnbTMDE6g5tNixEkg+B7qJMKAIVFU6gMIkGN95HvqutyB9ol0FRBK7HkxIgkaVy5ZrK7Rqo6KrstPrPWJEhg2gyljrtpIjkPGtV9DuOuHE3heZndlWS0yckAb9ykCsScTDBQjGYIuKO4GCcw8gR6Va8N4pdw93PZhTlIzAT8CJ1rPHLTspLZnYsMNMUk6rcua5ZjMM4056EVkr/G7+Hss9xbTqrFQQxQkghQMhBnadDEVnE6b40OzrcGZ4LdhYaFC8x3CKqbuNuOgRiWCkkCZAJAk+grXkidEcf5RM6P8JONxTXLvaUHPc8e5ffFXXSjpBlum2jZSoB5rpM6ggctPdVFgOP37C5bZVQSSRA1JEeJO3fVRxfH37mIzlANR2pJk82AYmD5d1RKamqRE469s3vAumOcsLkac1mBEQv40K54mLuOpVresg5iR2oEamZJ86FStkuzOzUXcEralU9wy/wDSRUZeA2u5h5OR8wanm9yEbUkPXAssl7FbIDdHrZBgvr3sG+a1Hfoss6XX8iEPLvAq6N3kBRi6NZquafyaPPkqr8FQvADAi64jbRYnyoxwBwI60+gq1Rf1NLYdw+NLlkZbMp7vBLsdm7/9fCORqMnR69sLsxp7LazruTrWiU6DcClGlzTFZn04DdnW7rtoI09aDcCvSR1mjHWQSY8Dyq/UUcHeNKfLILM43AL8yLg08CB4U2Oj9+R9op9x0+NadZpanadfT86fNJekFmV/Z+/98DyB1PjS7nBsR3r7yR3eFaUNz09KUPMj36Uc7+EGy+DJnguKzaZNTI7Wg+G22lLHCMUCIyGJEhtTpuSdq1XWDb9fOm3uLz3o538C/wCGXucGxZMxb9zQfx7t6JOAYmZMDv7UztB23/KtUpA5UpGG0d/xpPO36HaMgvR7FTIZF5iCxmNgYFODheL19kSN8xP4VqnuAH2aMXQNAPiaOd/CFa9GTfh2L+6rf6h+MUleEYudlAPMuCV9w51rjfG8fGm/rIprO16RJmjwTFffE8pYx4cqJ+C4nKRmSTH3vxFaZ74jf8qJL/iT7xRzP4HZlrfAcTpLL6k6em9OL0dv6E3FkcgDHrP4VpetHjFEW7j+Rp80n6Q0zPngV/Y3BG4IB3+Y9aL9n70/5o18DV+bnn6Ug3x3n0o5ZDtFDc6N3CsdYB7iR6UscBu/xBt3H86vRcEbz6UsR+taOaQWUC9H7v8AEA5bH86V/gdwf7UehPd4+FXhuUGu+XpRyyCyjPACZ+032gbd/Okjo/v9qx0ECBAI9+tXRZu4Hwmk6+A76OWQ7KU9G/5z6AQfWhVu9yhRyyCw0fUfrehQoViArrDPKl5p1oUKEA212Ijyp5beu9ChQJi3w8ASSdvDvph9DGtChUX5EKsnMDJOk++hl8/WhQqgFK8Hv99LXkx9KFChITCfEAa5fLWl2bs8omhQoaEJDkztSWczE0KFOgG7rnnSQsDNJ8uVFQoAWXJA15TQzkQZ+FChSASxOk60tFBMEUKFADrWh3UTYeOe9ChSoBrELE0lNQDqKFCmCEqYbn66b91GLmp7x+tqKhQUN3UkUaOA23vmhQpt0A6NdNf1NKNuNZ/ChQpDFKpJOvwora5gRR0KoY04gkHX4UVChQB//9k="/>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 name="AutoShape 6" descr="data:image/jpeg;base64,/9j/4AAQSkZJRgABAQAAAQABAAD/2wCEAAkGBhMSEBUUExQVFBUVFxcXFRYYGBkYFBUWFxcVFxQXGxgYGyYeFxojHBUVHy8gJCcpLCwsFx4xNTAqNSYsLCkBCQoKDgwOGg8PGiwkHCQpKSwsLCkpKSkpLCwpLCksLCkpLCksKSkpKSwpLCkpKSkpKSwpLCkpKSwpLCwsKSksKf/AABEIALUBFgMBIgACEQEDEQH/xAAcAAAABwEBAAAAAAAAAAAAAAAAAQIDBAUGBwj/xABGEAACAQIEAgcEBwYDBwUBAAABAhEAAwQSITEFQQYTIlFhcZEygaGxBxQjUsHR8BZCU2KS4RUzgkNyg5OywvEXVGOiw0T/xAAZAQADAQEBAAAAAAAAAAAAAAAAAQIDBAX/xAAmEQACAgICAgEEAwEAAAAAAAAAAQIRAxITMSFBUQQiYZEUcaGB/9oADAMBAAIRAxEAPwDbsQaiY3DKR41LSwxFSDwosO6uhOmZNWZhkgwTSkaN/wA6f4nwe4JO+Xu7qpVusDM10xWyMG9WP40AnSmZA5Ut7gOsa86ZNapeDJy8jttiGBA0p18NLeHd3UeEtTSwxDT76llIkWSNBGg+dJxeHC6ik2nzGF01qxv4VygnWRppUvwzRK0V2CxZtvIEzuK2eHsK6rcjcaeRrK4FMl9cyzB2Jj3+Nbi3bAAAEAaAeFY52rLxWNW8IKe6oUqaEVzWbDYWnFoZKBFADgUU4AKjhqX1lIocNKZKbRtadZ6AIt2xWC6X2MuIPiAY8eddAxV/Q+ArJXuCG/dzsIE695rfDLWVsxyrZUjKW7GY+Gk1eYq7ltZVEk6CO6rteCoqwBodDTYwazG2XlW0sqdGccdWZpeFXMmbYeNKs8PzgADXmRWtMHQj8qew+FUbQKTzDWJFNgcOUAWJNWBwumtWtrDqOVOm0Kwc/JqomcayZ0Hvpq/hQdNq0bYYGot7BVSmDiZvG4cBNKobqeFarGYc7RM1U4nBFuURtFdMJGE4lLlo1tVY2OFEzm0qWnDLarLmTWjmjJQZVG3yGvvo6vLSKRIUActNT40KXIi9C/sqQNKssPEa0j6sIpQt15rZ2Dd9QdI0quPR60dMgA+NXSoKcApqTXQNJ9mbv9ErRmFI07zVS/RVutCjVOZmCPdW5yUtbM1SzSiQ8cWZvDdGFXaZp6/wTJqBM6H+1aW3ZgU3dM6UuRlaowWJ4Y+chVOXcabnzrRcP4a/Vid+48qtltfOpdtKcsjaoSgk7RWYfhCAS6KzbzA3pT71PxDCKgtWd2VQQNDLrQpxTQMTkpDU8zU0aCRsmgDSmWiiqAPPSs9M0qgBZWj6qk2xT0UAMOopv6qp7qkus1HayZoQB/VRRXMJ3Uq2+Wli9NMBtQacD0JoETSAPPUXEX6dY0yyzTQFJfuFiZJAqHfvsFgDWr+/giVOVZqivW3EhkO8bV0wdmM0VzYi5NTMBbE9oSfxpa4AvAClY5nnUkcHIAg67+Zq5SREYsUF7zQpLcOad/jR1GyLpmnW8Dzoy1V+GWBM071tclHQT1NOIKiWrlPh6kCQq04ugppLlGbtIAPfNNBiaDNSrYpgO2lp2aaBo89IA2Saau2KeVqUWoAjJYpFxKfe9UW5dmqQCDSJpq7eA5j1poYpe8es06EPsaSWpoYkHvPkCfwpRfwPofyp+AFhqMU1n8G9D+VLV/Bv6T+VLwFD6GnN6iDFKNyR5hh+FOLil+8KAHisVHv3dNKeOIBGhB94qPcWapElY2OImZ027qk4O8W5aUMRhQTMa0u1oK0dUSrsk9fHKki9NEDSrVuTpWbLD6kk6U/9SIEkxUmwYFRMYzHfapsY6l0LvtvUW84Y+yKZLd9AGgA71teXvpsClZaKKYxJFHTypprvR0gK63epXW1CzxRi5VCLS1fp5L9VK3TTq36mgLb6xT1s5qrMNf1q2t3hSaBBDCNuDNSbVqBrpS1u6UxdxMUhiHu++i63xAHfyqoxvGVVspIUsdF9q63PRBt76gf4hccfZoJna6Sbh74tpop8CRSsKNJ/iCcpY/yifjt8aj4vi+X2ilv/AH2E+gqlvWGYiblw/eRilq2RzlbbBz6mml4OGcsnZDQIt22ykA652IGadtxU2UTLfSW3cYrbuNdZd1tW9vNiIHrSb/EoEtZIHa7V66qgZRMwpYRTo4dLKMhUKDlgJbG8R2cxG+1OPwrOO2FOsgMzuvp2R8KTYUUdrpQ7sVs2rG8BizG14S+Ua+GlWOLx2ItQXuWYMD7NGLKf90vqum9TbfCFHK2D4W9PQtTq4IDdgf8ARbH4GlYGev4/FtGS6FkHtFEgmeyMsHLprqfSnjjnyf51/PB0K2VE95OTLE+NXxsj77DyyD/tpBsLzuXP6/yAp7fgGigw2JvZwLuJZRAPY6tlYxqC3V9gzOkGe+lXsfezHJcuOgGsi0CGn90dXNwRrEA6c6vepT+Jc/5jfnRdQn8S4P8AiH8Zp7fgmiBZuuFGbFksxEdi3ABO0ZZ2nUxQs4q+7sq3bSqhhs6As3cVCsAR4zViMMP4jnzKH/spLYJD+8B/ptH5pRZSTKfEcZuBygt2bw7IDqrIpYkjKXaUU6d5374BexnEupXNes5IAnq7uZj4BSFLeQqwfhgYalG7ibY0/pYU2eFGZ7ExoVLqY8Tmai0KmQbHGbToLga6gO3WWmiASDqBpt38jUqxjBc9hrd3f/LcE6eFR24EACcmpMsFcGfHtKJPvqJxLgIuKigZMklT1Q2IMgsmaDrPmKrf8hRbtfjeVPiPx2qThG/X/is01i9bRVw94s3PrrnWKVG4yMM8+VXfCb0J9sUS5uyrKrtOmbnVKQOJZX8TlqI94nWq5OPYe62VL9smSApMNMx7J1qUTFNV6J6HSZpduz41E62pNl6BEjJFNKmutLOIEUw18UFC7r0KjNdoUwKgtRq9Q7t88qK25rdQMN7LDraHX1Czk09ZskxPPbmT5AampdR7GnfRMs4j4VMs8RVGAbNBEyFkR5DtR4xFRBhAkZ2CE+yuhuMfdIX3Sf5udKZrWgNsbZpgk77k+1Pj8a55ZF6N1Guy4/xZCoKsG8tT6cvfUX6yz+yPQZiP9RIUeppjAPZKZlJuA6iTmGhjnvtzmpLYonbTy3rPdlakXBcARJhUWTLEy7MdZkmAfQxUzqUAglmjkScv9Kwp99NlYGZ4A3ljAA8zUS/xvDJvdUnaEBbXuEAil5YNpFjbuKo7KAR4AfIUbYw+H686h3saFtJcW3cuB9gAcwkSJGsCoN7jThFbJatls0h3XswSBPa1J30FCi2Dkl2XH1hu80Mzc5+PlULjHEersJcF1ELQZKFlMqGMZVJgCqO50nQ2wzYm4Gzn/LtkKQAukEqdC0zPOmotkuaTo1OQ93w/vR/V27oqJwPFJiMLmzM4JZSzdljDRyYx3b1MtcFtDa2Nju5NNQvsiWVJoT1Rnl6/2omtxuyDwLCflUjD8MRDmFpFIB1kk66cxRXeGIzEtZtNP7xmTp5U9PQllWuxGyD76f1D8qX1Wkysd86esU/f4PaYa2LR25eHgKZ4qqpYPYBUZQFBIAEjYihxaHHLY3l8V9f7UtbR8PhWcOKsLbcBGklSftDI1IgMQcoq16N3UOcAEwQe0+f3DsiN/GqliaVhHMm6JpssOUfrzooYd/umqpOE3FYnJd0adL/ZOvNSBAjx51JtWXFxZbERMEEobZnQSVfQe6lxurEs8G6JnWMO/wCdKXEt4H9eFQOKveVyUvBBAIVrJdRptnEGmV4hfFwBjhXBKg5WdbkExIUyD5UuOVWHPG6ZaviAfaUH0PzH40ycLbiFlNIESF/pMp8KYx+ONtyv1e466dtCp0O8oSCIosJxO1cfIvWK33XRlJA3MkR8aWrqzRTi3VjGO6N27oOZLdzxjI2kHddNx3UbZl0IKwcuogaRsQchHmR5VNQAk5SrR90gme7QzSvrBGh9D+vnSToqivF7lz7ufn5eNOC6aeuYVG27B3H3Z74Gx8RBoWL+QhLijXZt5/P59871opX2TQz15ps3jVxdwitH4VDxfDwg1YDzMfOqEQTeoUkKDtJ8gT8hQosdFdoaULYNICipFlAoLHkPCPjXdN6Js4oXJ0SfqaWhmusEHuNw90LqB8ee1RbnHmMrh0KzuxhnMd8zHvqq69HvFe1caWzQCESATDOdzpBA76hcMxt271huFQi2mmymiSTAlzqx03ryqlPyz0tscET8NjU6/K1zrLoGZlEtlA3LtsNxpO9NYnjTCzcuEaAaRO8GImRVb0fOlxgAoW2FAA2LE8zqTrS8ek2UQR9pdRfVvhpUzjq6Kg947FxhuNrg7FqwLT3biLaBnspmuiR2jOY6yR4070m4/dt4hrSXSiqJIRYecsmWPKao16PYi/xR7vVv1S4m2c7aDq7YGbLmOo8u6tJxHoab+IuXXuhQ8wqiWjbWdjWsaXZzZNn0QcLio4bfuEs5a4q9sliYC8/Oao/8QbKp7KCW2A8Bude6t9Z6P2BhxYKm5bDZ9ZEsddSI2qThuHWUHYs2wBoNAY9apZEhPE2Zzppbc2sMiK7tl/dBP7qiNO8zVJ+zuLfIFsMIXcgLEs2kt7q6R1p76SXPefgPwpLJSB4k2VXHeCvfw1u2uWVQDtHQMFtgbb7NWef6PL7WkU3Law1wk9o6NkA5DYKfWtrJ8fWgFqVkaVFPFFuyDwfgzWMH9XF0F+0esA2LNmBgnl51JwmDuoDnxTXNO5QQfd5U8RQiluw44h4e2UM9a7coYgrVTxXorbv3WuNfvISB2UcBRAA0HuFWpFAkUbu7HxxqiovdELTEE372iquj6HKoWdtzE1b/AFNOoFnOcoAXMSCxywQSSIO1JJHePWhmFDnJhxxK5+i1qCBcbWOa8jNTuHYC3Y9liZ748OY8qVNGDTeSTEsUV5KvEdHbpul7eLuKC+bLJIjNmj2to0pv/BMWLin65nQOCUZRJXNtOvKrmk5fCnyyqhPDD4JNwnfUafiaiYi19mREkDTvkaj5Uql5/E+tNZWZy+mjJ2JxeDS4ZKiSInUH1BFNWbABRwzRI0Jle0NdDsZp4Of0PyombwE0LJ4oJYPv2TMfjGsLfuIHRXDHNIa0ykEGc6yOfdU/F8YuWcPYYOsZ2tsXJuBo1U5l8Km47o9h7zMzWyHb2mUnMSdNddf7VG4t0cFzDGzbdU+0W4mYQqkAKRAG0TVbRdJgsc4t0LwnH0a09y4BbCMqkqc6nNzgagVYLcV10Kuh7iCPceRrL4DgOIs28UrgRctyrL2lLJDR36wfWmMNxF0wzvb7Bt3UJ07LB1IIYcxJG1KcUui4ZG+0bFcwABuaDYliNOW0a++oV3F2EjNdBP8AKAT8AT8ao+O3gzBhPsjlpqA0jwIYVUhhWDkzsWJNWbDC8ZsXc4RWYoRmkT7QkESSY/KirHWuL/VbhcaC4sNrGqHs/Bm9KFLYriNEqztTmL1yJG7LPrJ+ANX3CeBW2QEPnUaBhGpHtajcTWe6SN1eICISMoOvPYD3bmu36jMmqOL6bC1PyKuWVVGaRmYc+RbUn5fGqfB20tI4BNwvGYnRdJ0jeNaSoLHmxPmT6VZYfo7eYSwFsd7mPhvXG8kpdHVHBGC+7yQ7lz7E6ADMAoAAAAltI8hUZUnFYS2NYbOf9C/mad4haZCbZKlQ5ysJlgcik6+OYe6muj+IU4k3b9xLHUgoQ5CgsxIBUk66D31KNLS6N9qd/TlRgj/xWfv9OcDb2d7x/kUx6tA+NVd/6UkH+Xhv+Y4+Sg/OqtHObUHwpep5VzPE/SjijOUWbY5Qkkf1HWqnE/SFiyNcSw8sqn4ClYeTsYsOeQ9KNsOw3IHiTEfCuCYzpncbR8RcbzuMfhNa36OuC2eIWsQ97M+QoiNmPZJBYkTz2ouxHRrmJtKO1ftDvm4o+ZqI/G8GvtYm17mn5E1z36LuFWMVfxQup1gtKFE97O4JHjC1iOP8TWxi79pActu66jXkGNPyB3V+k2C54m37gT+BppumOAH+3nyRj/215/HSM/d+P9qWvH7n3Qf15UvIrO9/tzgP4jf0P+VEeneA/iP/AEN+VcGfj137o+NJ/wAcudw+NH3C2R3r9vMB/Ef+hvyoft7gP4j/ANDflXAm49c7h6miPGrvdRUg2O/Hp9w/+Kw80b8qP9uOHn/akeaN+VcCw3FnZ1BWQWUHfYsJrrf0y2VtYPDulsCLuQQIIUoxA0H8tOn7C7NInS7h/wD7lfep+eWnx0lwR/8A6rXrFZS9g7f7NdaqDMLK3SY7WcMuYzv96uT/AOOEcj6+lHkdnoqzxTDt7OJsn/iAfM1JQg+zcRvJwfzrzcvHh3H4U9b46k8we+KPI7PR5w7DlPpSGtN3VwCx0mymVvOp8HYVZ2OnmJU9nFXPItmHxmiwO0Bj3f2oncfrauV2PpVxa7ulz/eQfNYNaVunuIttZGJwYm8spkJDMJjQGddRp40wNcHI1BqNjMBbuqysoGcAMy6NoQR4GIFU1jp/g2OW4LthgSCHWQCORK1c4PG2rwmzdt3fBWGYeanWgZS8WwBS2oJzBcgzRvGZfccuX0qhdYrZcXsk2XEQYnx01rIhqzl2dGHog47Bi6sHvB+BFCpW3I0VTZvZ0Xo7xNGtBLKhEtgLpoc2WdAORnfesw+MsF3uYoqGL5VTMcpiDsO0x7Q0FVf0edIM+HujMvtlhBhpeAFiAIA5jupPErzKLeUCWzsObdo6R7gNq6KtpM4G3BNl83HSsLh7MAqGB7NpQGmJZpadNo7qr+K427nZTiBbAy6Ik3NQJlmnT0NO/V2OIiCVAALHbQAH4yaO5wtnuliVAzT3neRppVJRRi3KTIeNM3kWZKqDJ5kBmJ85Iqvw2DW8MQtwSrvkPkq768wTpV5isF9rmknePDYT8Iqu4TZi0TMkvcM8vbI+SisEdcmmco4xwm5hrrJqIOhncHY1WNxK6P3zXW+k3AhiLUqB1i+yfvDmPxFcsxOAPagEmDoBOtaJGRFONdgSWJj/AM0m22YxB8STVjgOBXDaIKEMTsYBiBHlz9KlYLo+6MWfLrMAGTMQOVWoom2VC4c94+M1276F7eThl9uZvNrEezbWuXjo7J/zFEkwMpn511/oLguo4M41Jm+xMRyAGnuq5qCXgiO1lN9B9mBjH1MtaHL/AORvxrmnHyDj75IzBr147xs1dg+iTBi1hcRvrcU6wNkHhtqawC9EbmJuO/Vvo7/ye0xJ1I12qbW1+hNNxpmMw+JU3mXII7QGs+VSL+EAy5hJ1/KtthvoxIObKA3jcPyAqb/6eM0Z+rJG3bYR6b61opxTsh43Xg5rasqWAyjcD41LxWHCBZA1LbjuyiuhW/o4VTP2OYaznuGCDpzpbfR9mA6xrLETzbSYnYjmKOSGyZPHJpo5mqrPsj0qYMCoXtKD2juJ5Ct//wCnCjUdR63Plm20ol6CXNZa0ZM6htN+41TywbQlilTOXcDsg3mBAMGR4Qwrvf0oWVfh9ssoYC4h15Sja1h730eGzmuILZaCYUuWPOADpMxXR+leCa9w1VULmi23aJA0Guo58qz3jaZbg6f9FdwuwH6PNbA0+r3VA8i1cj4ZwAXhLMVjTQkcu7au1dErJPDGtsmQxdXKdImSN/OsFhOiuIRSMk6DZgKUWtr/ALHKMtEl2ZLjHRy1bt5kZ2bMvtEEQTB0iZqPb6LlwCLkSJjIIHhvWvxvRvEFcvVN5jtc/AVFTBOghldfNfzArT7WyGsiRhOI4I2i4JBKka7SD4U3ewLqRmAAPcZ5TyrUcU4QbhcTGcAajUEeA8qj8QwRKKNCRlnzAgxU1HzZpclRSWM1t0aTAZTBnkQedekMWAbuCvHXW4qnuL2wwj3W64FicOWt6QdtJHlsa7fgMTn4bhbp3Q2D/wDm/wAGNROKVUVCTryc1+kS4tnid9SYkrcE/wA6q2/vNUFvjVtSDnAI2IOo8jWn+nHh5+t2bgGlyzHvtswPwZa5tZsGazo1OncA+k9gy2rhbEIxCxEuJ07Le/Y6VuRgsMJOS43mwHyrnX0edHu19YcezIt+LfvN7hpXQVHu/WvxqXRSbQ6n1cDTDp7yZo6bFqipUirZhvo7wbda06qiFtPZn2U89a6Vh+FiF2BAA0GoECsf9FmEC4V3aAblxY78iDTykk1vLuIC+JJAA7zyH67qIkvoSMEoPM04LKjl4+lOA0i68KfKqJKm/bBMkct/j+NROCcHa5aQKRqoMsNQCJ/GnOMX8tm63crRHiMo+dM4zil/CWC2HRHKBQVcN7IABK5WGo8aALm10YMDM4Gg9kfiapbnRTALdcsrli0Pl0UkMBp2+/w+Yqs4B9ImLvEi71aBtEKqFEgifaJJ8KnY3FcRa4DZxFpUdjlkQ2glycqjYg6zrI76SkhUydZ4HgcuYWWYyRGhIyqWkkA6HQeZq8wnRXC5FPUKJVTBGokTFY82+JFLhbiAVEnVbZklRLAHMJg6edN3ODY77PNj7nWOVEBBA0zOSZ1yqCfQc6u0KmdCt8FsrtaQf6fxp04dQMuXszty8a57c6PYlryqcdiDKszwiLCyFXSDqWPorHlVx0rs9VwZ0zuxFsDOxGdjmGpIA1mlYdGr6hVUgAAaTG3j+FGMOn3VPuBrCfR/2eCOSSZOIMkydiN+7Ssf9HvRhMRZuXLj3wA4Vcl5kkgSxInX2l+NAdnaTYtj91PRfyqPilgrk6sCe17A003nlodta5/Z6FYU3roLXsqKgJOIeS7BmbWdQFKetF+xeC68gi5HVgkm+/tMzECc3cp08qWwUbi3cuQZNskhohrQhoWDtqJzDyosTeuy5Vragx1a5remhkT3z8K55Z6O4FsQqhTlAYEm7c3lY1LedS8V0P4dmtQBBYhvt3OmRj9/TWKSyKXQjoODxEZ+sdNX7PaSAI2Ea+tSfrdv76f1L+Nc2x3RHhyqpAH+ZaB+3c9kuoP7/caTxTojgBYuFAMyqSPt3Ps6xGc91Ox0dMbEW+bp72WkF1ygkqVnfTLHLwiua8X6HYAWLxQai25X7dzqFJXsl9fKtPwvBpiOC2bbyLb2LatBywMq8xEbCnYjRW7iMDkKERrlKkT45dqAs2yJi37gv4Vg/oXthMPfT7t8/wDSPyNM4XodhbimWuowa4rAX3GV1dlOk7SAfeKAXk6EthOQX3AflVdi7b5mC2kKyuUwBpu2ubX4bVisB0Ls3LEC5iFuAMjRfbKLikqxg8pE+RppehVtsNnt3sUGyyU6wHtL/mLBTeVYDyosKNtbwjFgGw6QVJ2JgwSATJ8B61GuYK2XA+pypKjNlIABEkkQYgyKyt/onC23TG4rqyVJMporjst7G2ZlnzpGL4Vft3CDxK+oy5llUJlWIZdwJ1BHfRuh6m2xHQvCHewo8Yg7nwj4U9Z4FbSy1hdEI0XTswc0gADnrXJuJ4jiFlbTLj7sNcyPoUymRuQe0pBnSK3HQLG4lruKs4q+br2nCqZJQKVmVnXc85ovboVFh0n6E2sclsXWbNazBWEAnNlnQCP3RWKxP0KhO0uIhZ/fA0Ex7Wnf3VtGx2JTh5cFrl9PalVZmhyGEQBtFVmA6Q4y8jhktEA5T1iPaJIAJgKRMHSadlCrXDeqtKqrCqIUiCIH8ykj1qRZw7RI2O1VF3pph+H3sty02Zl7fVOXVdZEq4Bmr5OIW7iq6yFcAqGUq0NtK7ioaopN+xr6sfChUrKKFKijk+B4q624BKiNfWR7tfjV2elj3LysTCpO3iB8YmsvbVgNZ0I93KmL2LgQTJIn3aiuXZiuzoTdOJtFZymRB0nKNyfMwK1q40PazCN9fNZka+VcNVzO895Pu/KtJw/p3dtWVsrbQhJhjIJB38zrM1tGVdnV/Cya7eP2bLi5JRV+/ctqfLNmPwU1G6QcX6i3OpJIEaagmOWvOs6emLXMjNajq2LQsjMcjKNSO803xXiLYy0Qq5HSDlLCWH7yySNOe/KnKaapHJJalNdx7ElhKidxlBIG0CDznuqU3TU5rMPiAcuVlRwky+vfAIA2rO4rDXBqZnslTkOUgSdUA0Hdvyp3heFfPnuJlywFA56zPlUY1GH3Nkptlj0p6UXFtKtp71oj2vtWYMc8htToQZpjh/SC6VZ71y5dAEZmu3FZQcpbKynQmByNFxLhwvQWBEAbGPIeNJXhn2LWoMNqTK5uWg9K6Fmxj4pP3/o+/SfC5ixzGRABxF47SdSNY1iD499dW6aKBwZVI3t2VjXSQh8++uMYfoKjgscQlkDTLcBZjvMZPCuldL+mVq/a+r2x2FyHrCYByiPZiarlg2mc/E4qST8l3wC11XASBt1V8+peuIWsIxdwGKhVXQExJBJ+VdN/bdBw/wCqLbJ+zKZ8wAk5iTETEGsXawYzHULn0ZtToBlB8P71KzQTNVjbgvKsoOjNouzkseyBuTEkN3+QrUWbVq2SzSTC7+wYEcvE+dQOD8KspetyGALAGGOsyus6RrUTH8Wi/wBlNCAf3s3cAsHQ/PwrPLLlVRBpx9mkOPTTQBjqJIIP3iCCeXKqPjmABC9WqbOSVPcSZ7jUTiPE8r5SrMFgNyJ78oiApkc+VWdmwLlizcLEN9ojWgSGAzZlcyNVIkeYrPDHhezIaclRhc5+H6+VXnHbGW0jAAdobc+zNWdvgFoT9mDsNWJPP31IvYYXbeVkmCIBkHaOR5Cun+TFmqx37Rh1ua16K4XcP7LgjdcGxHPVQxHyFcl/Zi0RngiCBkBMkETmnuG3vrWcL6VXrWFODhDZNprQ07ShgQe0DJOvOpeeLKWL3a/ZbfQNjS9vFE79YjabaqZ091UHE36vFYlSqsq3boAYTr1z66a7EUz0Z4lcwOb6tCZ4DggMGI23J5GeVNcQxjPca48ZrhZnIAjMxLGBOgmKcc0Ltk5MD01Ul+yVbxqZSeqt8zrnG+w0eqPH49uyQ2QEmApy6tlJ1G+pOpmpPXvMBRHgQYPj503dsLcAzICAZEgRrppyNbP6vHdpHPh+jkk9pr9si8P4q3WFDLLlIysxy7fdnl+VS7nEnbTMDE6g5tNixEkg+B7qJMKAIVFU6gMIkGN95HvqutyB9ol0FRBK7HkxIgkaVy5ZrK7Rqo6KrstPrPWJEhg2gyljrtpIjkPGtV9DuOuHE3heZndlWS0yckAb9ykCsScTDBQjGYIuKO4GCcw8gR6Va8N4pdw93PZhTlIzAT8CJ1rPHLTspLZnYsMNMUk6rcua5ZjMM4056EVkr/G7+Hss9xbTqrFQQxQkghQMhBnadDEVnE6b40OzrcGZ4LdhYaFC8x3CKqbuNuOgRiWCkkCZAJAk+grXkidEcf5RM6P8JONxTXLvaUHPc8e5ffFXXSjpBlum2jZSoB5rpM6ggctPdVFgOP37C5bZVQSSRA1JEeJO3fVRxfH37mIzlANR2pJk82AYmD5d1RKamqRE469s3vAumOcsLkac1mBEQv40K54mLuOpVresg5iR2oEamZJ86FStkuzOzUXcEralU9wy/wDSRUZeA2u5h5OR8wanm9yEbUkPXAssl7FbIDdHrZBgvr3sG+a1Hfoss6XX8iEPLvAq6N3kBRi6NZquafyaPPkqr8FQvADAi64jbRYnyoxwBwI60+gq1Rf1NLYdw+NLlkZbMp7vBLsdm7/9fCORqMnR69sLsxp7LazruTrWiU6DcClGlzTFZn04DdnW7rtoI09aDcCvSR1mjHWQSY8Dyq/UUcHeNKfLILM43AL8yLg08CB4U2Oj9+R9op9x0+NadZpanadfT86fNJekFmV/Z+/98DyB1PjS7nBsR3r7yR3eFaUNz09KUPMj36Uc7+EGy+DJnguKzaZNTI7Wg+G22lLHCMUCIyGJEhtTpuSdq1XWDb9fOm3uLz3o538C/wCGXucGxZMxb9zQfx7t6JOAYmZMDv7UztB23/KtUpA5UpGG0d/xpPO36HaMgvR7FTIZF5iCxmNgYFODheL19kSN8xP4VqnuAH2aMXQNAPiaOd/CFa9GTfh2L+6rf6h+MUleEYudlAPMuCV9w51rjfG8fGm/rIprO16RJmjwTFffE8pYx4cqJ+C4nKRmSTH3vxFaZ74jf8qJL/iT7xRzP4HZlrfAcTpLL6k6em9OL0dv6E3FkcgDHrP4VpetHjFEW7j+Rp80n6Q0zPngV/Y3BG4IB3+Y9aL9n70/5o18DV+bnn6Ug3x3n0o5ZDtFDc6N3CsdYB7iR6UscBu/xBt3H86vRcEbz6UsR+taOaQWUC9H7v8AEA5bH86V/gdwf7UehPd4+FXhuUGu+XpRyyCyjPACZ+032gbd/Okjo/v9qx0ECBAI9+tXRZu4Hwmk6+A76OWQ7KU9G/5z6AQfWhVu9yhRyyCw0fUfrehQoViArrDPKl5p1oUKEA212Ijyp5beu9ChQJi3w8ASSdvDvph9DGtChUX5EKsnMDJOk++hl8/WhQqgFK8Hv99LXkx9KFChITCfEAa5fLWl2bs8omhQoaEJDkztSWczE0KFOgG7rnnSQsDNJ8uVFQoAWXJA15TQzkQZ+FChSASxOk60tFBMEUKFADrWh3UTYeOe9ChSoBrELE0lNQDqKFCmCEqYbn66b91GLmp7x+tqKhQUN3UkUaOA23vmhQpt0A6NdNf1NKNuNZ/ChQpDFKpJOvwora5gRR0KoY04gkHX4UVChQB//9k="/>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 name="AutoShape 8" descr="data:image/jpeg;base64,/9j/4AAQSkZJRgABAQAAAQABAAD/2wCEAAkGBhMSEBUUExQVFBUVFxcXFRYYGBkYFBUWFxcVFxQXGxgYGyYeFxojHBUVHy8gJCcpLCwsFx4xNTAqNSYsLCkBCQoKDgwOGg8PGiwkHCQpKSwsLCkpKSkpLCwpLCksLCkpLCksKSkpKSwpLCkpKSkpKSwpLCkpKSwpLCwsKSksKf/AABEIALUBFgMBIgACEQEDEQH/xAAcAAAABwEBAAAAAAAAAAAAAAAAAQIDBAUGBwj/xABGEAACAQIEAgcEBwYDBwUBAAABAhEAAwQSITEFQQYTIlFhcZEygaGxBxQjUsHR8BZCU2KS4RUzgkNyg5OywvEXVGOiw0T/xAAZAQADAQEBAAAAAAAAAAAAAAAAAQIDBAX/xAAmEQACAgICAgEEAwEAAAAAAAAAAQIRAxITMSFBUQQiYZEUcaGB/9oADAMBAAIRAxEAPwDbsQaiY3DKR41LSwxFSDwosO6uhOmZNWZhkgwTSkaN/wA6f4nwe4JO+Xu7qpVusDM10xWyMG9WP40AnSmZA5Ut7gOsa86ZNapeDJy8jttiGBA0p18NLeHd3UeEtTSwxDT76llIkWSNBGg+dJxeHC6ik2nzGF01qxv4VygnWRppUvwzRK0V2CxZtvIEzuK2eHsK6rcjcaeRrK4FMl9cyzB2Jj3+Nbi3bAAAEAaAeFY52rLxWNW8IKe6oUqaEVzWbDYWnFoZKBFADgUU4AKjhqX1lIocNKZKbRtadZ6AIt2xWC6X2MuIPiAY8eddAxV/Q+ArJXuCG/dzsIE695rfDLWVsxyrZUjKW7GY+Gk1eYq7ltZVEk6CO6rteCoqwBodDTYwazG2XlW0sqdGccdWZpeFXMmbYeNKs8PzgADXmRWtMHQj8qew+FUbQKTzDWJFNgcOUAWJNWBwumtWtrDqOVOm0Kwc/JqomcayZ0Hvpq/hQdNq0bYYGot7BVSmDiZvG4cBNKobqeFarGYc7RM1U4nBFuURtFdMJGE4lLlo1tVY2OFEzm0qWnDLarLmTWjmjJQZVG3yGvvo6vLSKRIUActNT40KXIi9C/sqQNKssPEa0j6sIpQt15rZ2Dd9QdI0quPR60dMgA+NXSoKcApqTXQNJ9mbv9ErRmFI07zVS/RVutCjVOZmCPdW5yUtbM1SzSiQ8cWZvDdGFXaZp6/wTJqBM6H+1aW3ZgU3dM6UuRlaowWJ4Y+chVOXcabnzrRcP4a/Vid+48qtltfOpdtKcsjaoSgk7RWYfhCAS6KzbzA3pT71PxDCKgtWd2VQQNDLrQpxTQMTkpDU8zU0aCRsmgDSmWiiqAPPSs9M0qgBZWj6qk2xT0UAMOopv6qp7qkus1HayZoQB/VRRXMJ3Uq2+Wli9NMBtQacD0JoETSAPPUXEX6dY0yyzTQFJfuFiZJAqHfvsFgDWr+/giVOVZqivW3EhkO8bV0wdmM0VzYi5NTMBbE9oSfxpa4AvAClY5nnUkcHIAg67+Zq5SREYsUF7zQpLcOad/jR1GyLpmnW8Dzoy1V+GWBM071tclHQT1NOIKiWrlPh6kCQq04ugppLlGbtIAPfNNBiaDNSrYpgO2lp2aaBo89IA2Saau2KeVqUWoAjJYpFxKfe9UW5dmqQCDSJpq7eA5j1poYpe8es06EPsaSWpoYkHvPkCfwpRfwPofyp+AFhqMU1n8G9D+VLV/Bv6T+VLwFD6GnN6iDFKNyR5hh+FOLil+8KAHisVHv3dNKeOIBGhB94qPcWapElY2OImZ027qk4O8W5aUMRhQTMa0u1oK0dUSrsk9fHKki9NEDSrVuTpWbLD6kk6U/9SIEkxUmwYFRMYzHfapsY6l0LvtvUW84Y+yKZLd9AGgA71teXvpsClZaKKYxJFHTypprvR0gK63epXW1CzxRi5VCLS1fp5L9VK3TTq36mgLb6xT1s5qrMNf1q2t3hSaBBDCNuDNSbVqBrpS1u6UxdxMUhiHu++i63xAHfyqoxvGVVspIUsdF9q63PRBt76gf4hccfZoJna6Sbh74tpop8CRSsKNJ/iCcpY/yifjt8aj4vi+X2ilv/AH2E+gqlvWGYiblw/eRilq2RzlbbBz6mml4OGcsnZDQIt22ykA652IGadtxU2UTLfSW3cYrbuNdZd1tW9vNiIHrSb/EoEtZIHa7V66qgZRMwpYRTo4dLKMhUKDlgJbG8R2cxG+1OPwrOO2FOsgMzuvp2R8KTYUUdrpQ7sVs2rG8BizG14S+Ua+GlWOLx2ItQXuWYMD7NGLKf90vqum9TbfCFHK2D4W9PQtTq4IDdgf8ARbH4GlYGev4/FtGS6FkHtFEgmeyMsHLprqfSnjjnyf51/PB0K2VE95OTLE+NXxsj77DyyD/tpBsLzuXP6/yAp7fgGigw2JvZwLuJZRAPY6tlYxqC3V9gzOkGe+lXsfezHJcuOgGsi0CGn90dXNwRrEA6c6vepT+Jc/5jfnRdQn8S4P8AiH8Zp7fgmiBZuuFGbFksxEdi3ABO0ZZ2nUxQs4q+7sq3bSqhhs6As3cVCsAR4zViMMP4jnzKH/spLYJD+8B/ptH5pRZSTKfEcZuBygt2bw7IDqrIpYkjKXaUU6d5374BexnEupXNes5IAnq7uZj4BSFLeQqwfhgYalG7ibY0/pYU2eFGZ7ExoVLqY8Tmai0KmQbHGbToLga6gO3WWmiASDqBpt38jUqxjBc9hrd3f/LcE6eFR24EACcmpMsFcGfHtKJPvqJxLgIuKigZMklT1Q2IMgsmaDrPmKrf8hRbtfjeVPiPx2qThG/X/is01i9bRVw94s3PrrnWKVG4yMM8+VXfCb0J9sUS5uyrKrtOmbnVKQOJZX8TlqI94nWq5OPYe62VL9smSApMNMx7J1qUTFNV6J6HSZpduz41E62pNl6BEjJFNKmutLOIEUw18UFC7r0KjNdoUwKgtRq9Q7t88qK25rdQMN7LDraHX1Czk09ZskxPPbmT5AampdR7GnfRMs4j4VMs8RVGAbNBEyFkR5DtR4xFRBhAkZ2CE+yuhuMfdIX3Sf5udKZrWgNsbZpgk77k+1Pj8a55ZF6N1Guy4/xZCoKsG8tT6cvfUX6yz+yPQZiP9RIUeppjAPZKZlJuA6iTmGhjnvtzmpLYonbTy3rPdlakXBcARJhUWTLEy7MdZkmAfQxUzqUAglmjkScv9Kwp99NlYGZ4A3ljAA8zUS/xvDJvdUnaEBbXuEAil5YNpFjbuKo7KAR4AfIUbYw+H686h3saFtJcW3cuB9gAcwkSJGsCoN7jThFbJatls0h3XswSBPa1J30FCi2Dkl2XH1hu80Mzc5+PlULjHEersJcF1ELQZKFlMqGMZVJgCqO50nQ2wzYm4Gzn/LtkKQAukEqdC0zPOmotkuaTo1OQ93w/vR/V27oqJwPFJiMLmzM4JZSzdljDRyYx3b1MtcFtDa2Nju5NNQvsiWVJoT1Rnl6/2omtxuyDwLCflUjD8MRDmFpFIB1kk66cxRXeGIzEtZtNP7xmTp5U9PQllWuxGyD76f1D8qX1Wkysd86esU/f4PaYa2LR25eHgKZ4qqpYPYBUZQFBIAEjYihxaHHLY3l8V9f7UtbR8PhWcOKsLbcBGklSftDI1IgMQcoq16N3UOcAEwQe0+f3DsiN/GqliaVhHMm6JpssOUfrzooYd/umqpOE3FYnJd0adL/ZOvNSBAjx51JtWXFxZbERMEEobZnQSVfQe6lxurEs8G6JnWMO/wCdKXEt4H9eFQOKveVyUvBBAIVrJdRptnEGmV4hfFwBjhXBKg5WdbkExIUyD5UuOVWHPG6ZaviAfaUH0PzH40ycLbiFlNIESF/pMp8KYx+ONtyv1e466dtCp0O8oSCIosJxO1cfIvWK33XRlJA3MkR8aWrqzRTi3VjGO6N27oOZLdzxjI2kHddNx3UbZl0IKwcuogaRsQchHmR5VNQAk5SrR90gme7QzSvrBGh9D+vnSToqivF7lz7ufn5eNOC6aeuYVG27B3H3Z74Gx8RBoWL+QhLijXZt5/P59871opX2TQz15ps3jVxdwitH4VDxfDwg1YDzMfOqEQTeoUkKDtJ8gT8hQosdFdoaULYNICipFlAoLHkPCPjXdN6Js4oXJ0SfqaWhmusEHuNw90LqB8ee1RbnHmMrh0KzuxhnMd8zHvqq69HvFe1caWzQCESATDOdzpBA76hcMxt271huFQi2mmymiSTAlzqx03ryqlPyz0tscET8NjU6/K1zrLoGZlEtlA3LtsNxpO9NYnjTCzcuEaAaRO8GImRVb0fOlxgAoW2FAA2LE8zqTrS8ek2UQR9pdRfVvhpUzjq6Kg947FxhuNrg7FqwLT3biLaBnspmuiR2jOY6yR4070m4/dt4hrSXSiqJIRYecsmWPKao16PYi/xR7vVv1S4m2c7aDq7YGbLmOo8u6tJxHoab+IuXXuhQ8wqiWjbWdjWsaXZzZNn0QcLio4bfuEs5a4q9sliYC8/Oao/8QbKp7KCW2A8Bude6t9Z6P2BhxYKm5bDZ9ZEsddSI2qThuHWUHYs2wBoNAY9apZEhPE2Zzppbc2sMiK7tl/dBP7qiNO8zVJ+zuLfIFsMIXcgLEs2kt7q6R1p76SXPefgPwpLJSB4k2VXHeCvfw1u2uWVQDtHQMFtgbb7NWef6PL7WkU3Law1wk9o6NkA5DYKfWtrJ8fWgFqVkaVFPFFuyDwfgzWMH9XF0F+0esA2LNmBgnl51JwmDuoDnxTXNO5QQfd5U8RQiluw44h4e2UM9a7coYgrVTxXorbv3WuNfvISB2UcBRAA0HuFWpFAkUbu7HxxqiovdELTEE372iquj6HKoWdtzE1b/AFNOoFnOcoAXMSCxywQSSIO1JJHePWhmFDnJhxxK5+i1qCBcbWOa8jNTuHYC3Y9liZ748OY8qVNGDTeSTEsUV5KvEdHbpul7eLuKC+bLJIjNmj2to0pv/BMWLin65nQOCUZRJXNtOvKrmk5fCnyyqhPDD4JNwnfUafiaiYi19mREkDTvkaj5Uql5/E+tNZWZy+mjJ2JxeDS4ZKiSInUH1BFNWbABRwzRI0Jle0NdDsZp4Of0PyombwE0LJ4oJYPv2TMfjGsLfuIHRXDHNIa0ykEGc6yOfdU/F8YuWcPYYOsZ2tsXJuBo1U5l8Km47o9h7zMzWyHb2mUnMSdNddf7VG4t0cFzDGzbdU+0W4mYQqkAKRAG0TVbRdJgsc4t0LwnH0a09y4BbCMqkqc6nNzgagVYLcV10Kuh7iCPceRrL4DgOIs28UrgRctyrL2lLJDR36wfWmMNxF0wzvb7Bt3UJ07LB1IIYcxJG1KcUui4ZG+0bFcwABuaDYliNOW0a++oV3F2EjNdBP8AKAT8AT8ao+O3gzBhPsjlpqA0jwIYVUhhWDkzsWJNWbDC8ZsXc4RWYoRmkT7QkESSY/KirHWuL/VbhcaC4sNrGqHs/Bm9KFLYriNEqztTmL1yJG7LPrJ+ANX3CeBW2QEPnUaBhGpHtajcTWe6SN1eICISMoOvPYD3bmu36jMmqOL6bC1PyKuWVVGaRmYc+RbUn5fGqfB20tI4BNwvGYnRdJ0jeNaSoLHmxPmT6VZYfo7eYSwFsd7mPhvXG8kpdHVHBGC+7yQ7lz7E6ADMAoAAAAltI8hUZUnFYS2NYbOf9C/mad4haZCbZKlQ5ysJlgcik6+OYe6muj+IU4k3b9xLHUgoQ5CgsxIBUk66D31KNLS6N9qd/TlRgj/xWfv9OcDb2d7x/kUx6tA+NVd/6UkH+Xhv+Y4+Sg/OqtHObUHwpep5VzPE/SjijOUWbY5Qkkf1HWqnE/SFiyNcSw8sqn4ClYeTsYsOeQ9KNsOw3IHiTEfCuCYzpncbR8RcbzuMfhNa36OuC2eIWsQ97M+QoiNmPZJBYkTz2ouxHRrmJtKO1ftDvm4o+ZqI/G8GvtYm17mn5E1z36LuFWMVfxQup1gtKFE97O4JHjC1iOP8TWxi79pActu66jXkGNPyB3V+k2C54m37gT+BppumOAH+3nyRj/215/HSM/d+P9qWvH7n3Qf15UvIrO9/tzgP4jf0P+VEeneA/iP/AEN+VcGfj137o+NJ/wAcudw+NH3C2R3r9vMB/Ef+hvyoft7gP4j/ANDflXAm49c7h6miPGrvdRUg2O/Hp9w/+Kw80b8qP9uOHn/akeaN+VcCw3FnZ1BWQWUHfYsJrrf0y2VtYPDulsCLuQQIIUoxA0H8tOn7C7NInS7h/wD7lfep+eWnx0lwR/8A6rXrFZS9g7f7NdaqDMLK3SY7WcMuYzv96uT/AOOEcj6+lHkdnoqzxTDt7OJsn/iAfM1JQg+zcRvJwfzrzcvHh3H4U9b46k8we+KPI7PR5w7DlPpSGtN3VwCx0mymVvOp8HYVZ2OnmJU9nFXPItmHxmiwO0Bj3f2oncfrauV2PpVxa7ulz/eQfNYNaVunuIttZGJwYm8spkJDMJjQGddRp40wNcHI1BqNjMBbuqysoGcAMy6NoQR4GIFU1jp/g2OW4LthgSCHWQCORK1c4PG2rwmzdt3fBWGYeanWgZS8WwBS2oJzBcgzRvGZfccuX0qhdYrZcXsk2XEQYnx01rIhqzl2dGHog47Bi6sHvB+BFCpW3I0VTZvZ0Xo7xNGtBLKhEtgLpoc2WdAORnfesw+MsF3uYoqGL5VTMcpiDsO0x7Q0FVf0edIM+HujMvtlhBhpeAFiAIA5jupPErzKLeUCWzsObdo6R7gNq6KtpM4G3BNl83HSsLh7MAqGB7NpQGmJZpadNo7qr+K427nZTiBbAy6Ik3NQJlmnT0NO/V2OIiCVAALHbQAH4yaO5wtnuliVAzT3neRppVJRRi3KTIeNM3kWZKqDJ5kBmJ85Iqvw2DW8MQtwSrvkPkq768wTpV5isF9rmknePDYT8Iqu4TZi0TMkvcM8vbI+SisEdcmmco4xwm5hrrJqIOhncHY1WNxK6P3zXW+k3AhiLUqB1i+yfvDmPxFcsxOAPagEmDoBOtaJGRFONdgSWJj/AM0m22YxB8STVjgOBXDaIKEMTsYBiBHlz9KlYLo+6MWfLrMAGTMQOVWoom2VC4c94+M1276F7eThl9uZvNrEezbWuXjo7J/zFEkwMpn511/oLguo4M41Jm+xMRyAGnuq5qCXgiO1lN9B9mBjH1MtaHL/AORvxrmnHyDj75IzBr147xs1dg+iTBi1hcRvrcU6wNkHhtqawC9EbmJuO/Vvo7/ye0xJ1I12qbW1+hNNxpmMw+JU3mXII7QGs+VSL+EAy5hJ1/KtthvoxIObKA3jcPyAqb/6eM0Z+rJG3bYR6b61opxTsh43Xg5rasqWAyjcD41LxWHCBZA1LbjuyiuhW/o4VTP2OYaznuGCDpzpbfR9mA6xrLETzbSYnYjmKOSGyZPHJpo5mqrPsj0qYMCoXtKD2juJ5Ct//wCnCjUdR63Plm20ol6CXNZa0ZM6htN+41TywbQlilTOXcDsg3mBAMGR4Qwrvf0oWVfh9ssoYC4h15Sja1h730eGzmuILZaCYUuWPOADpMxXR+leCa9w1VULmi23aJA0Guo58qz3jaZbg6f9FdwuwH6PNbA0+r3VA8i1cj4ZwAXhLMVjTQkcu7au1dErJPDGtsmQxdXKdImSN/OsFhOiuIRSMk6DZgKUWtr/ALHKMtEl2ZLjHRy1bt5kZ2bMvtEEQTB0iZqPb6LlwCLkSJjIIHhvWvxvRvEFcvVN5jtc/AVFTBOghldfNfzArT7WyGsiRhOI4I2i4JBKka7SD4U3ewLqRmAAPcZ5TyrUcU4QbhcTGcAajUEeA8qj8QwRKKNCRlnzAgxU1HzZpclRSWM1t0aTAZTBnkQedekMWAbuCvHXW4qnuL2wwj3W64FicOWt6QdtJHlsa7fgMTn4bhbp3Q2D/wDm/wAGNROKVUVCTryc1+kS4tnid9SYkrcE/wA6q2/vNUFvjVtSDnAI2IOo8jWn+nHh5+t2bgGlyzHvtswPwZa5tZsGazo1OncA+k9gy2rhbEIxCxEuJ07Le/Y6VuRgsMJOS43mwHyrnX0edHu19YcezIt+LfvN7hpXQVHu/WvxqXRSbQ6n1cDTDp7yZo6bFqipUirZhvo7wbda06qiFtPZn2U89a6Vh+FiF2BAA0GoECsf9FmEC4V3aAblxY78iDTykk1vLuIC+JJAA7zyH67qIkvoSMEoPM04LKjl4+lOA0i68KfKqJKm/bBMkct/j+NROCcHa5aQKRqoMsNQCJ/GnOMX8tm63crRHiMo+dM4zil/CWC2HRHKBQVcN7IABK5WGo8aALm10YMDM4Gg9kfiapbnRTALdcsrli0Pl0UkMBp2+/w+Yqs4B9ImLvEi71aBtEKqFEgifaJJ8KnY3FcRa4DZxFpUdjlkQ2glycqjYg6zrI76SkhUydZ4HgcuYWWYyRGhIyqWkkA6HQeZq8wnRXC5FPUKJVTBGokTFY82+JFLhbiAVEnVbZklRLAHMJg6edN3ODY77PNj7nWOVEBBA0zOSZ1yqCfQc6u0KmdCt8FsrtaQf6fxp04dQMuXszty8a57c6PYlryqcdiDKszwiLCyFXSDqWPorHlVx0rs9VwZ0zuxFsDOxGdjmGpIA1mlYdGr6hVUgAAaTG3j+FGMOn3VPuBrCfR/2eCOSSZOIMkydiN+7Ssf9HvRhMRZuXLj3wA4Vcl5kkgSxInX2l+NAdnaTYtj91PRfyqPilgrk6sCe17A003nlodta5/Z6FYU3roLXsqKgJOIeS7BmbWdQFKetF+xeC68gi5HVgkm+/tMzECc3cp08qWwUbi3cuQZNskhohrQhoWDtqJzDyosTeuy5Vragx1a5remhkT3z8K55Z6O4FsQqhTlAYEm7c3lY1LedS8V0P4dmtQBBYhvt3OmRj9/TWKSyKXQjoODxEZ+sdNX7PaSAI2Ea+tSfrdv76f1L+Nc2x3RHhyqpAH+ZaB+3c9kuoP7/caTxTojgBYuFAMyqSPt3Ps6xGc91Ox0dMbEW+bp72WkF1ygkqVnfTLHLwiua8X6HYAWLxQai25X7dzqFJXsl9fKtPwvBpiOC2bbyLb2LatBywMq8xEbCnYjRW7iMDkKERrlKkT45dqAs2yJi37gv4Vg/oXthMPfT7t8/wDSPyNM4XodhbimWuowa4rAX3GV1dlOk7SAfeKAXk6EthOQX3AflVdi7b5mC2kKyuUwBpu2ubX4bVisB0Ls3LEC5iFuAMjRfbKLikqxg8pE+RppehVtsNnt3sUGyyU6wHtL/mLBTeVYDyosKNtbwjFgGw6QVJ2JgwSATJ8B61GuYK2XA+pypKjNlIABEkkQYgyKyt/onC23TG4rqyVJMporjst7G2ZlnzpGL4Vft3CDxK+oy5llUJlWIZdwJ1BHfRuh6m2xHQvCHewo8Yg7nwj4U9Z4FbSy1hdEI0XTswc0gADnrXJuJ4jiFlbTLj7sNcyPoUymRuQe0pBnSK3HQLG4lruKs4q+br2nCqZJQKVmVnXc85ovboVFh0n6E2sclsXWbNazBWEAnNlnQCP3RWKxP0KhO0uIhZ/fA0Ex7Wnf3VtGx2JTh5cFrl9PalVZmhyGEQBtFVmA6Q4y8jhktEA5T1iPaJIAJgKRMHSadlCrXDeqtKqrCqIUiCIH8ykj1qRZw7RI2O1VF3pph+H3sty02Zl7fVOXVdZEq4Bmr5OIW7iq6yFcAqGUq0NtK7ioaopN+xr6sfChUrKKFKijk+B4q624BKiNfWR7tfjV2elj3LysTCpO3iB8YmsvbVgNZ0I93KmL2LgQTJIn3aiuXZiuzoTdOJtFZymRB0nKNyfMwK1q40PazCN9fNZka+VcNVzO895Pu/KtJw/p3dtWVsrbQhJhjIJB38zrM1tGVdnV/Cya7eP2bLi5JRV+/ctqfLNmPwU1G6QcX6i3OpJIEaagmOWvOs6emLXMjNajq2LQsjMcjKNSO803xXiLYy0Qq5HSDlLCWH7yySNOe/KnKaapHJJalNdx7ElhKidxlBIG0CDznuqU3TU5rMPiAcuVlRwky+vfAIA2rO4rDXBqZnslTkOUgSdUA0Hdvyp3heFfPnuJlywFA56zPlUY1GH3Nkptlj0p6UXFtKtp71oj2vtWYMc8htToQZpjh/SC6VZ71y5dAEZmu3FZQcpbKynQmByNFxLhwvQWBEAbGPIeNJXhn2LWoMNqTK5uWg9K6Fmxj4pP3/o+/SfC5ixzGRABxF47SdSNY1iD499dW6aKBwZVI3t2VjXSQh8++uMYfoKjgscQlkDTLcBZjvMZPCuldL+mVq/a+r2x2FyHrCYByiPZiarlg2mc/E4qST8l3wC11XASBt1V8+peuIWsIxdwGKhVXQExJBJ+VdN/bdBw/wCqLbJ+zKZ8wAk5iTETEGsXawYzHULn0ZtToBlB8P71KzQTNVjbgvKsoOjNouzkseyBuTEkN3+QrUWbVq2SzSTC7+wYEcvE+dQOD8KspetyGALAGGOsyus6RrUTH8Wi/wBlNCAf3s3cAsHQ/PwrPLLlVRBpx9mkOPTTQBjqJIIP3iCCeXKqPjmABC9WqbOSVPcSZ7jUTiPE8r5SrMFgNyJ78oiApkc+VWdmwLlizcLEN9ojWgSGAzZlcyNVIkeYrPDHhezIaclRhc5+H6+VXnHbGW0jAAdobc+zNWdvgFoT9mDsNWJPP31IvYYXbeVkmCIBkHaOR5Cun+TFmqx37Rh1ua16K4XcP7LgjdcGxHPVQxHyFcl/Zi0RngiCBkBMkETmnuG3vrWcL6VXrWFODhDZNprQ07ShgQe0DJOvOpeeLKWL3a/ZbfQNjS9vFE79YjabaqZ091UHE36vFYlSqsq3boAYTr1z66a7EUz0Z4lcwOb6tCZ4DggMGI23J5GeVNcQxjPca48ZrhZnIAjMxLGBOgmKcc0Ltk5MD01Ul+yVbxqZSeqt8zrnG+w0eqPH49uyQ2QEmApy6tlJ1G+pOpmpPXvMBRHgQYPj503dsLcAzICAZEgRrppyNbP6vHdpHPh+jkk9pr9si8P4q3WFDLLlIysxy7fdnl+VS7nEnbTMDE6g5tNixEkg+B7qJMKAIVFU6gMIkGN95HvqutyB9ol0FRBK7HkxIgkaVy5ZrK7Rqo6KrstPrPWJEhg2gyljrtpIjkPGtV9DuOuHE3heZndlWS0yckAb9ykCsScTDBQjGYIuKO4GCcw8gR6Va8N4pdw93PZhTlIzAT8CJ1rPHLTspLZnYsMNMUk6rcua5ZjMM4056EVkr/G7+Hss9xbTqrFQQxQkghQMhBnadDEVnE6b40OzrcGZ4LdhYaFC8x3CKqbuNuOgRiWCkkCZAJAk+grXkidEcf5RM6P8JONxTXLvaUHPc8e5ffFXXSjpBlum2jZSoB5rpM6ggctPdVFgOP37C5bZVQSSRA1JEeJO3fVRxfH37mIzlANR2pJk82AYmD5d1RKamqRE469s3vAumOcsLkac1mBEQv40K54mLuOpVresg5iR2oEamZJ86FStkuzOzUXcEralU9wy/wDSRUZeA2u5h5OR8wanm9yEbUkPXAssl7FbIDdHrZBgvr3sG+a1Hfoss6XX8iEPLvAq6N3kBRi6NZquafyaPPkqr8FQvADAi64jbRYnyoxwBwI60+gq1Rf1NLYdw+NLlkZbMp7vBLsdm7/9fCORqMnR69sLsxp7LazruTrWiU6DcClGlzTFZn04DdnW7rtoI09aDcCvSR1mjHWQSY8Dyq/UUcHeNKfLILM43AL8yLg08CB4U2Oj9+R9op9x0+NadZpanadfT86fNJekFmV/Z+/98DyB1PjS7nBsR3r7yR3eFaUNz09KUPMj36Uc7+EGy+DJnguKzaZNTI7Wg+G22lLHCMUCIyGJEhtTpuSdq1XWDb9fOm3uLz3o538C/wCGXucGxZMxb9zQfx7t6JOAYmZMDv7UztB23/KtUpA5UpGG0d/xpPO36HaMgvR7FTIZF5iCxmNgYFODheL19kSN8xP4VqnuAH2aMXQNAPiaOd/CFa9GTfh2L+6rf6h+MUleEYudlAPMuCV9w51rjfG8fGm/rIprO16RJmjwTFffE8pYx4cqJ+C4nKRmSTH3vxFaZ74jf8qJL/iT7xRzP4HZlrfAcTpLL6k6em9OL0dv6E3FkcgDHrP4VpetHjFEW7j+Rp80n6Q0zPngV/Y3BG4IB3+Y9aL9n70/5o18DV+bnn6Ug3x3n0o5ZDtFDc6N3CsdYB7iR6UscBu/xBt3H86vRcEbz6UsR+taOaQWUC9H7v8AEA5bH86V/gdwf7UehPd4+FXhuUGu+XpRyyCyjPACZ+032gbd/Okjo/v9qx0ECBAI9+tXRZu4Hwmk6+A76OWQ7KU9G/5z6AQfWhVu9yhRyyCw0fUfrehQoViArrDPKl5p1oUKEA212Ijyp5beu9ChQJi3w8ASSdvDvph9DGtChUX5EKsnMDJOk++hl8/WhQqgFK8Hv99LXkx9KFChITCfEAa5fLWl2bs8omhQoaEJDkztSWczE0KFOgG7rnnSQsDNJ8uVFQoAWXJA15TQzkQZ+FChSASxOk60tFBMEUKFADrWh3UTYeOe9ChSoBrELE0lNQDqKFCmCEqYbn66b91GLmp7x+tqKhQUN3UkUaOA23vmhQpt0A6NdNf1NKNuNZ/ChQpDFKpJOvwora5gRR0KoY04gkHX4UVChQB//9k="/>
          <p:cNvSpPr>
            <a:spLocks noChangeAspect="1" noChangeArrowheads="1"/>
          </p:cNvSpPr>
          <p:nvPr/>
        </p:nvSpPr>
        <p:spPr bwMode="auto">
          <a:xfrm>
            <a:off x="612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4" name="AutoShape 10" descr="data:image/jpeg;base64,/9j/4AAQSkZJRgABAQAAAQABAAD/2wCEAAkGBhMSEBUUExQVFBUVFxcXFRYYGBkYFBUWFxcVFxQXGxgYGyYeFxojHBUVHy8gJCcpLCwsFx4xNTAqNSYsLCkBCQoKDgwOGg8PGiwkHCQpKSwsLCkpKSkpLCwpLCksLCkpLCksKSkpKSwpLCkpKSkpKSwpLCkpKSwpLCwsKSksKf/AABEIALUBFgMBIgACEQEDEQH/xAAcAAAABwEBAAAAAAAAAAAAAAAAAQIDBAUGBwj/xABGEAACAQIEAgcEBwYDBwUBAAABAhEAAwQSITEFQQYTIlFhcZEygaGxBxQjUsHR8BZCU2KS4RUzgkNyg5OywvEXVGOiw0T/xAAZAQADAQEBAAAAAAAAAAAAAAAAAQIDBAX/xAAmEQACAgICAgEEAwEAAAAAAAAAAQIRAxITMSFBUQQiYZEUcaGB/9oADAMBAAIRAxEAPwDbsQaiY3DKR41LSwxFSDwosO6uhOmZNWZhkgwTSkaN/wA6f4nwe4JO+Xu7qpVusDM10xWyMG9WP40AnSmZA5Ut7gOsa86ZNapeDJy8jttiGBA0p18NLeHd3UeEtTSwxDT76llIkWSNBGg+dJxeHC6ik2nzGF01qxv4VygnWRppUvwzRK0V2CxZtvIEzuK2eHsK6rcjcaeRrK4FMl9cyzB2Jj3+Nbi3bAAAEAaAeFY52rLxWNW8IKe6oUqaEVzWbDYWnFoZKBFADgUU4AKjhqX1lIocNKZKbRtadZ6AIt2xWC6X2MuIPiAY8eddAxV/Q+ArJXuCG/dzsIE695rfDLWVsxyrZUjKW7GY+Gk1eYq7ltZVEk6CO6rteCoqwBodDTYwazG2XlW0sqdGccdWZpeFXMmbYeNKs8PzgADXmRWtMHQj8qew+FUbQKTzDWJFNgcOUAWJNWBwumtWtrDqOVOm0Kwc/JqomcayZ0Hvpq/hQdNq0bYYGot7BVSmDiZvG4cBNKobqeFarGYc7RM1U4nBFuURtFdMJGE4lLlo1tVY2OFEzm0qWnDLarLmTWjmjJQZVG3yGvvo6vLSKRIUActNT40KXIi9C/sqQNKssPEa0j6sIpQt15rZ2Dd9QdI0quPR60dMgA+NXSoKcApqTXQNJ9mbv9ErRmFI07zVS/RVutCjVOZmCPdW5yUtbM1SzSiQ8cWZvDdGFXaZp6/wTJqBM6H+1aW3ZgU3dM6UuRlaowWJ4Y+chVOXcabnzrRcP4a/Vid+48qtltfOpdtKcsjaoSgk7RWYfhCAS6KzbzA3pT71PxDCKgtWd2VQQNDLrQpxTQMTkpDU8zU0aCRsmgDSmWiiqAPPSs9M0qgBZWj6qk2xT0UAMOopv6qp7qkus1HayZoQB/VRRXMJ3Uq2+Wli9NMBtQacD0JoETSAPPUXEX6dY0yyzTQFJfuFiZJAqHfvsFgDWr+/giVOVZqivW3EhkO8bV0wdmM0VzYi5NTMBbE9oSfxpa4AvAClY5nnUkcHIAg67+Zq5SREYsUF7zQpLcOad/jR1GyLpmnW8Dzoy1V+GWBM071tclHQT1NOIKiWrlPh6kCQq04ugppLlGbtIAPfNNBiaDNSrYpgO2lp2aaBo89IA2Saau2KeVqUWoAjJYpFxKfe9UW5dmqQCDSJpq7eA5j1poYpe8es06EPsaSWpoYkHvPkCfwpRfwPofyp+AFhqMU1n8G9D+VLV/Bv6T+VLwFD6GnN6iDFKNyR5hh+FOLil+8KAHisVHv3dNKeOIBGhB94qPcWapElY2OImZ027qk4O8W5aUMRhQTMa0u1oK0dUSrsk9fHKki9NEDSrVuTpWbLD6kk6U/9SIEkxUmwYFRMYzHfapsY6l0LvtvUW84Y+yKZLd9AGgA71teXvpsClZaKKYxJFHTypprvR0gK63epXW1CzxRi5VCLS1fp5L9VK3TTq36mgLb6xT1s5qrMNf1q2t3hSaBBDCNuDNSbVqBrpS1u6UxdxMUhiHu++i63xAHfyqoxvGVVspIUsdF9q63PRBt76gf4hccfZoJna6Sbh74tpop8CRSsKNJ/iCcpY/yifjt8aj4vi+X2ilv/AH2E+gqlvWGYiblw/eRilq2RzlbbBz6mml4OGcsnZDQIt22ykA652IGadtxU2UTLfSW3cYrbuNdZd1tW9vNiIHrSb/EoEtZIHa7V66qgZRMwpYRTo4dLKMhUKDlgJbG8R2cxG+1OPwrOO2FOsgMzuvp2R8KTYUUdrpQ7sVs2rG8BizG14S+Ua+GlWOLx2ItQXuWYMD7NGLKf90vqum9TbfCFHK2D4W9PQtTq4IDdgf8ARbH4GlYGev4/FtGS6FkHtFEgmeyMsHLprqfSnjjnyf51/PB0K2VE95OTLE+NXxsj77DyyD/tpBsLzuXP6/yAp7fgGigw2JvZwLuJZRAPY6tlYxqC3V9gzOkGe+lXsfezHJcuOgGsi0CGn90dXNwRrEA6c6vepT+Jc/5jfnRdQn8S4P8AiH8Zp7fgmiBZuuFGbFksxEdi3ABO0ZZ2nUxQs4q+7sq3bSqhhs6As3cVCsAR4zViMMP4jnzKH/spLYJD+8B/ptH5pRZSTKfEcZuBygt2bw7IDqrIpYkjKXaUU6d5374BexnEupXNes5IAnq7uZj4BSFLeQqwfhgYalG7ibY0/pYU2eFGZ7ExoVLqY8Tmai0KmQbHGbToLga6gO3WWmiASDqBpt38jUqxjBc9hrd3f/LcE6eFR24EACcmpMsFcGfHtKJPvqJxLgIuKigZMklT1Q2IMgsmaDrPmKrf8hRbtfjeVPiPx2qThG/X/is01i9bRVw94s3PrrnWKVG4yMM8+VXfCb0J9sUS5uyrKrtOmbnVKQOJZX8TlqI94nWq5OPYe62VL9smSApMNMx7J1qUTFNV6J6HSZpduz41E62pNl6BEjJFNKmutLOIEUw18UFC7r0KjNdoUwKgtRq9Q7t88qK25rdQMN7LDraHX1Czk09ZskxPPbmT5AampdR7GnfRMs4j4VMs8RVGAbNBEyFkR5DtR4xFRBhAkZ2CE+yuhuMfdIX3Sf5udKZrWgNsbZpgk77k+1Pj8a55ZF6N1Guy4/xZCoKsG8tT6cvfUX6yz+yPQZiP9RIUeppjAPZKZlJuA6iTmGhjnvtzmpLYonbTy3rPdlakXBcARJhUWTLEy7MdZkmAfQxUzqUAglmjkScv9Kwp99NlYGZ4A3ljAA8zUS/xvDJvdUnaEBbXuEAil5YNpFjbuKo7KAR4AfIUbYw+H686h3saFtJcW3cuB9gAcwkSJGsCoN7jThFbJatls0h3XswSBPa1J30FCi2Dkl2XH1hu80Mzc5+PlULjHEersJcF1ELQZKFlMqGMZVJgCqO50nQ2wzYm4Gzn/LtkKQAukEqdC0zPOmotkuaTo1OQ93w/vR/V27oqJwPFJiMLmzM4JZSzdljDRyYx3b1MtcFtDa2Nju5NNQvsiWVJoT1Rnl6/2omtxuyDwLCflUjD8MRDmFpFIB1kk66cxRXeGIzEtZtNP7xmTp5U9PQllWuxGyD76f1D8qX1Wkysd86esU/f4PaYa2LR25eHgKZ4qqpYPYBUZQFBIAEjYihxaHHLY3l8V9f7UtbR8PhWcOKsLbcBGklSftDI1IgMQcoq16N3UOcAEwQe0+f3DsiN/GqliaVhHMm6JpssOUfrzooYd/umqpOE3FYnJd0adL/ZOvNSBAjx51JtWXFxZbERMEEobZnQSVfQe6lxurEs8G6JnWMO/wCdKXEt4H9eFQOKveVyUvBBAIVrJdRptnEGmV4hfFwBjhXBKg5WdbkExIUyD5UuOVWHPG6ZaviAfaUH0PzH40ycLbiFlNIESF/pMp8KYx+ONtyv1e466dtCp0O8oSCIosJxO1cfIvWK33XRlJA3MkR8aWrqzRTi3VjGO6N27oOZLdzxjI2kHddNx3UbZl0IKwcuogaRsQchHmR5VNQAk5SrR90gme7QzSvrBGh9D+vnSToqivF7lz7ufn5eNOC6aeuYVG27B3H3Z74Gx8RBoWL+QhLijXZt5/P59871opX2TQz15ps3jVxdwitH4VDxfDwg1YDzMfOqEQTeoUkKDtJ8gT8hQosdFdoaULYNICipFlAoLHkPCPjXdN6Js4oXJ0SfqaWhmusEHuNw90LqB8ee1RbnHmMrh0KzuxhnMd8zHvqq69HvFe1caWzQCESATDOdzpBA76hcMxt271huFQi2mmymiSTAlzqx03ryqlPyz0tscET8NjU6/K1zrLoGZlEtlA3LtsNxpO9NYnjTCzcuEaAaRO8GImRVb0fOlxgAoW2FAA2LE8zqTrS8ek2UQR9pdRfVvhpUzjq6Kg947FxhuNrg7FqwLT3biLaBnspmuiR2jOY6yR4070m4/dt4hrSXSiqJIRYecsmWPKao16PYi/xR7vVv1S4m2c7aDq7YGbLmOo8u6tJxHoab+IuXXuhQ8wqiWjbWdjWsaXZzZNn0QcLio4bfuEs5a4q9sliYC8/Oao/8QbKp7KCW2A8Bude6t9Z6P2BhxYKm5bDZ9ZEsddSI2qThuHWUHYs2wBoNAY9apZEhPE2Zzppbc2sMiK7tl/dBP7qiNO8zVJ+zuLfIFsMIXcgLEs2kt7q6R1p76SXPefgPwpLJSB4k2VXHeCvfw1u2uWVQDtHQMFtgbb7NWef6PL7WkU3Law1wk9o6NkA5DYKfWtrJ8fWgFqVkaVFPFFuyDwfgzWMH9XF0F+0esA2LNmBgnl51JwmDuoDnxTXNO5QQfd5U8RQiluw44h4e2UM9a7coYgrVTxXorbv3WuNfvISB2UcBRAA0HuFWpFAkUbu7HxxqiovdELTEE372iquj6HKoWdtzE1b/AFNOoFnOcoAXMSCxywQSSIO1JJHePWhmFDnJhxxK5+i1qCBcbWOa8jNTuHYC3Y9liZ748OY8qVNGDTeSTEsUV5KvEdHbpul7eLuKC+bLJIjNmj2to0pv/BMWLin65nQOCUZRJXNtOvKrmk5fCnyyqhPDD4JNwnfUafiaiYi19mREkDTvkaj5Uql5/E+tNZWZy+mjJ2JxeDS4ZKiSInUH1BFNWbABRwzRI0Jle0NdDsZp4Of0PyombwE0LJ4oJYPv2TMfjGsLfuIHRXDHNIa0ykEGc6yOfdU/F8YuWcPYYOsZ2tsXJuBo1U5l8Km47o9h7zMzWyHb2mUnMSdNddf7VG4t0cFzDGzbdU+0W4mYQqkAKRAG0TVbRdJgsc4t0LwnH0a09y4BbCMqkqc6nNzgagVYLcV10Kuh7iCPceRrL4DgOIs28UrgRctyrL2lLJDR36wfWmMNxF0wzvb7Bt3UJ07LB1IIYcxJG1KcUui4ZG+0bFcwABuaDYliNOW0a++oV3F2EjNdBP8AKAT8AT8ao+O3gzBhPsjlpqA0jwIYVUhhWDkzsWJNWbDC8ZsXc4RWYoRmkT7QkESSY/KirHWuL/VbhcaC4sNrGqHs/Bm9KFLYriNEqztTmL1yJG7LPrJ+ANX3CeBW2QEPnUaBhGpHtajcTWe6SN1eICISMoOvPYD3bmu36jMmqOL6bC1PyKuWVVGaRmYc+RbUn5fGqfB20tI4BNwvGYnRdJ0jeNaSoLHmxPmT6VZYfo7eYSwFsd7mPhvXG8kpdHVHBGC+7yQ7lz7E6ADMAoAAAAltI8hUZUnFYS2NYbOf9C/mad4haZCbZKlQ5ysJlgcik6+OYe6muj+IU4k3b9xLHUgoQ5CgsxIBUk66D31KNLS6N9qd/TlRgj/xWfv9OcDb2d7x/kUx6tA+NVd/6UkH+Xhv+Y4+Sg/OqtHObUHwpep5VzPE/SjijOUWbY5Qkkf1HWqnE/SFiyNcSw8sqn4ClYeTsYsOeQ9KNsOw3IHiTEfCuCYzpncbR8RcbzuMfhNa36OuC2eIWsQ97M+QoiNmPZJBYkTz2ouxHRrmJtKO1ftDvm4o+ZqI/G8GvtYm17mn5E1z36LuFWMVfxQup1gtKFE97O4JHjC1iOP8TWxi79pActu66jXkGNPyB3V+k2C54m37gT+BppumOAH+3nyRj/215/HSM/d+P9qWvH7n3Qf15UvIrO9/tzgP4jf0P+VEeneA/iP/AEN+VcGfj137o+NJ/wAcudw+NH3C2R3r9vMB/Ef+hvyoft7gP4j/ANDflXAm49c7h6miPGrvdRUg2O/Hp9w/+Kw80b8qP9uOHn/akeaN+VcCw3FnZ1BWQWUHfYsJrrf0y2VtYPDulsCLuQQIIUoxA0H8tOn7C7NInS7h/wD7lfep+eWnx0lwR/8A6rXrFZS9g7f7NdaqDMLK3SY7WcMuYzv96uT/AOOEcj6+lHkdnoqzxTDt7OJsn/iAfM1JQg+zcRvJwfzrzcvHh3H4U9b46k8we+KPI7PR5w7DlPpSGtN3VwCx0mymVvOp8HYVZ2OnmJU9nFXPItmHxmiwO0Bj3f2oncfrauV2PpVxa7ulz/eQfNYNaVunuIttZGJwYm8spkJDMJjQGddRp40wNcHI1BqNjMBbuqysoGcAMy6NoQR4GIFU1jp/g2OW4LthgSCHWQCORK1c4PG2rwmzdt3fBWGYeanWgZS8WwBS2oJzBcgzRvGZfccuX0qhdYrZcXsk2XEQYnx01rIhqzl2dGHog47Bi6sHvB+BFCpW3I0VTZvZ0Xo7xNGtBLKhEtgLpoc2WdAORnfesw+MsF3uYoqGL5VTMcpiDsO0x7Q0FVf0edIM+HujMvtlhBhpeAFiAIA5jupPErzKLeUCWzsObdo6R7gNq6KtpM4G3BNl83HSsLh7MAqGB7NpQGmJZpadNo7qr+K427nZTiBbAy6Ik3NQJlmnT0NO/V2OIiCVAALHbQAH4yaO5wtnuliVAzT3neRppVJRRi3KTIeNM3kWZKqDJ5kBmJ85Iqvw2DW8MQtwSrvkPkq768wTpV5isF9rmknePDYT8Iqu4TZi0TMkvcM8vbI+SisEdcmmco4xwm5hrrJqIOhncHY1WNxK6P3zXW+k3AhiLUqB1i+yfvDmPxFcsxOAPagEmDoBOtaJGRFONdgSWJj/AM0m22YxB8STVjgOBXDaIKEMTsYBiBHlz9KlYLo+6MWfLrMAGTMQOVWoom2VC4c94+M1276F7eThl9uZvNrEezbWuXjo7J/zFEkwMpn511/oLguo4M41Jm+xMRyAGnuq5qCXgiO1lN9B9mBjH1MtaHL/AORvxrmnHyDj75IzBr147xs1dg+iTBi1hcRvrcU6wNkHhtqawC9EbmJuO/Vvo7/ye0xJ1I12qbW1+hNNxpmMw+JU3mXII7QGs+VSL+EAy5hJ1/KtthvoxIObKA3jcPyAqb/6eM0Z+rJG3bYR6b61opxTsh43Xg5rasqWAyjcD41LxWHCBZA1LbjuyiuhW/o4VTP2OYaznuGCDpzpbfR9mA6xrLETzbSYnYjmKOSGyZPHJpo5mqrPsj0qYMCoXtKD2juJ5Ct//wCnCjUdR63Plm20ol6CXNZa0ZM6htN+41TywbQlilTOXcDsg3mBAMGR4Qwrvf0oWVfh9ssoYC4h15Sja1h730eGzmuILZaCYUuWPOADpMxXR+leCa9w1VULmi23aJA0Guo58qz3jaZbg6f9FdwuwH6PNbA0+r3VA8i1cj4ZwAXhLMVjTQkcu7au1dErJPDGtsmQxdXKdImSN/OsFhOiuIRSMk6DZgKUWtr/ALHKMtEl2ZLjHRy1bt5kZ2bMvtEEQTB0iZqPb6LlwCLkSJjIIHhvWvxvRvEFcvVN5jtc/AVFTBOghldfNfzArT7WyGsiRhOI4I2i4JBKka7SD4U3ewLqRmAAPcZ5TyrUcU4QbhcTGcAajUEeA8qj8QwRKKNCRlnzAgxU1HzZpclRSWM1t0aTAZTBnkQedekMWAbuCvHXW4qnuL2wwj3W64FicOWt6QdtJHlsa7fgMTn4bhbp3Q2D/wDm/wAGNROKVUVCTryc1+kS4tnid9SYkrcE/wA6q2/vNUFvjVtSDnAI2IOo8jWn+nHh5+t2bgGlyzHvtswPwZa5tZsGazo1OncA+k9gy2rhbEIxCxEuJ07Le/Y6VuRgsMJOS43mwHyrnX0edHu19YcezIt+LfvN7hpXQVHu/WvxqXRSbQ6n1cDTDp7yZo6bFqipUirZhvo7wbda06qiFtPZn2U89a6Vh+FiF2BAA0GoECsf9FmEC4V3aAblxY78iDTykk1vLuIC+JJAA7zyH67qIkvoSMEoPM04LKjl4+lOA0i68KfKqJKm/bBMkct/j+NROCcHa5aQKRqoMsNQCJ/GnOMX8tm63crRHiMo+dM4zil/CWC2HRHKBQVcN7IABK5WGo8aALm10YMDM4Gg9kfiapbnRTALdcsrli0Pl0UkMBp2+/w+Yqs4B9ImLvEi71aBtEKqFEgifaJJ8KnY3FcRa4DZxFpUdjlkQ2glycqjYg6zrI76SkhUydZ4HgcuYWWYyRGhIyqWkkA6HQeZq8wnRXC5FPUKJVTBGokTFY82+JFLhbiAVEnVbZklRLAHMJg6edN3ODY77PNj7nWOVEBBA0zOSZ1yqCfQc6u0KmdCt8FsrtaQf6fxp04dQMuXszty8a57c6PYlryqcdiDKszwiLCyFXSDqWPorHlVx0rs9VwZ0zuxFsDOxGdjmGpIA1mlYdGr6hVUgAAaTG3j+FGMOn3VPuBrCfR/2eCOSSZOIMkydiN+7Ssf9HvRhMRZuXLj3wA4Vcl5kkgSxInX2l+NAdnaTYtj91PRfyqPilgrk6sCe17A003nlodta5/Z6FYU3roLXsqKgJOIeS7BmbWdQFKetF+xeC68gi5HVgkm+/tMzECc3cp08qWwUbi3cuQZNskhohrQhoWDtqJzDyosTeuy5Vragx1a5remhkT3z8K55Z6O4FsQqhTlAYEm7c3lY1LedS8V0P4dmtQBBYhvt3OmRj9/TWKSyKXQjoODxEZ+sdNX7PaSAI2Ea+tSfrdv76f1L+Nc2x3RHhyqpAH+ZaB+3c9kuoP7/caTxTojgBYuFAMyqSPt3Ps6xGc91Ox0dMbEW+bp72WkF1ygkqVnfTLHLwiua8X6HYAWLxQai25X7dzqFJXsl9fKtPwvBpiOC2bbyLb2LatBywMq8xEbCnYjRW7iMDkKERrlKkT45dqAs2yJi37gv4Vg/oXthMPfT7t8/wDSPyNM4XodhbimWuowa4rAX3GV1dlOk7SAfeKAXk6EthOQX3AflVdi7b5mC2kKyuUwBpu2ubX4bVisB0Ls3LEC5iFuAMjRfbKLikqxg8pE+RppehVtsNnt3sUGyyU6wHtL/mLBTeVYDyosKNtbwjFgGw6QVJ2JgwSATJ8B61GuYK2XA+pypKjNlIABEkkQYgyKyt/onC23TG4rqyVJMporjst7G2ZlnzpGL4Vft3CDxK+oy5llUJlWIZdwJ1BHfRuh6m2xHQvCHewo8Yg7nwj4U9Z4FbSy1hdEI0XTswc0gADnrXJuJ4jiFlbTLj7sNcyPoUymRuQe0pBnSK3HQLG4lruKs4q+br2nCqZJQKVmVnXc85ovboVFh0n6E2sclsXWbNazBWEAnNlnQCP3RWKxP0KhO0uIhZ/fA0Ex7Wnf3VtGx2JTh5cFrl9PalVZmhyGEQBtFVmA6Q4y8jhktEA5T1iPaJIAJgKRMHSadlCrXDeqtKqrCqIUiCIH8ykj1qRZw7RI2O1VF3pph+H3sty02Zl7fVOXVdZEq4Bmr5OIW7iq6yFcAqGUq0NtK7ioaopN+xr6sfChUrKKFKijk+B4q624BKiNfWR7tfjV2elj3LysTCpO3iB8YmsvbVgNZ0I93KmL2LgQTJIn3aiuXZiuzoTdOJtFZymRB0nKNyfMwK1q40PazCN9fNZka+VcNVzO895Pu/KtJw/p3dtWVsrbQhJhjIJB38zrM1tGVdnV/Cya7eP2bLi5JRV+/ctqfLNmPwU1G6QcX6i3OpJIEaagmOWvOs6emLXMjNajq2LQsjMcjKNSO803xXiLYy0Qq5HSDlLCWH7yySNOe/KnKaapHJJalNdx7ElhKidxlBIG0CDznuqU3TU5rMPiAcuVlRwky+vfAIA2rO4rDXBqZnslTkOUgSdUA0Hdvyp3heFfPnuJlywFA56zPlUY1GH3Nkptlj0p6UXFtKtp71oj2vtWYMc8htToQZpjh/SC6VZ71y5dAEZmu3FZQcpbKynQmByNFxLhwvQWBEAbGPIeNJXhn2LWoMNqTK5uWg9K6Fmxj4pP3/o+/SfC5ixzGRABxF47SdSNY1iD499dW6aKBwZVI3t2VjXSQh8++uMYfoKjgscQlkDTLcBZjvMZPCuldL+mVq/a+r2x2FyHrCYByiPZiarlg2mc/E4qST8l3wC11XASBt1V8+peuIWsIxdwGKhVXQExJBJ+VdN/bdBw/wCqLbJ+zKZ8wAk5iTETEGsXawYzHULn0ZtToBlB8P71KzQTNVjbgvKsoOjNouzkseyBuTEkN3+QrUWbVq2SzSTC7+wYEcvE+dQOD8KspetyGALAGGOsyus6RrUTH8Wi/wBlNCAf3s3cAsHQ/PwrPLLlVRBpx9mkOPTTQBjqJIIP3iCCeXKqPjmABC9WqbOSVPcSZ7jUTiPE8r5SrMFgNyJ78oiApkc+VWdmwLlizcLEN9ojWgSGAzZlcyNVIkeYrPDHhezIaclRhc5+H6+VXnHbGW0jAAdobc+zNWdvgFoT9mDsNWJPP31IvYYXbeVkmCIBkHaOR5Cun+TFmqx37Rh1ua16K4XcP7LgjdcGxHPVQxHyFcl/Zi0RngiCBkBMkETmnuG3vrWcL6VXrWFODhDZNprQ07ShgQe0DJOvOpeeLKWL3a/ZbfQNjS9vFE79YjabaqZ091UHE36vFYlSqsq3boAYTr1z66a7EUz0Z4lcwOb6tCZ4DggMGI23J5GeVNcQxjPca48ZrhZnIAjMxLGBOgmKcc0Ltk5MD01Ul+yVbxqZSeqt8zrnG+w0eqPH49uyQ2QEmApy6tlJ1G+pOpmpPXvMBRHgQYPj503dsLcAzICAZEgRrppyNbP6vHdpHPh+jkk9pr9si8P4q3WFDLLlIysxy7fdnl+VS7nEnbTMDE6g5tNixEkg+B7qJMKAIVFU6gMIkGN95HvqutyB9ol0FRBK7HkxIgkaVy5ZrK7Rqo6KrstPrPWJEhg2gyljrtpIjkPGtV9DuOuHE3heZndlWS0yckAb9ykCsScTDBQjGYIuKO4GCcw8gR6Va8N4pdw93PZhTlIzAT8CJ1rPHLTspLZnYsMNMUk6rcua5ZjMM4056EVkr/G7+Hss9xbTqrFQQxQkghQMhBnadDEVnE6b40OzrcGZ4LdhYaFC8x3CKqbuNuOgRiWCkkCZAJAk+grXkidEcf5RM6P8JONxTXLvaUHPc8e5ffFXXSjpBlum2jZSoB5rpM6ggctPdVFgOP37C5bZVQSSRA1JEeJO3fVRxfH37mIzlANR2pJk82AYmD5d1RKamqRE469s3vAumOcsLkac1mBEQv40K54mLuOpVresg5iR2oEamZJ86FStkuzOzUXcEralU9wy/wDSRUZeA2u5h5OR8wanm9yEbUkPXAssl7FbIDdHrZBgvr3sG+a1Hfoss6XX8iEPLvAq6N3kBRi6NZquafyaPPkqr8FQvADAi64jbRYnyoxwBwI60+gq1Rf1NLYdw+NLlkZbMp7vBLsdm7/9fCORqMnR69sLsxp7LazruTrWiU6DcClGlzTFZn04DdnW7rtoI09aDcCvSR1mjHWQSY8Dyq/UUcHeNKfLILM43AL8yLg08CB4U2Oj9+R9op9x0+NadZpanadfT86fNJekFmV/Z+/98DyB1PjS7nBsR3r7yR3eFaUNz09KUPMj36Uc7+EGy+DJnguKzaZNTI7Wg+G22lLHCMUCIyGJEhtTpuSdq1XWDb9fOm3uLz3o538C/wCGXucGxZMxb9zQfx7t6JOAYmZMDv7UztB23/KtUpA5UpGG0d/xpPO36HaMgvR7FTIZF5iCxmNgYFODheL19kSN8xP4VqnuAH2aMXQNAPiaOd/CFa9GTfh2L+6rf6h+MUleEYudlAPMuCV9w51rjfG8fGm/rIprO16RJmjwTFffE8pYx4cqJ+C4nKRmSTH3vxFaZ74jf8qJL/iT7xRzP4HZlrfAcTpLL6k6em9OL0dv6E3FkcgDHrP4VpetHjFEW7j+Rp80n6Q0zPngV/Y3BG4IB3+Y9aL9n70/5o18DV+bnn6Ug3x3n0o5ZDtFDc6N3CsdYB7iR6UscBu/xBt3H86vRcEbz6UsR+taOaQWUC9H7v8AEA5bH86V/gdwf7UehPd4+FXhuUGu+XpRyyCyjPACZ+032gbd/Okjo/v9qx0ECBAI9+tXRZu4Hwmk6+A76OWQ7KU9G/5z6AQfWhVu9yhRyyCw0fUfrehQoViArrDPKl5p1oUKEA212Ijyp5beu9ChQJi3w8ASSdvDvph9DGtChUX5EKsnMDJOk++hl8/WhQqgFK8Hv99LXkx9KFChITCfEAa5fLWl2bs8omhQoaEJDkztSWczE0KFOgG7rnnSQsDNJ8uVFQoAWXJA15TQzkQZ+FChSASxOk60tFBMEUKFADrWh3UTYeOe9ChSoBrELE0lNQDqKFCmCEqYbn66b91GLmp7x+tqKhQUN3UkUaOA23vmhQpt0A6NdNf1NKNuNZ/ChQpDFKpJOvwora5gRR0KoY04gkHX4UVChQB//9k="/>
          <p:cNvSpPr>
            <a:spLocks noChangeAspect="1" noChangeArrowheads="1"/>
          </p:cNvSpPr>
          <p:nvPr/>
        </p:nvSpPr>
        <p:spPr bwMode="auto">
          <a:xfrm>
            <a:off x="765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pic>
        <p:nvPicPr>
          <p:cNvPr id="4107" name="Picture 11" descr="C:\Users\ClassRoom-1\Desktop\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304800"/>
            <a:ext cx="1862045" cy="117719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3" descr="data:image/jpeg;base64,/9j/4AAQSkZJRgABAQAAAQABAAD/2wCEAAkGBxQSEhQUEhQUFhUVFRUWFxcXFxcVFxQVFRQWFhgYFxcYHSggGBwlHBcXITEhJSkrLi4uGB8zODMsNygtLisBCgoKDg0OGhAQGy0lHSQsLCwsLCwsLCwsLCwsLCwsLSwsLC0sLCwsLSwxLDAsLCwsLCwsLCwsLCwsLCwsLCwsLP/AABEIAMgA/AMBIgACEQEDEQH/xAAbAAABBQEBAAAAAAAAAAAAAAACAAEDBAUGB//EAEoQAAEDAgMGAgYIAwMJCQAAAAECAxEAIQQSMQUTIkFRYQZxFDJCgZGhByNSscHR4fAzYpIVJHIWNENEVGOCwvEXU4OTlKKj0tP/xAAZAQADAQEBAAAAAAAAAAAAAAAAAQIDBAX/xAAtEQACAgEDAwIEBgMAAAAAAAAAAQIREgMhMRNBUQRhkbHB8BRScYGh4QUiMv/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uHa8b4E4hDCcU2orSshYWN2FJKQEFWmZUqI/w9xWvhNv4RxWRGLw6lzGQOt5yemXNM+6vNpHq5M6ZLlGFisXZWNS+2HG1SkqWkEf7txSD801djuaWImy9IpVRB7mpUumjEVlqkag3lPvKKYWiWlUe9pbynRNklKg3lLeUUJhGmpt5S3lMQ9Khz0s1BI801NmoSuqQmJRqM0lKoCqqRDERUZFJRNRqmqJCoFLFCpJqJQP7NUgdhLVUCjSX5j4ioXVD7SapE7iWqoFmhU6Bqr4VXcxCepqkTQS1VAo0C8UjqahXjU96qwxDUaaqrmNHQ1H6cOhqkxYnhpw6Y6/v7qNDSByuI5xGn43/ACqJK+n7iaYLv8vOPhXkbnpUb2yvEGLwyChjFvNpUvMRmCuPUklUxKrmNbzNbWG+kPaqTJxIUkCOJpozm5kBIPl5Vxm+EWtPytekXoii5CZ6Rsv6UdoN5t8lh8HNlJG7UFTI/h2KYkQQDpexnrdl/Sm2pEvsKQ5I4W3G3ElJJ4sylJiBFudeGodmJuCedaGHwyViQ0pUa5UlUEgpTMdz15CqU3wxI9yT9JuDlQh2xgcKL6X9e1+VJz6T8IPYf+DI+92vFzs9EmW1JBn1kZYBSkDX/Co0D+DYg3SmUkeqn1iXRPrj/vBy9gVpY6PYVfSzheTT/wAWP/1qNf0uYYD+C771M/8AKsmvIcQ1h1rUoKbCVEmAEcIUHv5otvP/AIxRtssZuJSIzcgn/aHVi2fooJ15RykrIeJ6jjfpfQkHLh+LlneAHecqCaotfTOfawzV9IfcjnMyxXnmEwzQGqDwgaDX0cNm89QT3nlUi8E3lIJTfeyQBYOMtIBknkUKP/F7qMwwO/V9NB/2Zn/1C/u9HoR9Maj/AKHDgd3Vn5ZBXDbhsuBQixdtksresJaE3tCkk89alwGzgmJynjwavVM/3dsJUP8AiN/fRkLBHZufTAuLIw39Sz/zCqzv0wvn1RhRyuhw+6N8K5FGxYZS3YkMraJgpnO/vM2h0Fqtu7PlZUA3CnMMsylUgMlZVlgaqlI8poyDBG6PpcxR54Mf+C78v7zTD6VcUb7zCwQYAaUD83qz8IlKAnhQSla1AFKj/EUjW3LKYj5VSThglUhDcZMSAOPhLxOWCfaAjsZ5a0nMeCNlX0qYq31jN9IaBny471B/2oYpVg8JOkMtXNram9xbvWLhcCELYUY+qL5Njxb4GAehFuoocJs5KVYdRI+rxK3iIIsXGDCtbQ2dJN/cXlXcnA1HfpIxZ/1qB1DTEdhJQe/wq5iPEO00sekLdeSxw/WFhlKeJWUQS3cTa1cni9k/UlKVJJW62s2IyZEOIjigHUGQefau78T+I28Tsw4VIyrOWBrAQ+XOkXAHPnSlNlLTizksX4yfcyhWKeMgxlhGbMY0bSM1xF551W/ymWZJxOIIH+8ctNheo8LgIewizENKRmnLyxS3TPFPqrHI6VWw2zilh1By5lBmLp9gqUefkKdoMS834qeQLYnEjNEStxQ5xGYHvpUSvF+IMziHzGoC1g28hatHHhssYJAKDul4crMgyAklUj/EVT+NYjGCIOIJKZdbWEyoWK3UHrrlCqeXuLBEi/FDpEnEYnp/FdifOK1dibJ2hjkBzDnELbK93vFYlSUhfQ5lZuYEgRJrAVgSWg3wyHXVE5hoEsoTeYIuv4Hoa9U8DeKMPhMC1h1KCSlxKlGUxGRCjz1zq+R6UpTaWw4xTZ5TidpOpWUKW9nCikp3jiuIGIEG9+lVVbSKtFLPP1lGwuflWxiEhWO3sJKBiJ9ZMQHjBBBgjKjWYuORFRvv7xRdU002FMLQlKMovuXACRa5zp72ikpO+AcV5MX0jNNpgSbEwOpoEup+wn4H861dkOblbrimwsZLJJACpeZMf0k2E8+hithcIoDiSJJnVI1A71dipFVKtOvwmhX0I79fnUwfQPZHvP5miGJSdEg/OsLfg0aK6lEEDtbvNFMi9E4cxkCI5TI91X2dmuKbWoAcKSqCSFZUkBWUEQTfSZ85p2u4YN8Iz21XF4/Or+zsSUqSUiYUnQAmygoCwmeHTzqXC7DcUrUJNiAopClfVpXABMmyotc37it/wr4aXmK1LQiJEKbQ9m7wqwGtxBrOWtpx5aNI+k1Zf8xZcwe3JQmVuJEGOJwApCMkz5rV5EDtWu1tgxwPvT9Zo66DffKGh65B/wASad/CAN5COHIUJTBtJSSZIg6DSqu1MC462UvLLifZBQpIBCYBGYWtPxrmh69STbSpe526n+McZRim977eDQViFkq/vD5HEB9c70xgGqr6tn+irJxrm8s8qM325/1lk8+WVax5eVecbW2QplbIBKM60iElYspaRzUftVouYXEoRhChRUouKQEJWuXId0dhQzGFQOwArt6nHuedg1szuMM84csukmWdcirb3FIOo5pCPh3vAypzM2JQqVbPmWcPJCg82u+76AHtBAiSK5/w9h31uYtsvuEtpb3ZJKoUtSkzB10GtbbHg7GrAUNosJV9lbLYMpgAib3kHT2qy/FQyxbpmstCSipCZSrhlLKrYQ3w2GvDykcmxqNOnKKjSyCn+FhfUxqSfRcPH1Tqig+ppESNCTRs+EtrQd2/s94AgcJWDKeIeo2EiLGJtPeqG0cFtbDznw+HWLglC1/6UgKHE4LkxNu9X1ofmXxM8GWUpAgnC4U8eyj/AJulMF5LiVjhi6eEgcgbilgwM7SThsLBxmJYkNuCycM26kj63rIPLpBmoFK2oLq2cpV0K4HUqOZqQg2zRluKr/25jGyN5s3FgoUtdklXEsAKM7qOQtV5p+PiLEPArDhwyTh8OC61jUyDiwAtgvgG2JvOUa3HIiBC2Y+24MHOFbl/DYldn8WIU1vbXeMzbiMkctBFJfi1De7U5h8S3u0LbSVIFg5mm5KZPEelC144wsos4nI0ppMtpsF5pPC4ftHlVX7Cr3LuDxOHc9CIwqh6QxiVf50+cqml4kQZnN/DEKNxI6ChwOIwy/QpwzwD+K9HMYwmDvUplWZk5k3NgUnve1dvxNgwplQWBuUOIQC24n+JnkjKkx65qfBbXwUYYbxmGF7wXUiXMyVZgFAcUg3PWlfsFF3wfsnDYxOKSsYttTLjCZ9IadMuFycv93QI4byCdIi89hi/oywoCnN++EgEFMoIBCTxA5Zm03Me6uK2ftVllLoZeZS484ha1JeRfJvCNVWPHFh1rdd8VvL3oDgU2pBCEjdGVlEZiU39YqOsdqwm522vvY1ilVFfH+CsMgtJ9KxKC4lawrdtLnLmsoAWjIYgXmqjvg1jd4h70p8JbLwyFhsqTlWEyCHIWBmGpBIHKpMTtF5YZkqKm0uJKilOiyYFkge0rSqL61Z8UvOuHEuhLZnIcykkHLqTwz8aiD1r3a7fW/pRUlp9vf8Aoia8KsrbSoY4gkruvDJABS2F5CkOyFgSdSD2iTYe8ApSu+MTlSthChurqU7kHArPHEVWkWkTMTVN4EIQAsZi+86qUmEhbSEwADIHS/KtMbVWt4Dhy7zDLUb6oDZMcrFI+FNy1rVU+P7BR02u9krv0SOgFXpLRHFlgaETlz3gixmOlYO3vAbmCbnE4nDNhTiUpUQ6USELUUnIlRBgpItEZu09Wjx0VMLBZAShBIIcnMApcAjLYkuDrEc6wfpK8RnH4cAN5AHRlBVmJUW4MwBEBNv8VVp6k3KmtiJwikcurYI3aVjG4KFLcSCVPIScgbPCpTck8dxFuG5mwPeHyEoUMTgzmSVXeyAw4tHAVDjTw62vmHKTTx2CUcLhWrSF4hXMCFFsHl/KKHb2EVGGQIJRhkgwbXeeXbr61dWxlRbxWwFpyw9hDKUqhWIabPEJsFK4kxEK5zVHaWDU0sJzNKJQhRhxEArQFRrfXXnrzptu4dbjjcD1cNh0G4EFDCAdT2qLxMyo4ggAnK3h0f8Al4dpH/LTEaSdqEBICWxlBAgZTBUVXKSLydfKrDm0XVIyqbQpJvK2EuE213jiVK+BqmnBBKxK02hUW0B76ntTYhSnFHiGXnJVr3HXz5iuPNvhmuBK0hXFlBSSCDkG7JHQ5ImenPpUbuDcVAU+6AkwAteaD/Lxi/kKjSDZalECRY8PMCZPkNRfrRrcQTJVA6AmSOUzb4CknJFYuuSdLTqdG9DPAtNoiDlSZJsLmTVjDrcQPXCVC5UVZZJ1SkJIJIt+dxVZvEpTBAEkKTN5OlpJI+VVG3GyCkpkkjpNufX5ianFy5Q1lF7M1v8AKFSZO8dVoZJGXlYJvaZEzOlaOx/EL77iWUlKlrICdEDQkySDyB+HOud9IQIAREERZIkEEXOp5m9JrGBBBCcpBMKQACJkG/vPSl0NPvH5GsdbVXE38WdRtl0IdSHyha0aZFbzIQQbi2UzfrTM7RZJbla07tYcTGZIQsEKBEixkA6xbSsRK02lMA9Py0q01hkEWUfeP2KpuCVcHM9Z5XLf9Trtl4zDJWt1pY3i8ky4kBQQvMBMHLqRoda2RtpzgyKVAyyU7pyYLcjiSm3AflXmb+DHUHz/AGaH0RQ0t/MCE/C4NYvR0pcy+Jv+Kvsj09zaTgbK1oHCABwgZpaQgizivs89bdKf+2zKVraCUb6eYsW1JBkgQJ8/xrzHDPvInI4tJjWeQ89att7axCNVp81BI+6KU/SQkkn2HD1FM9EwXiJpZQlwlY+rQuXJFm8QsES51Qkkx99XcJ4gC/REp3hCS226N0FpXmaJ1yG8pOh69K85Z8TL9ptlwc7n9RVv/K9vhjCNpIIOZIkyBGYQUXgm+t6S9LjwvkW9WMj1N/azYdbGaUlsuRk4gokCwSkGAlSuR1rE2MWG9m75TbK1ejKeLZ9VakthSkwSrqeR8q5VrxVg1FJc30hOW++ACekB1QisvaG3sMISglUoW1mVohs2SCMqbwVGSDFtdRl0Z53v92NShjVnpG0Nh7OCQV4TCypxDUpaa4S4jOFkbsT5TeqO2/Buy0lKThBncS8pGTgSdyATIQsRMiIFV8PiG322glWFs4lZSlJBISgpCSQtV4NzB51eewx3zKlZEtpS+VQ+q6nSk2CkBIBgzPWp6k0qT/lgtOPJj4n6Ptk7tTi0LaCElauNwkJmBwbxZg9e4rzLxt4eawq1BjMUSmCsQq6UZtQCBmKgJvavW9rnD+jvJwwUVFtKJC8MpIGcFYlKpFgP6a4bxPs5eMUpLZNzIKwnlBgBsREzret9HW1IyWcr8/wHRjJPFfoY/g7ZaV4LFukcSJAPSEZrGqHhLevOqQXXYDTivXVYpi+veuv2DsV7D4HEYdQTvHVrIhaYIU0Egkk2vNZ3hHw+/hXXVuoAR6O6kKCkrBUSggcJnQHWtVqxy1P9lvVb+3Y26MlHSuL2u9vfuQJ2m16IwoPr3oaIdBdUpRc3rnsFR9jJoOVYuM2tiWlhCndQDdDZ1n+Wt5GzWvRmQMQoEtJK21FCYcM5kg5QsDtNZHidRGKVlMcCB7zHTzrXRlcpbt7/AHWxwSVRQ+M2q5kCkKQ4AOKUJMG0eqBWWvxE4dUNmDOitdPtVv41IVh8Qq1nVJEW9Ui3zrjcM1mWhP2lJHxIFb6STW5M+1HSbTxS2w3nbBJCssEiAbmJmq4x5UQS2ZCQmc3ITA9XS9an0jQHGgnlmH3fnXU+F8Gx/ZrS3GW1uZlSstqdcILziLhIkABIgkxauTruOipvu/qdmpowjrOHbb5HIBhTmZREeqFFSkjkEgSYHKq2NXmcUpXrKIJ4m08gNCoRpUr76gVb1pSCSTlAJSk6WIrOcS1NgR2hVdENRd18DmnD8rX7iQ9a5CvdMW5UKcQqbW+/TrrUCj8abe/u3L/pRijRsmK+s6z206db6mmW6PZETzgXFVyoXsRR7wR/1p0TYYUdTdQ6kn4zU2F4icvQTOUDylVVuI6CakaQRcgcuX40OiGy4MA5ckp6aq7TeI71IMKBGZ0Rz08tSfnWe+ojnH7mquali2RbN3DPttTDkzBvJPTUCP8ArTr24n+b3W/H8KxENLMQlRnSxv76mRhI9cgAdDf56UdKF2zNl1e21HRMdL/lUC9ruHWD5iY8ulA22lJzAE2tnEpN+UC9SlxSvWSEydEpTcdx+PemoQXYVlReKWdVHy7+QpncOvVSVX5kE/PlWilYFpQNZ5HvcC2lMIHSO6lXvbn+FPKuETbLGBKW2wl2QZ089KlxGISEy3xdhFtbke6sp1xRgWI5aWm3a3upPJyi146C4MfhFThvdhbLO/VGaCPIpOXpmtbl+lCl0KJtfoYqu2044YM87k/j+9K1cHszILAz3pTmofqPdFUNEmdPl8KstOKGi1iOUk/Caldkag+6o94nuPKo618opSLT/iHFZcqnnFDook/dULO1nR9nzMifnVdQEzIPnH40CwYuRHSwFNPT8fwadWS7mijxA4Nc0dAQPwvWyrGYt1CVBDmVQkSoG3WAZ8q5jBPBtaVqbCwPZM5T5xrXRt+MgZzskTrlVPyIH30ulp9kjaHqp/mZE7tBxsELCwQNVNrEDzJistGOzOZ8yp0zBYSqOk3Mdql29tkPAJbGVvWLBSj3A5Dt51gKY61rDTSW2xnLWb9zosdjgpGUxlNzmOYqPmIpsBhMKopUoBCkkEbtKhdJkamPlXNKHQn406XljRRolot8SLhrxXMUdftbDN4heZWa2hlMjTkbcutFhQW0BCX3QgEwlQBSCSSYTJAuSbDnXJjaTo5z5in/ALXXzArlfo9RqstjuXrtB7uG51ZwqV6qSrzzj9KMbIa6D3Krl2tuEcj8atJ8Qjv8Kz/C664ZsvV+lfMTLRgSeVF6GBqoCpX3QrQkDy+NVikkwD+HxrsVs8my83s8HnTlttPMW1iTVJNrZqkYcuZv0Gg99Ti33M5X5Le+QJiTA5aE9KicfB5CDrcz+9flUDr0m+WO3WgYsOSfvp4Jbk0h3MqjZCjH82n4VNuwBZKBbXKFq+BtPeo5vxadZ+4TQiEm3bW3vmrE2Gl8wo8Jnzt534f05U7SyTJuB9mbx3oUEazEaCdTqdKFGJAmIJ91vLpRRJJvB2giIUAonnzFqj3wPsiecZvwNC0yXlhKBxc+h71aOzUoP1uIaQRyErV8E3FWoDAW6kiADYaG3uiqiH4vCdfge0mneW0DwlxfmA2PxJHwqZvGrH8NLbfdKQV/1GT8IpqKCixs/B7ySoZU/aVwJ+JgVOW2EGzqlm8JbRm0v65OU1Vwq0EpLqnCsOIUVKG8GVJJi5zJm066CpmGpy5VNrIL6oCsqjmahICFgKNxyFPFBbJ1bZTYBjh6lcK8+EfnTjarJNy4jzAWn5XrPUkpyhYIIZUSFAgg5zFj51CtIv2aSu3U5eXTiqXpxfKBm8jEpVo4g9iQk+4K/OmeY6oV56j5TWAqPdlCvcQPzFE0pSPUUpNp4SQIPYVn0I3sBouNJmAb9KEpPWPfVZG03hqUrHRaQfmIPzoxtNPtsgd21R8jI+dLovyKguLrNCVHmKNOKZPtqT2WifmmpAxm9RSF/wCFQn4TSwkuwtymSOlAAOVqtOtEagioFtjtTQEayepqPN5VKpvvUZSRVpjAV5UB8/lRGaE1akwAIpAU5pRVZDJXMTyimUu0WFRlwxfzoVqB5VFGhKkp0gk0zSzfkffaoGwTperSME4RJEDqowPjToTFzuR+vU0JdF+v75UK2wnVaT/hlXzsPnTodQLJbzE24iTJ7JTRiIW8m0knkBUobUeQSOZWco+dz7qvYXZ+KcgJBbQef8NPvjiPzq7gfCZkF9YibpTJJEfaOl+xqlBkuaXJgqyD28x/lSQPioj7qNxKgkK3JCTotQUoGehPD8q7g7CwvCN0OHuq+nrX4tOffrWqHoACbAQABYADSBV4GfV9jkNi+FnnkLU6pTQgZEkRnJvJTaEx8zW74a8KoYJW/u3F+ymMyE94ULq6Hua0vSe9CrEVWKRDnJkL/hrBqn6rLJmUqWCOVrxHaKwMd4K5su+5wR/7k/8A1re9INP6RTaTFm0cHjdl4hocbao+0DnSB5p099Z+/nUV6Xv+hqljMA0767aSeoEK/qF6np+ClreUcQzjVpTCVnL9k3T/AEqlNGcYDOZtJlISSglswMpGkp9kezW3i/CyT/CcKf5VcQ+I/WsbE7Dfb9kqHVHF8tflUOLRopxYxWg5ilakEtpTxCwy5PaRJ0T0otyZkQsBoAZSFHMED2RxC/UCs9SiDBF/gR7qWcGkUdFsTZwcQAscQZxawCSkhTLKlpsLm4Tbn8a0/EfhBLHoaUKXnxDYWoORwEqIAAABiL3muTYxbgKQlSiZED1pM2AB5zWs7tzFMKKXg6ldrOBQUAmRAS8FQNbAAW7VhOGplcX+334NYyhVSRm4vDFKnE2O7WpBPdJI06WNVCjn+/3erb2JCy5xAZ1FZlOXiJPNMiLnkKPHvbxSFBEQmFZYIJzKM28x8K1WS5IddiojEOJ0WodifwNTenqjiSlXeI+73UWGwhcz5RMWB9kGeZ6xVsYJCL69zy8qqyaI2OMSUlHv18hrQvIA5+6Pxo3X50+JqAVDaERZaBYqYkUFSBFanKRRLrawfhda0hS1ZCbgRJjlPTyq0m+Asw3sOBqtPkLn5VGkoHIq8+EVrnYQ14wB5UTezGgZuR0JtVpDeojNTinDASmOXAk37TrWth/DxWjM6tSXCTYwqE97668+lX23cohIAEzAAFzrUgxFWo+TKWo+xBg/DzKPXlw9+EfAG/xrWbCUxlSlMAAQACAJt8z8ao+kUi93p7Iltvk0t9SDtZZfp9/TsVGqHqfe1lh6nD9IVGkXKEuVQ31NvqARcUumK6p76gL1NA0Xw7S3tZ+/pb6gVF/fU++rOLlAXqoRdxKELELSlXmAfnqKyMTsFs3QVJP9Q+d/nVnfUt9SpDTa4MReyHW1BSIVlIIiDcGRKVWPleo9s7RdeWFPCFJQEaFNgSdNBdRsIHat8OU2My6CFAgdKycI3ZtHUkzk2kFRgAk9q2cJsgJhThk8kjQeZGvuqezQMQmeQFzVV7FFVtB86hySLsu4nGgGw9wsB+FUluzr7qgApiqs27AkKqjuaQFOTSAAihEkwNelEkEkAAknQCum2NssNcSrrj+kHp371cYtiexHsbZW7hxwSvUCxyfrWyjEiLyD3BpisAVClQ5iumKxWxD3KuvKfupkYRuZMx9kGY98TUG9Pn2H6UQcPSP30rBNmr3NINNxAQBPX9z86BnCNjkVHvcD8Kqb7lc9v0FToxB5W/fSnYqRpKYkEDKLWESB5gRI99c76E8VEQk3JlHqRPKbjyrUz9TP76Cp0EnQR5/kP0oTE42ZD+z3EgGyuw1Hu51Fhmlr9VJjroB7zW2QmJUZ89PgNaZzESLD3n8qeYsDNewq0ibKHPLePdrVTe1qOEGyrzaJN/ICsF51IWUpz21zAiOwm/xojIHCi3vqW9qrvKbeVVkUWi9Ql6q2eh3lNCosl2kHqqldNnpiotl6h3lVwunTJMATRYUSlyiQony60zYSLm56cv1pYh4foKmU6Ljp+R1HoahXiI0ufK1VnHSe1RisJTs0XsSKVJvrQk0yiKAXqAHKpogKaIpTTHQ5HWmQgqISm5NSYbDrdVlQJ+4eddZgdmpZSAkSqOJR1Pl0FXCFiboh2Xs5LSZsVmJV07DtVrMZ/elCptPW/wCNMpQEXnrXQkkZkueaFSh1qIKvaI/Gos8apn5UwOfwu1VNpyqBX9kzB8j1omNsnN9akZT9mZT3PUUqVZGpexG1GkaEH+VN/jyqgjbJKroIRzg8Xn+lKlSoDaZdEApMgiQR+v41ZQ4f3+dKlUjCB/f5mpMk+sYHb8TTUqQD54HClI7nn58zXMbTU+Vy6BAsnKLe5WvuNKlVR5FIiUlSQMwInSQRQZ6VKtDMWamzUqVAmMV04XTUqAJm251+FTGwvAFKlUyZokQqxI5VXV3p6VYPcYM0Kl0qVACSmjBpUqABmrOz8At9UJFuZ5D9aVKmuQfB12C2eGkwn3nrRhXn+dKlXUjIrhOvOfgKjb5yKVKkMHeRpaoVYk9flSpUwP/Z"/>
          <p:cNvSpPr>
            <a:spLocks noChangeAspect="1" noChangeArrowheads="1"/>
          </p:cNvSpPr>
          <p:nvPr/>
        </p:nvSpPr>
        <p:spPr bwMode="auto">
          <a:xfrm>
            <a:off x="917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 name="AutoShape 15" descr="data:image/jpeg;base64,/9j/4AAQSkZJRgABAQAAAQABAAD/2wCEAAkGBxQSEhQUEhQUFhUVFRUWFxcXFxcVFxQVFRQWFhgYFxcYHSggGBwlHBcXITEhJSkrLi4uGB8zODMsNygtLisBCgoKDg0OGhAQGy0lHSQsLCwsLCwsLCwsLCwsLCwsLSwsLC0sLCwsLSwxLDAsLCwsLCwsLCwsLCwsLCwsLCwsLP/AABEIAMgA/AMBIgACEQEDEQH/xAAbAAABBQEBAAAAAAAAAAAAAAACAAEDBAUGB//EAEoQAAEDAgMGAgYIAwMJCQAAAAECAxEAIQQSMQUTIkFRYQZxFDJCgZGhByNSscHR4fAzYpIVJHIWNENEVGOCwvEXU4OTlKKj0tP/xAAZAQADAQEBAAAAAAAAAAAAAAAAAQIDBAX/xAAtEQACAgEDAwIEBgMAAAAAAAAAAQIREgMhMRNBUQRhkbHB8BRScYGh4QUiMv/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uHa8b4E4hDCcU2orSshYWN2FJKQEFWmZUqI/w9xWvhNv4RxWRGLw6lzGQOt5yemXNM+6vNpHq5M6ZLlGFisXZWNS+2HG1SkqWkEf7txSD801djuaWImy9IpVRB7mpUumjEVlqkag3lPvKKYWiWlUe9pbynRNklKg3lLeUUJhGmpt5S3lMQ9Khz0s1BI801NmoSuqQmJRqM0lKoCqqRDERUZFJRNRqmqJCoFLFCpJqJQP7NUgdhLVUCjSX5j4ioXVD7SapE7iWqoFmhU6Bqr4VXcxCepqkTQS1VAo0C8UjqahXjU96qwxDUaaqrmNHQ1H6cOhqkxYnhpw6Y6/v7qNDSByuI5xGn43/ACqJK+n7iaYLv8vOPhXkbnpUb2yvEGLwyChjFvNpUvMRmCuPUklUxKrmNbzNbWG+kPaqTJxIUkCOJpozm5kBIPl5Vxm+EWtPytekXoii5CZ6Rsv6UdoN5t8lh8HNlJG7UFTI/h2KYkQQDpexnrdl/Sm2pEvsKQ5I4W3G3ElJJ4sylJiBFudeGodmJuCedaGHwyViQ0pUa5UlUEgpTMdz15CqU3wxI9yT9JuDlQh2xgcKL6X9e1+VJz6T8IPYf+DI+92vFzs9EmW1JBn1kZYBSkDX/Co0D+DYg3SmUkeqn1iXRPrj/vBy9gVpY6PYVfSzheTT/wAWP/1qNf0uYYD+C771M/8AKsmvIcQ1h1rUoKbCVEmAEcIUHv5otvP/AIxRtssZuJSIzcgn/aHVi2fooJ15RykrIeJ6jjfpfQkHLh+LlneAHecqCaotfTOfawzV9IfcjnMyxXnmEwzQGqDwgaDX0cNm89QT3nlUi8E3lIJTfeyQBYOMtIBknkUKP/F7qMwwO/V9NB/2Zn/1C/u9HoR9Maj/AKHDgd3Vn5ZBXDbhsuBQixdtksresJaE3tCkk89alwGzgmJynjwavVM/3dsJUP8AiN/fRkLBHZufTAuLIw39Sz/zCqzv0wvn1RhRyuhw+6N8K5FGxYZS3YkMraJgpnO/vM2h0Fqtu7PlZUA3CnMMsylUgMlZVlgaqlI8poyDBG6PpcxR54Mf+C78v7zTD6VcUb7zCwQYAaUD83qz8IlKAnhQSla1AFKj/EUjW3LKYj5VSThglUhDcZMSAOPhLxOWCfaAjsZ5a0nMeCNlX0qYq31jN9IaBny471B/2oYpVg8JOkMtXNram9xbvWLhcCELYUY+qL5Njxb4GAehFuoocJs5KVYdRI+rxK3iIIsXGDCtbQ2dJN/cXlXcnA1HfpIxZ/1qB1DTEdhJQe/wq5iPEO00sekLdeSxw/WFhlKeJWUQS3cTa1cni9k/UlKVJJW62s2IyZEOIjigHUGQefau78T+I28Tsw4VIyrOWBrAQ+XOkXAHPnSlNlLTizksX4yfcyhWKeMgxlhGbMY0bSM1xF551W/ymWZJxOIIH+8ctNheo8LgIewizENKRmnLyxS3TPFPqrHI6VWw2zilh1By5lBmLp9gqUefkKdoMS834qeQLYnEjNEStxQ5xGYHvpUSvF+IMziHzGoC1g28hatHHhssYJAKDul4crMgyAklUj/EVT+NYjGCIOIJKZdbWEyoWK3UHrrlCqeXuLBEi/FDpEnEYnp/FdifOK1dibJ2hjkBzDnELbK93vFYlSUhfQ5lZuYEgRJrAVgSWg3wyHXVE5hoEsoTeYIuv4Hoa9U8DeKMPhMC1h1KCSlxKlGUxGRCjz1zq+R6UpTaWw4xTZ5TidpOpWUKW9nCikp3jiuIGIEG9+lVVbSKtFLPP1lGwuflWxiEhWO3sJKBiJ9ZMQHjBBBgjKjWYuORFRvv7xRdU002FMLQlKMovuXACRa5zp72ikpO+AcV5MX0jNNpgSbEwOpoEup+wn4H861dkOblbrimwsZLJJACpeZMf0k2E8+hithcIoDiSJJnVI1A71dipFVKtOvwmhX0I79fnUwfQPZHvP5miGJSdEg/OsLfg0aK6lEEDtbvNFMi9E4cxkCI5TI91X2dmuKbWoAcKSqCSFZUkBWUEQTfSZ85p2u4YN8Iz21XF4/Or+zsSUqSUiYUnQAmygoCwmeHTzqXC7DcUrUJNiAopClfVpXABMmyotc37it/wr4aXmK1LQiJEKbQ9m7wqwGtxBrOWtpx5aNI+k1Zf8xZcwe3JQmVuJEGOJwApCMkz5rV5EDtWu1tgxwPvT9Zo66DffKGh65B/wASad/CAN5COHIUJTBtJSSZIg6DSqu1MC462UvLLifZBQpIBCYBGYWtPxrmh69STbSpe526n+McZRim977eDQViFkq/vD5HEB9c70xgGqr6tn+irJxrm8s8qM325/1lk8+WVax5eVecbW2QplbIBKM60iElYspaRzUftVouYXEoRhChRUouKQEJWuXId0dhQzGFQOwArt6nHuedg1szuMM84csukmWdcirb3FIOo5pCPh3vAypzM2JQqVbPmWcPJCg82u+76AHtBAiSK5/w9h31uYtsvuEtpb3ZJKoUtSkzB10GtbbHg7GrAUNosJV9lbLYMpgAib3kHT2qy/FQyxbpmstCSipCZSrhlLKrYQ3w2GvDykcmxqNOnKKjSyCn+FhfUxqSfRcPH1Tqig+ppESNCTRs+EtrQd2/s94AgcJWDKeIeo2EiLGJtPeqG0cFtbDznw+HWLglC1/6UgKHE4LkxNu9X1ofmXxM8GWUpAgnC4U8eyj/AJulMF5LiVjhi6eEgcgbilgwM7SThsLBxmJYkNuCycM26kj63rIPLpBmoFK2oLq2cpV0K4HUqOZqQg2zRluKr/25jGyN5s3FgoUtdklXEsAKM7qOQtV5p+PiLEPArDhwyTh8OC61jUyDiwAtgvgG2JvOUa3HIiBC2Y+24MHOFbl/DYldn8WIU1vbXeMzbiMkctBFJfi1De7U5h8S3u0LbSVIFg5mm5KZPEelC144wsos4nI0ppMtpsF5pPC4ftHlVX7Cr3LuDxOHc9CIwqh6QxiVf50+cqml4kQZnN/DEKNxI6ChwOIwy/QpwzwD+K9HMYwmDvUplWZk5k3NgUnve1dvxNgwplQWBuUOIQC24n+JnkjKkx65qfBbXwUYYbxmGF7wXUiXMyVZgFAcUg3PWlfsFF3wfsnDYxOKSsYttTLjCZ9IadMuFycv93QI4byCdIi89hi/oywoCnN++EgEFMoIBCTxA5Zm03Me6uK2ftVllLoZeZS484ha1JeRfJvCNVWPHFh1rdd8VvL3oDgU2pBCEjdGVlEZiU39YqOsdqwm522vvY1ilVFfH+CsMgtJ9KxKC4lawrdtLnLmsoAWjIYgXmqjvg1jd4h70p8JbLwyFhsqTlWEyCHIWBmGpBIHKpMTtF5YZkqKm0uJKilOiyYFkge0rSqL61Z8UvOuHEuhLZnIcykkHLqTwz8aiD1r3a7fW/pRUlp9vf8Aoia8KsrbSoY4gkruvDJABS2F5CkOyFgSdSD2iTYe8ApSu+MTlSthChurqU7kHArPHEVWkWkTMTVN4EIQAsZi+86qUmEhbSEwADIHS/KtMbVWt4Dhy7zDLUb6oDZMcrFI+FNy1rVU+P7BR02u9krv0SOgFXpLRHFlgaETlz3gixmOlYO3vAbmCbnE4nDNhTiUpUQ6USELUUnIlRBgpItEZu09Wjx0VMLBZAShBIIcnMApcAjLYkuDrEc6wfpK8RnH4cAN5AHRlBVmJUW4MwBEBNv8VVp6k3KmtiJwikcurYI3aVjG4KFLcSCVPIScgbPCpTck8dxFuG5mwPeHyEoUMTgzmSVXeyAw4tHAVDjTw62vmHKTTx2CUcLhWrSF4hXMCFFsHl/KKHb2EVGGQIJRhkgwbXeeXbr61dWxlRbxWwFpyw9hDKUqhWIabPEJsFK4kxEK5zVHaWDU0sJzNKJQhRhxEArQFRrfXXnrzptu4dbjjcD1cNh0G4EFDCAdT2qLxMyo4ggAnK3h0f8Al4dpH/LTEaSdqEBICWxlBAgZTBUVXKSLydfKrDm0XVIyqbQpJvK2EuE213jiVK+BqmnBBKxK02hUW0B76ntTYhSnFHiGXnJVr3HXz5iuPNvhmuBK0hXFlBSSCDkG7JHQ5ImenPpUbuDcVAU+6AkwAteaD/Lxi/kKjSDZalECRY8PMCZPkNRfrRrcQTJVA6AmSOUzb4CknJFYuuSdLTqdG9DPAtNoiDlSZJsLmTVjDrcQPXCVC5UVZZJ1SkJIJIt+dxVZvEpTBAEkKTN5OlpJI+VVG3GyCkpkkjpNufX5ianFy5Q1lF7M1v8AKFSZO8dVoZJGXlYJvaZEzOlaOx/EL77iWUlKlrICdEDQkySDyB+HOud9IQIAREERZIkEEXOp5m9JrGBBBCcpBMKQACJkG/vPSl0NPvH5GsdbVXE38WdRtl0IdSHyha0aZFbzIQQbi2UzfrTM7RZJbla07tYcTGZIQsEKBEixkA6xbSsRK02lMA9Py0q01hkEWUfeP2KpuCVcHM9Z5XLf9Trtl4zDJWt1pY3i8ky4kBQQvMBMHLqRoda2RtpzgyKVAyyU7pyYLcjiSm3AflXmb+DHUHz/AGaH0RQ0t/MCE/C4NYvR0pcy+Jv+Kvsj09zaTgbK1oHCABwgZpaQgizivs89bdKf+2zKVraCUb6eYsW1JBkgQJ8/xrzHDPvInI4tJjWeQ89att7axCNVp81BI+6KU/SQkkn2HD1FM9EwXiJpZQlwlY+rQuXJFm8QsES51Qkkx99XcJ4gC/REp3hCS226N0FpXmaJ1yG8pOh69K85Z8TL9ptlwc7n9RVv/K9vhjCNpIIOZIkyBGYQUXgm+t6S9LjwvkW9WMj1N/azYdbGaUlsuRk4gokCwSkGAlSuR1rE2MWG9m75TbK1ejKeLZ9VakthSkwSrqeR8q5VrxVg1FJc30hOW++ACekB1QisvaG3sMISglUoW1mVohs2SCMqbwVGSDFtdRl0Z53v92NShjVnpG0Nh7OCQV4TCypxDUpaa4S4jOFkbsT5TeqO2/Buy0lKThBncS8pGTgSdyATIQsRMiIFV8PiG322glWFs4lZSlJBISgpCSQtV4NzB51eewx3zKlZEtpS+VQ+q6nSk2CkBIBgzPWp6k0qT/lgtOPJj4n6Ptk7tTi0LaCElauNwkJmBwbxZg9e4rzLxt4eawq1BjMUSmCsQq6UZtQCBmKgJvavW9rnD+jvJwwUVFtKJC8MpIGcFYlKpFgP6a4bxPs5eMUpLZNzIKwnlBgBsREzret9HW1IyWcr8/wHRjJPFfoY/g7ZaV4LFukcSJAPSEZrGqHhLevOqQXXYDTivXVYpi+veuv2DsV7D4HEYdQTvHVrIhaYIU0Egkk2vNZ3hHw+/hXXVuoAR6O6kKCkrBUSggcJnQHWtVqxy1P9lvVb+3Y26MlHSuL2u9vfuQJ2m16IwoPr3oaIdBdUpRc3rnsFR9jJoOVYuM2tiWlhCndQDdDZ1n+Wt5GzWvRmQMQoEtJK21FCYcM5kg5QsDtNZHidRGKVlMcCB7zHTzrXRlcpbt7/AHWxwSVRQ+M2q5kCkKQ4AOKUJMG0eqBWWvxE4dUNmDOitdPtVv41IVh8Qq1nVJEW9Ui3zrjcM1mWhP2lJHxIFb6STW5M+1HSbTxS2w3nbBJCssEiAbmJmq4x5UQS2ZCQmc3ITA9XS9an0jQHGgnlmH3fnXU+F8Gx/ZrS3GW1uZlSstqdcILziLhIkABIgkxauTruOipvu/qdmpowjrOHbb5HIBhTmZREeqFFSkjkEgSYHKq2NXmcUpXrKIJ4m08gNCoRpUr76gVb1pSCSTlAJSk6WIrOcS1NgR2hVdENRd18DmnD8rX7iQ9a5CvdMW5UKcQqbW+/TrrUCj8abe/u3L/pRijRsmK+s6z206db6mmW6PZETzgXFVyoXsRR7wR/1p0TYYUdTdQ6kn4zU2F4icvQTOUDylVVuI6CakaQRcgcuX40OiGy4MA5ckp6aq7TeI71IMKBGZ0Rz08tSfnWe+ojnH7mquali2RbN3DPttTDkzBvJPTUCP8ArTr24n+b3W/H8KxENLMQlRnSxv76mRhI9cgAdDf56UdKF2zNl1e21HRMdL/lUC9ruHWD5iY8ulA22lJzAE2tnEpN+UC9SlxSvWSEydEpTcdx+PemoQXYVlReKWdVHy7+QpncOvVSVX5kE/PlWilYFpQNZ5HvcC2lMIHSO6lXvbn+FPKuETbLGBKW2wl2QZ089KlxGISEy3xdhFtbke6sp1xRgWI5aWm3a3upPJyi146C4MfhFThvdhbLO/VGaCPIpOXpmtbl+lCl0KJtfoYqu2044YM87k/j+9K1cHszILAz3pTmofqPdFUNEmdPl8KstOKGi1iOUk/Caldkag+6o94nuPKo618opSLT/iHFZcqnnFDook/dULO1nR9nzMifnVdQEzIPnH40CwYuRHSwFNPT8fwadWS7mijxA4Nc0dAQPwvWyrGYt1CVBDmVQkSoG3WAZ8q5jBPBtaVqbCwPZM5T5xrXRt+MgZzskTrlVPyIH30ulp9kjaHqp/mZE7tBxsELCwQNVNrEDzJistGOzOZ8yp0zBYSqOk3Mdql29tkPAJbGVvWLBSj3A5Dt51gKY61rDTSW2xnLWb9zosdjgpGUxlNzmOYqPmIpsBhMKopUoBCkkEbtKhdJkamPlXNKHQn406XljRRolot8SLhrxXMUdftbDN4heZWa2hlMjTkbcutFhQW0BCX3QgEwlQBSCSSYTJAuSbDnXJjaTo5z5in/ALXXzArlfo9RqstjuXrtB7uG51ZwqV6qSrzzj9KMbIa6D3Krl2tuEcj8atJ8Qjv8Kz/C664ZsvV+lfMTLRgSeVF6GBqoCpX3QrQkDy+NVikkwD+HxrsVs8my83s8HnTlttPMW1iTVJNrZqkYcuZv0Gg99Ti33M5X5Le+QJiTA5aE9KicfB5CDrcz+9flUDr0m+WO3WgYsOSfvp4Jbk0h3MqjZCjH82n4VNuwBZKBbXKFq+BtPeo5vxadZ+4TQiEm3bW3vmrE2Gl8wo8Jnzt534f05U7SyTJuB9mbx3oUEazEaCdTqdKFGJAmIJ91vLpRRJJvB2giIUAonnzFqj3wPsiecZvwNC0yXlhKBxc+h71aOzUoP1uIaQRyErV8E3FWoDAW6kiADYaG3uiqiH4vCdfge0mneW0DwlxfmA2PxJHwqZvGrH8NLbfdKQV/1GT8IpqKCixs/B7ySoZU/aVwJ+JgVOW2EGzqlm8JbRm0v65OU1Vwq0EpLqnCsOIUVKG8GVJJi5zJm066CpmGpy5VNrIL6oCsqjmahICFgKNxyFPFBbJ1bZTYBjh6lcK8+EfnTjarJNy4jzAWn5XrPUkpyhYIIZUSFAgg5zFj51CtIv2aSu3U5eXTiqXpxfKBm8jEpVo4g9iQk+4K/OmeY6oV56j5TWAqPdlCvcQPzFE0pSPUUpNp4SQIPYVn0I3sBouNJmAb9KEpPWPfVZG03hqUrHRaQfmIPzoxtNPtsgd21R8jI+dLovyKguLrNCVHmKNOKZPtqT2WifmmpAxm9RSF/wCFQn4TSwkuwtymSOlAAOVqtOtEagioFtjtTQEayepqPN5VKpvvUZSRVpjAV5UB8/lRGaE1akwAIpAU5pRVZDJXMTyimUu0WFRlwxfzoVqB5VFGhKkp0gk0zSzfkffaoGwTperSME4RJEDqowPjToTFzuR+vU0JdF+v75UK2wnVaT/hlXzsPnTodQLJbzE24iTJ7JTRiIW8m0knkBUobUeQSOZWco+dz7qvYXZ+KcgJBbQef8NPvjiPzq7gfCZkF9YibpTJJEfaOl+xqlBkuaXJgqyD28x/lSQPioj7qNxKgkK3JCTotQUoGehPD8q7g7CwvCN0OHuq+nrX4tOffrWqHoACbAQABYADSBV4GfV9jkNi+FnnkLU6pTQgZEkRnJvJTaEx8zW74a8KoYJW/u3F+ymMyE94ULq6Hua0vSe9CrEVWKRDnJkL/hrBqn6rLJmUqWCOVrxHaKwMd4K5su+5wR/7k/8A1re9INP6RTaTFm0cHjdl4hocbao+0DnSB5p099Z+/nUV6Xv+hqljMA0767aSeoEK/qF6np+ClreUcQzjVpTCVnL9k3T/AEqlNGcYDOZtJlISSglswMpGkp9kezW3i/CyT/CcKf5VcQ+I/WsbE7Dfb9kqHVHF8tflUOLRopxYxWg5ilakEtpTxCwy5PaRJ0T0otyZkQsBoAZSFHMED2RxC/UCs9SiDBF/gR7qWcGkUdFsTZwcQAscQZxawCSkhTLKlpsLm4Tbn8a0/EfhBLHoaUKXnxDYWoORwEqIAAABiL3muTYxbgKQlSiZED1pM2AB5zWs7tzFMKKXg6ldrOBQUAmRAS8FQNbAAW7VhOGplcX+334NYyhVSRm4vDFKnE2O7WpBPdJI06WNVCjn+/3erb2JCy5xAZ1FZlOXiJPNMiLnkKPHvbxSFBEQmFZYIJzKM28x8K1WS5IddiojEOJ0WodifwNTenqjiSlXeI+73UWGwhcz5RMWB9kGeZ6xVsYJCL69zy8qqyaI2OMSUlHv18hrQvIA5+6Pxo3X50+JqAVDaERZaBYqYkUFSBFanKRRLrawfhda0hS1ZCbgRJjlPTyq0m+Asw3sOBqtPkLn5VGkoHIq8+EVrnYQ14wB5UTezGgZuR0JtVpDeojNTinDASmOXAk37TrWth/DxWjM6tSXCTYwqE97668+lX23cohIAEzAAFzrUgxFWo+TKWo+xBg/DzKPXlw9+EfAG/xrWbCUxlSlMAAQACAJt8z8ao+kUi93p7Iltvk0t9SDtZZfp9/TsVGqHqfe1lh6nD9IVGkXKEuVQ31NvqARcUumK6p76gL1NA0Xw7S3tZ+/pb6gVF/fU++rOLlAXqoRdxKELELSlXmAfnqKyMTsFs3QVJP9Q+d/nVnfUt9SpDTa4MReyHW1BSIVlIIiDcGRKVWPleo9s7RdeWFPCFJQEaFNgSdNBdRsIHat8OU2My6CFAgdKycI3ZtHUkzk2kFRgAk9q2cJsgJhThk8kjQeZGvuqezQMQmeQFzVV7FFVtB86hySLsu4nGgGw9wsB+FUluzr7qgApiqs27AkKqjuaQFOTSAAihEkwNelEkEkAAknQCum2NssNcSrrj+kHp371cYtiexHsbZW7hxwSvUCxyfrWyjEiLyD3BpisAVClQ5iumKxWxD3KuvKfupkYRuZMx9kGY98TUG9Pn2H6UQcPSP30rBNmr3NINNxAQBPX9z86BnCNjkVHvcD8Kqb7lc9v0FToxB5W/fSnYqRpKYkEDKLWESB5gRI99c76E8VEQk3JlHqRPKbjyrUz9TP76Cp0EnQR5/kP0oTE42ZD+z3EgGyuw1Hu51Fhmlr9VJjroB7zW2QmJUZ89PgNaZzESLD3n8qeYsDNewq0ibKHPLePdrVTe1qOEGyrzaJN/ICsF51IWUpz21zAiOwm/xojIHCi3vqW9qrvKbeVVkUWi9Ql6q2eh3lNCosl2kHqqldNnpiotl6h3lVwunTJMATRYUSlyiQony60zYSLm56cv1pYh4foKmU6Ljp+R1HoahXiI0ufK1VnHSe1RisJTs0XsSKVJvrQk0yiKAXqAHKpogKaIpTTHQ5HWmQgqISm5NSYbDrdVlQJ+4eddZgdmpZSAkSqOJR1Pl0FXCFiboh2Xs5LSZsVmJV07DtVrMZ/elCptPW/wCNMpQEXnrXQkkZkueaFSh1qIKvaI/Gos8apn5UwOfwu1VNpyqBX9kzB8j1omNsnN9akZT9mZT3PUUqVZGpexG1GkaEH+VN/jyqgjbJKroIRzg8Xn+lKlSoDaZdEApMgiQR+v41ZQ4f3+dKlUjCB/f5mpMk+sYHb8TTUqQD54HClI7nn58zXMbTU+Vy6BAsnKLe5WvuNKlVR5FIiUlSQMwInSQRQZ6VKtDMWamzUqVAmMV04XTUqAJm251+FTGwvAFKlUyZokQqxI5VXV3p6VYPcYM0Kl0qVACSmjBpUqABmrOz8At9UJFuZ5D9aVKmuQfB12C2eGkwn3nrRhXn+dKlXUjIrhOvOfgKjb5yKVKkMHeRpaoVYk9flSpUwP/Z"/>
          <p:cNvSpPr>
            <a:spLocks noChangeAspect="1" noChangeArrowheads="1"/>
          </p:cNvSpPr>
          <p:nvPr/>
        </p:nvSpPr>
        <p:spPr bwMode="auto">
          <a:xfrm>
            <a:off x="1069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pic>
        <p:nvPicPr>
          <p:cNvPr id="4112" name="Picture 16" descr="C:\Users\ClassRoom-1\Desktop\downloa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1630" y="1640679"/>
            <a:ext cx="1862044" cy="1156939"/>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counteract-magazine.com/wp-content/uploads/2013/09/university-of-birmingha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608439" y="3595575"/>
            <a:ext cx="1885234" cy="9905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aidfoundation.org/sites/default/files/Leicest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96468" y="4977257"/>
            <a:ext cx="2609732" cy="585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e.ac.uk/gallery/campus/images/fieldingjohns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8438" y="5007758"/>
            <a:ext cx="1885235" cy="107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11461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6EDF87A-0B41-FB94-FC22-F7BDD7D3DF7C}"/>
              </a:ext>
            </a:extLst>
          </p:cNvPr>
          <p:cNvCxnSpPr>
            <a:cxnSpLocks/>
            <a:stCxn id="9" idx="0"/>
          </p:cNvCxnSpPr>
          <p:nvPr/>
        </p:nvCxnSpPr>
        <p:spPr>
          <a:xfrm>
            <a:off x="1556729" y="982579"/>
            <a:ext cx="0" cy="5875724"/>
          </a:xfrm>
          <a:prstGeom prst="line">
            <a:avLst/>
          </a:prstGeom>
          <a:ln w="19050"/>
        </p:spPr>
        <p:style>
          <a:lnRef idx="1">
            <a:schemeClr val="accent3"/>
          </a:lnRef>
          <a:fillRef idx="0">
            <a:schemeClr val="accent3"/>
          </a:fillRef>
          <a:effectRef idx="0">
            <a:schemeClr val="accent3"/>
          </a:effectRef>
          <a:fontRef idx="minor">
            <a:schemeClr val="tx1"/>
          </a:fontRef>
        </p:style>
      </p:cxnSp>
      <p:pic>
        <p:nvPicPr>
          <p:cNvPr id="9" name="Picture 11" descr="C:\Users\ClassRoom-1\Desktop\6792034395_03c3bbc103_z-300x287.jpg">
            <a:extLst>
              <a:ext uri="{FF2B5EF4-FFF2-40B4-BE49-F238E27FC236}">
                <a16:creationId xmlns:a16="http://schemas.microsoft.com/office/drawing/2014/main" id="{E8B92433-5434-9DD3-21C7-4C570634DD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1769" y="982579"/>
            <a:ext cx="789920" cy="7556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F124267-AD4B-C3C4-89C1-D3D63F1A8A83}"/>
              </a:ext>
            </a:extLst>
          </p:cNvPr>
          <p:cNvSpPr txBox="1"/>
          <p:nvPr/>
        </p:nvSpPr>
        <p:spPr>
          <a:xfrm>
            <a:off x="1927491" y="1121518"/>
            <a:ext cx="1943100" cy="707694"/>
          </a:xfrm>
          <a:prstGeom prst="rect">
            <a:avLst/>
          </a:prstGeom>
          <a:noFill/>
        </p:spPr>
        <p:txBody>
          <a:bodyPr wrap="square">
            <a:spAutoFit/>
          </a:bodyPr>
          <a:lstStyle/>
          <a:p>
            <a:pPr algn="ctr"/>
            <a:r>
              <a:rPr lang="en-US" sz="1333" dirty="0">
                <a:latin typeface="times" panose="02020603050405020304" pitchFamily="18" charset="0"/>
                <a:cs typeface="times" panose="02020603050405020304" pitchFamily="18" charset="0"/>
              </a:rPr>
              <a:t>King George International College/ Canada TESOL Center</a:t>
            </a:r>
          </a:p>
        </p:txBody>
      </p:sp>
      <p:sp>
        <p:nvSpPr>
          <p:cNvPr id="13" name="TextBox 12">
            <a:extLst>
              <a:ext uri="{FF2B5EF4-FFF2-40B4-BE49-F238E27FC236}">
                <a16:creationId xmlns:a16="http://schemas.microsoft.com/office/drawing/2014/main" id="{F2B01460-E6BB-EE2A-CE0E-2FF92F84EEC7}"/>
              </a:ext>
            </a:extLst>
          </p:cNvPr>
          <p:cNvSpPr txBox="1"/>
          <p:nvPr/>
        </p:nvSpPr>
        <p:spPr>
          <a:xfrm>
            <a:off x="3963049" y="1151192"/>
            <a:ext cx="4132948" cy="502573"/>
          </a:xfrm>
          <a:prstGeom prst="rect">
            <a:avLst/>
          </a:prstGeom>
          <a:noFill/>
          <a:ln>
            <a:solidFill>
              <a:schemeClr val="tx2">
                <a:lumMod val="10000"/>
              </a:schemeClr>
            </a:solidFill>
          </a:ln>
        </p:spPr>
        <p:txBody>
          <a:bodyPr wrap="square">
            <a:spAutoFit/>
          </a:bodyPr>
          <a:lstStyle/>
          <a:p>
            <a:pPr marL="228594" indent="-228594">
              <a:buFont typeface="Arial" panose="020B0604020202020204" pitchFamily="34" charset="0"/>
              <a:buChar char="•"/>
            </a:pPr>
            <a:r>
              <a:rPr lang="en-GB" altLang="ko-KR" sz="1333" dirty="0">
                <a:latin typeface="times" panose="02020603050405020304" pitchFamily="18" charset="0"/>
                <a:cs typeface="times" panose="02020603050405020304" pitchFamily="18" charset="0"/>
              </a:rPr>
              <a:t>ESL instructor</a:t>
            </a:r>
          </a:p>
          <a:p>
            <a:pPr marL="228594" indent="-228594">
              <a:buFont typeface="Arial" panose="020B0604020202020204" pitchFamily="34" charset="0"/>
              <a:buChar char="•"/>
            </a:pPr>
            <a:r>
              <a:rPr lang="en-CA" altLang="ko-KR" sz="1333" dirty="0">
                <a:latin typeface="times" panose="02020603050405020304" pitchFamily="18" charset="0"/>
                <a:cs typeface="times" panose="02020603050405020304" pitchFamily="18" charset="0"/>
              </a:rPr>
              <a:t>TESOL Instructor</a:t>
            </a:r>
          </a:p>
        </p:txBody>
      </p:sp>
      <p:pic>
        <p:nvPicPr>
          <p:cNvPr id="17" name="Picture 15" descr="http://upload.wikimedia.org/wikipedia/commons/b/b2/Kyonggi_University_UI.gif">
            <a:extLst>
              <a:ext uri="{FF2B5EF4-FFF2-40B4-BE49-F238E27FC236}">
                <a16:creationId xmlns:a16="http://schemas.microsoft.com/office/drawing/2014/main" id="{45C5A7DC-6A63-F8BF-3B99-E7CCB0C715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551" y="1994686"/>
            <a:ext cx="824323" cy="48652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7C78B25-6EBD-C2A3-F2DE-DBD49C762CC2}"/>
              </a:ext>
            </a:extLst>
          </p:cNvPr>
          <p:cNvSpPr/>
          <p:nvPr/>
        </p:nvSpPr>
        <p:spPr>
          <a:xfrm>
            <a:off x="2025910" y="2089189"/>
            <a:ext cx="1697165" cy="297454"/>
          </a:xfrm>
          <a:prstGeom prst="rect">
            <a:avLst/>
          </a:prstGeom>
          <a:noFill/>
        </p:spPr>
        <p:txBody>
          <a:bodyPr wrap="square" lIns="91440" tIns="45720" rIns="91440" bIns="45720">
            <a:spAutoFit/>
          </a:bodyPr>
          <a:lstStyle/>
          <a:p>
            <a:pPr algn="ctr"/>
            <a:r>
              <a:rPr lang="en-US" sz="1333" dirty="0" err="1">
                <a:latin typeface="times" panose="02020603050405020304" pitchFamily="18" charset="0"/>
                <a:cs typeface="times" panose="02020603050405020304" pitchFamily="18" charset="0"/>
              </a:rPr>
              <a:t>Kyonggi</a:t>
            </a:r>
            <a:r>
              <a:rPr lang="en-US" sz="1333" dirty="0">
                <a:latin typeface="times" panose="02020603050405020304" pitchFamily="18" charset="0"/>
                <a:cs typeface="times" panose="02020603050405020304" pitchFamily="18" charset="0"/>
              </a:rPr>
              <a:t> University</a:t>
            </a:r>
          </a:p>
        </p:txBody>
      </p:sp>
      <p:sp>
        <p:nvSpPr>
          <p:cNvPr id="19" name="TextBox 18">
            <a:extLst>
              <a:ext uri="{FF2B5EF4-FFF2-40B4-BE49-F238E27FC236}">
                <a16:creationId xmlns:a16="http://schemas.microsoft.com/office/drawing/2014/main" id="{178BF90D-ABB6-91DD-5CBD-5BDB4F6D3BCE}"/>
              </a:ext>
            </a:extLst>
          </p:cNvPr>
          <p:cNvSpPr txBox="1"/>
          <p:nvPr/>
        </p:nvSpPr>
        <p:spPr>
          <a:xfrm>
            <a:off x="3963051" y="1964321"/>
            <a:ext cx="4132948" cy="707694"/>
          </a:xfrm>
          <a:prstGeom prst="rect">
            <a:avLst/>
          </a:prstGeom>
          <a:noFill/>
          <a:ln>
            <a:solidFill>
              <a:schemeClr val="tx2">
                <a:lumMod val="10000"/>
              </a:schemeClr>
            </a:solidFill>
          </a:ln>
        </p:spPr>
        <p:txBody>
          <a:bodyPr wrap="square" rtlCol="0">
            <a:spAutoFit/>
          </a:bodyPr>
          <a:lstStyle/>
          <a:p>
            <a:pPr marL="228594" indent="-228594">
              <a:buFont typeface="Arial" panose="020B0604020202020204" pitchFamily="34" charset="0"/>
              <a:buChar char="•"/>
            </a:pPr>
            <a:r>
              <a:rPr lang="en-US" sz="1333" dirty="0">
                <a:latin typeface="times" panose="02020603050405020304" pitchFamily="18" charset="0"/>
                <a:cs typeface="times" panose="02020603050405020304" pitchFamily="18" charset="0"/>
              </a:rPr>
              <a:t>Director of TESOL Department</a:t>
            </a:r>
          </a:p>
          <a:p>
            <a:pPr marL="228594" indent="-228594">
              <a:buFont typeface="Arial" panose="020B0604020202020204" pitchFamily="34" charset="0"/>
              <a:buChar char="•"/>
            </a:pPr>
            <a:r>
              <a:rPr lang="en-US" sz="1333" dirty="0">
                <a:latin typeface="times" panose="02020603050405020304" pitchFamily="18" charset="0"/>
                <a:cs typeface="times" panose="02020603050405020304" pitchFamily="18" charset="0"/>
              </a:rPr>
              <a:t>TESOL Instructor</a:t>
            </a:r>
          </a:p>
          <a:p>
            <a:pPr marL="228594" indent="-228594">
              <a:buFont typeface="Arial" panose="020B0604020202020204" pitchFamily="34" charset="0"/>
              <a:buChar char="•"/>
            </a:pPr>
            <a:r>
              <a:rPr lang="en-US" sz="1333" dirty="0">
                <a:latin typeface="times" panose="02020603050405020304" pitchFamily="18" charset="0"/>
                <a:cs typeface="times" panose="02020603050405020304" pitchFamily="18" charset="0"/>
              </a:rPr>
              <a:t>Curriculum Developer</a:t>
            </a:r>
          </a:p>
        </p:txBody>
      </p:sp>
      <p:pic>
        <p:nvPicPr>
          <p:cNvPr id="20" name="Picture 4" descr="https://fbcdn-sphotos-a-a.akamaihd.net/hphotos-ak-ash2/t1/264724_137445962999402_5824386_n.jpg">
            <a:extLst>
              <a:ext uri="{FF2B5EF4-FFF2-40B4-BE49-F238E27FC236}">
                <a16:creationId xmlns:a16="http://schemas.microsoft.com/office/drawing/2014/main" id="{136D6F57-0A7C-4C8C-8D56-509D8D8D05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8243" y="2838783"/>
            <a:ext cx="616379" cy="61637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6807D94-4995-073B-6F34-05D9BF89A93B}"/>
              </a:ext>
            </a:extLst>
          </p:cNvPr>
          <p:cNvSpPr txBox="1"/>
          <p:nvPr/>
        </p:nvSpPr>
        <p:spPr>
          <a:xfrm>
            <a:off x="23895" y="1261187"/>
            <a:ext cx="1234944" cy="297454"/>
          </a:xfrm>
          <a:prstGeom prst="rect">
            <a:avLst/>
          </a:prstGeom>
          <a:noFill/>
        </p:spPr>
        <p:txBody>
          <a:bodyPr wrap="square">
            <a:spAutoFit/>
          </a:bodyPr>
          <a:lstStyle/>
          <a:p>
            <a:pPr algn="ctr"/>
            <a:r>
              <a:rPr lang="en-US" sz="1333" dirty="0">
                <a:latin typeface="times" panose="02020603050405020304" pitchFamily="18" charset="0"/>
                <a:cs typeface="times" panose="02020603050405020304" pitchFamily="18" charset="0"/>
              </a:rPr>
              <a:t>2006-2009</a:t>
            </a:r>
          </a:p>
        </p:txBody>
      </p:sp>
      <p:sp>
        <p:nvSpPr>
          <p:cNvPr id="24" name="TextBox 23">
            <a:extLst>
              <a:ext uri="{FF2B5EF4-FFF2-40B4-BE49-F238E27FC236}">
                <a16:creationId xmlns:a16="http://schemas.microsoft.com/office/drawing/2014/main" id="{8AF5FFE1-17E4-FE96-020A-6375081A6E9B}"/>
              </a:ext>
            </a:extLst>
          </p:cNvPr>
          <p:cNvSpPr txBox="1"/>
          <p:nvPr/>
        </p:nvSpPr>
        <p:spPr>
          <a:xfrm>
            <a:off x="23895" y="3013324"/>
            <a:ext cx="1234944" cy="297454"/>
          </a:xfrm>
          <a:prstGeom prst="rect">
            <a:avLst/>
          </a:prstGeom>
          <a:noFill/>
        </p:spPr>
        <p:txBody>
          <a:bodyPr wrap="square">
            <a:spAutoFit/>
          </a:bodyPr>
          <a:lstStyle/>
          <a:p>
            <a:pPr algn="ctr"/>
            <a:r>
              <a:rPr lang="en-US" sz="1333" dirty="0">
                <a:latin typeface="times" panose="02020603050405020304" pitchFamily="18" charset="0"/>
                <a:cs typeface="times" panose="02020603050405020304" pitchFamily="18" charset="0"/>
              </a:rPr>
              <a:t>2010-2015</a:t>
            </a:r>
          </a:p>
        </p:txBody>
      </p:sp>
      <p:sp>
        <p:nvSpPr>
          <p:cNvPr id="25" name="TextBox 24">
            <a:extLst>
              <a:ext uri="{FF2B5EF4-FFF2-40B4-BE49-F238E27FC236}">
                <a16:creationId xmlns:a16="http://schemas.microsoft.com/office/drawing/2014/main" id="{076D68EE-F00B-464F-4BE0-F4A293875C46}"/>
              </a:ext>
            </a:extLst>
          </p:cNvPr>
          <p:cNvSpPr txBox="1"/>
          <p:nvPr/>
        </p:nvSpPr>
        <p:spPr>
          <a:xfrm>
            <a:off x="12797" y="3995378"/>
            <a:ext cx="1234944" cy="297454"/>
          </a:xfrm>
          <a:prstGeom prst="rect">
            <a:avLst/>
          </a:prstGeom>
          <a:noFill/>
        </p:spPr>
        <p:txBody>
          <a:bodyPr wrap="square">
            <a:spAutoFit/>
          </a:bodyPr>
          <a:lstStyle/>
          <a:p>
            <a:pPr algn="ctr"/>
            <a:r>
              <a:rPr lang="en-US" sz="1333" dirty="0">
                <a:latin typeface="times" panose="02020603050405020304" pitchFamily="18" charset="0"/>
                <a:cs typeface="times" panose="02020603050405020304" pitchFamily="18" charset="0"/>
              </a:rPr>
              <a:t>2015-2018</a:t>
            </a:r>
          </a:p>
        </p:txBody>
      </p:sp>
      <p:sp>
        <p:nvSpPr>
          <p:cNvPr id="26" name="TextBox 25">
            <a:extLst>
              <a:ext uri="{FF2B5EF4-FFF2-40B4-BE49-F238E27FC236}">
                <a16:creationId xmlns:a16="http://schemas.microsoft.com/office/drawing/2014/main" id="{CEA40105-EBD8-D212-9C2C-3535D83899CB}"/>
              </a:ext>
            </a:extLst>
          </p:cNvPr>
          <p:cNvSpPr txBox="1"/>
          <p:nvPr/>
        </p:nvSpPr>
        <p:spPr>
          <a:xfrm>
            <a:off x="12797" y="2092776"/>
            <a:ext cx="1234944" cy="297454"/>
          </a:xfrm>
          <a:prstGeom prst="rect">
            <a:avLst/>
          </a:prstGeom>
          <a:noFill/>
        </p:spPr>
        <p:txBody>
          <a:bodyPr wrap="square">
            <a:spAutoFit/>
          </a:bodyPr>
          <a:lstStyle/>
          <a:p>
            <a:pPr algn="ctr"/>
            <a:r>
              <a:rPr lang="en-US" sz="1333" dirty="0">
                <a:latin typeface="times" panose="02020603050405020304" pitchFamily="18" charset="0"/>
                <a:cs typeface="times" panose="02020603050405020304" pitchFamily="18" charset="0"/>
              </a:rPr>
              <a:t>2009-2010</a:t>
            </a:r>
          </a:p>
        </p:txBody>
      </p:sp>
      <p:sp>
        <p:nvSpPr>
          <p:cNvPr id="28" name="Rectangle 27">
            <a:extLst>
              <a:ext uri="{FF2B5EF4-FFF2-40B4-BE49-F238E27FC236}">
                <a16:creationId xmlns:a16="http://schemas.microsoft.com/office/drawing/2014/main" id="{CF506266-ACEE-3841-B0C2-C776314BECA5}"/>
              </a:ext>
            </a:extLst>
          </p:cNvPr>
          <p:cNvSpPr/>
          <p:nvPr/>
        </p:nvSpPr>
        <p:spPr>
          <a:xfrm>
            <a:off x="2072704" y="2890427"/>
            <a:ext cx="1697165" cy="707694"/>
          </a:xfrm>
          <a:prstGeom prst="rect">
            <a:avLst/>
          </a:prstGeom>
          <a:noFill/>
        </p:spPr>
        <p:txBody>
          <a:bodyPr wrap="square" lIns="91440" tIns="45720" rIns="91440" bIns="45720">
            <a:spAutoFit/>
          </a:bodyPr>
          <a:lstStyle/>
          <a:p>
            <a:pPr algn="ctr"/>
            <a:r>
              <a:rPr lang="en-US" sz="1333" dirty="0">
                <a:latin typeface="times" panose="02020603050405020304" pitchFamily="18" charset="0"/>
                <a:cs typeface="times" panose="02020603050405020304" pitchFamily="18" charset="0"/>
              </a:rPr>
              <a:t>Gyeonggi-do Institute for Foreign Language Education</a:t>
            </a:r>
          </a:p>
        </p:txBody>
      </p:sp>
      <p:pic>
        <p:nvPicPr>
          <p:cNvPr id="29" name="Picture 2" descr="https://upload.wikimedia.org/wikipedia/en/thumb/b/b5/University_of_Suwon_Symbol.jpg/220px-University_of_Suwon_Symbol.jpg">
            <a:extLst>
              <a:ext uri="{FF2B5EF4-FFF2-40B4-BE49-F238E27FC236}">
                <a16:creationId xmlns:a16="http://schemas.microsoft.com/office/drawing/2014/main" id="{F061FC59-2F84-E234-FFAB-D30FBB9FD9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1770" y="3795698"/>
            <a:ext cx="717756" cy="71775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2A8FF55-22B7-9BEC-FA0E-4052A46AB217}"/>
              </a:ext>
            </a:extLst>
          </p:cNvPr>
          <p:cNvSpPr txBox="1"/>
          <p:nvPr/>
        </p:nvSpPr>
        <p:spPr>
          <a:xfrm>
            <a:off x="3957880" y="3010952"/>
            <a:ext cx="4138121" cy="502573"/>
          </a:xfrm>
          <a:prstGeom prst="rect">
            <a:avLst/>
          </a:prstGeom>
          <a:noFill/>
          <a:ln>
            <a:solidFill>
              <a:schemeClr val="tx2">
                <a:lumMod val="10000"/>
              </a:schemeClr>
            </a:solidFill>
          </a:ln>
        </p:spPr>
        <p:txBody>
          <a:bodyPr wrap="square" rtlCol="0">
            <a:spAutoFit/>
          </a:bodyPr>
          <a:lstStyle/>
          <a:p>
            <a:pPr marL="228594" indent="-228594">
              <a:buFont typeface="Arial" panose="020B0604020202020204" pitchFamily="34" charset="0"/>
              <a:buChar char="•"/>
            </a:pPr>
            <a:r>
              <a:rPr lang="en-US" sz="1333" dirty="0">
                <a:latin typeface="times" panose="02020603050405020304" pitchFamily="18" charset="0"/>
                <a:cs typeface="times" panose="02020603050405020304" pitchFamily="18" charset="0"/>
              </a:rPr>
              <a:t>Head Instructor</a:t>
            </a:r>
          </a:p>
          <a:p>
            <a:pPr marL="228594" indent="-228594">
              <a:buFont typeface="Arial" panose="020B0604020202020204" pitchFamily="34" charset="0"/>
              <a:buChar char="•"/>
            </a:pPr>
            <a:r>
              <a:rPr lang="en-US" sz="1333" dirty="0">
                <a:latin typeface="times" panose="02020603050405020304" pitchFamily="18" charset="0"/>
                <a:cs typeface="times" panose="02020603050405020304" pitchFamily="18" charset="0"/>
              </a:rPr>
              <a:t>Curriculum Developer</a:t>
            </a:r>
          </a:p>
        </p:txBody>
      </p:sp>
      <p:sp>
        <p:nvSpPr>
          <p:cNvPr id="31" name="Rectangle 30">
            <a:extLst>
              <a:ext uri="{FF2B5EF4-FFF2-40B4-BE49-F238E27FC236}">
                <a16:creationId xmlns:a16="http://schemas.microsoft.com/office/drawing/2014/main" id="{619DB002-77BC-C0FC-27F5-11C9DDFBB9FB}"/>
              </a:ext>
            </a:extLst>
          </p:cNvPr>
          <p:cNvSpPr/>
          <p:nvPr/>
        </p:nvSpPr>
        <p:spPr>
          <a:xfrm>
            <a:off x="2072704" y="3994945"/>
            <a:ext cx="1697165" cy="297454"/>
          </a:xfrm>
          <a:prstGeom prst="rect">
            <a:avLst/>
          </a:prstGeom>
          <a:noFill/>
        </p:spPr>
        <p:txBody>
          <a:bodyPr wrap="square" lIns="91440" tIns="45720" rIns="91440" bIns="45720">
            <a:spAutoFit/>
          </a:bodyPr>
          <a:lstStyle/>
          <a:p>
            <a:pPr algn="ctr"/>
            <a:r>
              <a:rPr lang="en-US" sz="1333" dirty="0">
                <a:latin typeface="times" panose="02020603050405020304" pitchFamily="18" charset="0"/>
                <a:cs typeface="times" panose="02020603050405020304" pitchFamily="18" charset="0"/>
              </a:rPr>
              <a:t>University of Suwon</a:t>
            </a:r>
          </a:p>
        </p:txBody>
      </p:sp>
      <p:sp>
        <p:nvSpPr>
          <p:cNvPr id="32" name="TextBox 31">
            <a:extLst>
              <a:ext uri="{FF2B5EF4-FFF2-40B4-BE49-F238E27FC236}">
                <a16:creationId xmlns:a16="http://schemas.microsoft.com/office/drawing/2014/main" id="{06F18AF1-4A53-30BB-9005-923B9F27BD58}"/>
              </a:ext>
            </a:extLst>
          </p:cNvPr>
          <p:cNvSpPr txBox="1"/>
          <p:nvPr/>
        </p:nvSpPr>
        <p:spPr>
          <a:xfrm>
            <a:off x="3963050" y="3848488"/>
            <a:ext cx="4138121" cy="502573"/>
          </a:xfrm>
          <a:prstGeom prst="rect">
            <a:avLst/>
          </a:prstGeom>
          <a:noFill/>
          <a:ln>
            <a:solidFill>
              <a:schemeClr val="tx2">
                <a:lumMod val="10000"/>
              </a:schemeClr>
            </a:solidFill>
          </a:ln>
        </p:spPr>
        <p:txBody>
          <a:bodyPr wrap="square" rtlCol="0">
            <a:spAutoFit/>
          </a:bodyPr>
          <a:lstStyle/>
          <a:p>
            <a:pPr marL="228594" indent="-228594">
              <a:buFont typeface="Arial" panose="020B0604020202020204" pitchFamily="34" charset="0"/>
              <a:buChar char="•"/>
            </a:pPr>
            <a:r>
              <a:rPr lang="en-US" sz="1333" dirty="0">
                <a:latin typeface="times" panose="02020603050405020304" pitchFamily="18" charset="0"/>
                <a:cs typeface="times" panose="02020603050405020304" pitchFamily="18" charset="0"/>
              </a:rPr>
              <a:t>Assistant Professor </a:t>
            </a:r>
          </a:p>
          <a:p>
            <a:pPr marL="228594" indent="-228594">
              <a:buFont typeface="Arial" panose="020B0604020202020204" pitchFamily="34" charset="0"/>
              <a:buChar char="•"/>
            </a:pPr>
            <a:r>
              <a:rPr lang="en-US" sz="1333" dirty="0">
                <a:latin typeface="times" panose="02020603050405020304" pitchFamily="18" charset="0"/>
                <a:cs typeface="times" panose="02020603050405020304" pitchFamily="18" charset="0"/>
              </a:rPr>
              <a:t>English Language &amp; Literature Department</a:t>
            </a:r>
          </a:p>
        </p:txBody>
      </p:sp>
      <p:pic>
        <p:nvPicPr>
          <p:cNvPr id="2050" name="Picture 2" descr="International Graduate School of English, South Korea | Application,  Courses, Fee, Ranking | Standyou">
            <a:extLst>
              <a:ext uri="{FF2B5EF4-FFF2-40B4-BE49-F238E27FC236}">
                <a16:creationId xmlns:a16="http://schemas.microsoft.com/office/drawing/2014/main" id="{DB4C6165-051A-7F89-487F-B6E1E33AA3B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2656" r="14844" b="24900"/>
          <a:stretch/>
        </p:blipFill>
        <p:spPr bwMode="auto">
          <a:xfrm>
            <a:off x="1199364" y="4842237"/>
            <a:ext cx="694137" cy="70498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6CA68A1E-E55B-14C5-7FA4-517987B89C83}"/>
              </a:ext>
            </a:extLst>
          </p:cNvPr>
          <p:cNvSpPr/>
          <p:nvPr/>
        </p:nvSpPr>
        <p:spPr>
          <a:xfrm>
            <a:off x="2050459" y="4896749"/>
            <a:ext cx="1697165" cy="707694"/>
          </a:xfrm>
          <a:prstGeom prst="rect">
            <a:avLst/>
          </a:prstGeom>
          <a:noFill/>
        </p:spPr>
        <p:txBody>
          <a:bodyPr wrap="square" lIns="91440" tIns="45720" rIns="91440" bIns="45720">
            <a:spAutoFit/>
          </a:bodyPr>
          <a:lstStyle/>
          <a:p>
            <a:pPr algn="ctr"/>
            <a:r>
              <a:rPr lang="en-US" sz="1333" dirty="0">
                <a:latin typeface="times" panose="02020603050405020304" pitchFamily="18" charset="0"/>
                <a:cs typeface="times" panose="02020603050405020304" pitchFamily="18" charset="0"/>
              </a:rPr>
              <a:t>International Graduate School of English</a:t>
            </a:r>
          </a:p>
        </p:txBody>
      </p:sp>
      <p:sp>
        <p:nvSpPr>
          <p:cNvPr id="34" name="TextBox 33">
            <a:extLst>
              <a:ext uri="{FF2B5EF4-FFF2-40B4-BE49-F238E27FC236}">
                <a16:creationId xmlns:a16="http://schemas.microsoft.com/office/drawing/2014/main" id="{CA351FA7-F780-3976-228E-8D7C828BCFED}"/>
              </a:ext>
            </a:extLst>
          </p:cNvPr>
          <p:cNvSpPr txBox="1"/>
          <p:nvPr/>
        </p:nvSpPr>
        <p:spPr>
          <a:xfrm>
            <a:off x="3963050" y="4652723"/>
            <a:ext cx="4138125" cy="707694"/>
          </a:xfrm>
          <a:prstGeom prst="rect">
            <a:avLst/>
          </a:prstGeom>
          <a:noFill/>
          <a:ln>
            <a:solidFill>
              <a:schemeClr val="tx2">
                <a:lumMod val="10000"/>
              </a:schemeClr>
            </a:solidFill>
          </a:ln>
        </p:spPr>
        <p:txBody>
          <a:bodyPr wrap="square" rtlCol="0">
            <a:spAutoFit/>
          </a:bodyPr>
          <a:lstStyle/>
          <a:p>
            <a:pPr marL="228594" indent="-228594">
              <a:buFont typeface="Arial" panose="020B0604020202020204" pitchFamily="34" charset="0"/>
              <a:buChar char="•"/>
            </a:pPr>
            <a:r>
              <a:rPr lang="en-US" sz="1333" dirty="0">
                <a:latin typeface="times" panose="02020603050405020304" pitchFamily="18" charset="0"/>
                <a:cs typeface="times" panose="02020603050405020304" pitchFamily="18" charset="0"/>
              </a:rPr>
              <a:t>Assistant Professor </a:t>
            </a:r>
          </a:p>
          <a:p>
            <a:pPr marL="228594" indent="-228594">
              <a:buFont typeface="Arial" panose="020B0604020202020204" pitchFamily="34" charset="0"/>
              <a:buChar char="•"/>
            </a:pPr>
            <a:r>
              <a:rPr lang="en-US" sz="1333" dirty="0">
                <a:latin typeface="times" panose="02020603050405020304" pitchFamily="18" charset="0"/>
                <a:cs typeface="times" panose="02020603050405020304" pitchFamily="18" charset="0"/>
              </a:rPr>
              <a:t>Department of ELT</a:t>
            </a:r>
          </a:p>
          <a:p>
            <a:pPr marL="228594" indent="-228594">
              <a:buFont typeface="Arial" panose="020B0604020202020204" pitchFamily="34" charset="0"/>
              <a:buChar char="•"/>
            </a:pPr>
            <a:r>
              <a:rPr lang="en-US" sz="1333" dirty="0">
                <a:latin typeface="times" panose="02020603050405020304" pitchFamily="18" charset="0"/>
                <a:cs typeface="times" panose="02020603050405020304" pitchFamily="18" charset="0"/>
              </a:rPr>
              <a:t>Department of ELT Materials Development</a:t>
            </a:r>
          </a:p>
        </p:txBody>
      </p:sp>
      <p:sp>
        <p:nvSpPr>
          <p:cNvPr id="35" name="TextBox 34">
            <a:extLst>
              <a:ext uri="{FF2B5EF4-FFF2-40B4-BE49-F238E27FC236}">
                <a16:creationId xmlns:a16="http://schemas.microsoft.com/office/drawing/2014/main" id="{6A7BAA3B-F831-88C6-8676-E1C219A700B5}"/>
              </a:ext>
            </a:extLst>
          </p:cNvPr>
          <p:cNvSpPr txBox="1"/>
          <p:nvPr/>
        </p:nvSpPr>
        <p:spPr>
          <a:xfrm>
            <a:off x="27288" y="5108427"/>
            <a:ext cx="1234944" cy="297454"/>
          </a:xfrm>
          <a:prstGeom prst="rect">
            <a:avLst/>
          </a:prstGeom>
          <a:noFill/>
        </p:spPr>
        <p:txBody>
          <a:bodyPr wrap="square">
            <a:spAutoFit/>
          </a:bodyPr>
          <a:lstStyle/>
          <a:p>
            <a:pPr algn="ctr"/>
            <a:r>
              <a:rPr lang="en-US" sz="1333" dirty="0">
                <a:latin typeface="times" panose="02020603050405020304" pitchFamily="18" charset="0"/>
                <a:cs typeface="times" panose="02020603050405020304" pitchFamily="18" charset="0"/>
              </a:rPr>
              <a:t>2018-2019</a:t>
            </a:r>
          </a:p>
        </p:txBody>
      </p:sp>
      <p:pic>
        <p:nvPicPr>
          <p:cNvPr id="2052" name="Picture 4" descr="Hankuk University of Foreign Studies - Wikipedia">
            <a:extLst>
              <a:ext uri="{FF2B5EF4-FFF2-40B4-BE49-F238E27FC236}">
                <a16:creationId xmlns:a16="http://schemas.microsoft.com/office/drawing/2014/main" id="{AD5D4B34-A962-A3A5-E5B4-178FF461F26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1874" y="5924313"/>
            <a:ext cx="704983" cy="70498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08A2CCEA-7166-D178-0C1E-3B27EDC243AC}"/>
              </a:ext>
            </a:extLst>
          </p:cNvPr>
          <p:cNvSpPr txBox="1"/>
          <p:nvPr/>
        </p:nvSpPr>
        <p:spPr>
          <a:xfrm>
            <a:off x="40131" y="6069357"/>
            <a:ext cx="1234944" cy="297454"/>
          </a:xfrm>
          <a:prstGeom prst="rect">
            <a:avLst/>
          </a:prstGeom>
          <a:noFill/>
        </p:spPr>
        <p:txBody>
          <a:bodyPr wrap="square">
            <a:spAutoFit/>
          </a:bodyPr>
          <a:lstStyle/>
          <a:p>
            <a:pPr algn="ctr"/>
            <a:r>
              <a:rPr lang="en-US" sz="1333" dirty="0">
                <a:latin typeface="times" panose="02020603050405020304" pitchFamily="18" charset="0"/>
                <a:cs typeface="times" panose="02020603050405020304" pitchFamily="18" charset="0"/>
              </a:rPr>
              <a:t>2019-Present</a:t>
            </a:r>
          </a:p>
        </p:txBody>
      </p:sp>
      <p:sp>
        <p:nvSpPr>
          <p:cNvPr id="38" name="Rectangle 37">
            <a:extLst>
              <a:ext uri="{FF2B5EF4-FFF2-40B4-BE49-F238E27FC236}">
                <a16:creationId xmlns:a16="http://schemas.microsoft.com/office/drawing/2014/main" id="{4365E7F6-6CB2-CA6B-789E-4A7C967AE3F1}"/>
              </a:ext>
            </a:extLst>
          </p:cNvPr>
          <p:cNvSpPr/>
          <p:nvPr/>
        </p:nvSpPr>
        <p:spPr>
          <a:xfrm>
            <a:off x="2086370" y="6025453"/>
            <a:ext cx="1697165" cy="502573"/>
          </a:xfrm>
          <a:prstGeom prst="rect">
            <a:avLst/>
          </a:prstGeom>
          <a:noFill/>
        </p:spPr>
        <p:txBody>
          <a:bodyPr wrap="square" lIns="91440" tIns="45720" rIns="91440" bIns="45720">
            <a:spAutoFit/>
          </a:bodyPr>
          <a:lstStyle/>
          <a:p>
            <a:pPr algn="ctr"/>
            <a:r>
              <a:rPr lang="en-US" sz="1333" dirty="0" err="1">
                <a:latin typeface="times" panose="02020603050405020304" pitchFamily="18" charset="0"/>
                <a:cs typeface="times" panose="02020603050405020304" pitchFamily="18" charset="0"/>
              </a:rPr>
              <a:t>Hankuk</a:t>
            </a:r>
            <a:r>
              <a:rPr lang="en-US" sz="1333" dirty="0">
                <a:latin typeface="times" panose="02020603050405020304" pitchFamily="18" charset="0"/>
                <a:cs typeface="times" panose="02020603050405020304" pitchFamily="18" charset="0"/>
              </a:rPr>
              <a:t> University of Foreign Studies </a:t>
            </a:r>
          </a:p>
        </p:txBody>
      </p:sp>
      <p:sp>
        <p:nvSpPr>
          <p:cNvPr id="39" name="TextBox 38">
            <a:extLst>
              <a:ext uri="{FF2B5EF4-FFF2-40B4-BE49-F238E27FC236}">
                <a16:creationId xmlns:a16="http://schemas.microsoft.com/office/drawing/2014/main" id="{AC4EE6CD-42BD-7E01-BE7F-39C3050E2C45}"/>
              </a:ext>
            </a:extLst>
          </p:cNvPr>
          <p:cNvSpPr txBox="1"/>
          <p:nvPr/>
        </p:nvSpPr>
        <p:spPr>
          <a:xfrm>
            <a:off x="3963049" y="5662142"/>
            <a:ext cx="4138129" cy="912814"/>
          </a:xfrm>
          <a:prstGeom prst="rect">
            <a:avLst/>
          </a:prstGeom>
          <a:noFill/>
          <a:ln>
            <a:solidFill>
              <a:schemeClr val="accent1">
                <a:lumMod val="10000"/>
              </a:schemeClr>
            </a:solidFill>
          </a:ln>
        </p:spPr>
        <p:txBody>
          <a:bodyPr wrap="square" rtlCol="0">
            <a:spAutoFit/>
          </a:bodyPr>
          <a:lstStyle/>
          <a:p>
            <a:pPr marL="228594" indent="-228594">
              <a:buFont typeface="Arial" panose="020B0604020202020204" pitchFamily="34" charset="0"/>
              <a:buChar char="•"/>
            </a:pPr>
            <a:r>
              <a:rPr lang="en-US" sz="1333" dirty="0">
                <a:latin typeface="times" panose="02020603050405020304" pitchFamily="18" charset="0"/>
                <a:cs typeface="times" panose="02020603050405020304" pitchFamily="18" charset="0"/>
              </a:rPr>
              <a:t>Associate Professor</a:t>
            </a:r>
          </a:p>
          <a:p>
            <a:pPr marL="228594" indent="-228594">
              <a:buFont typeface="Arial" panose="020B0604020202020204" pitchFamily="34" charset="0"/>
              <a:buChar char="•"/>
            </a:pPr>
            <a:r>
              <a:rPr lang="en-US" sz="1333" dirty="0">
                <a:latin typeface="times" panose="02020603050405020304" pitchFamily="18" charset="0"/>
                <a:cs typeface="times" panose="02020603050405020304" pitchFamily="18" charset="0"/>
              </a:rPr>
              <a:t>Graduate School of TESOL</a:t>
            </a:r>
          </a:p>
          <a:p>
            <a:pPr marL="228594" indent="-228594">
              <a:buFont typeface="Arial" panose="020B0604020202020204" pitchFamily="34" charset="0"/>
              <a:buChar char="•"/>
            </a:pPr>
            <a:r>
              <a:rPr lang="en-US" sz="1333" dirty="0">
                <a:latin typeface="times" panose="02020603050405020304" pitchFamily="18" charset="0"/>
                <a:cs typeface="times" panose="02020603050405020304" pitchFamily="18" charset="0"/>
              </a:rPr>
              <a:t>Department of ELT &amp; ELT Materials &amp; Technology</a:t>
            </a:r>
          </a:p>
          <a:p>
            <a:pPr marL="228594" indent="-228594">
              <a:buFont typeface="Arial" panose="020B0604020202020204" pitchFamily="34" charset="0"/>
              <a:buChar char="•"/>
            </a:pPr>
            <a:r>
              <a:rPr lang="en-US" sz="1333" dirty="0">
                <a:latin typeface="times" panose="02020603050405020304" pitchFamily="18" charset="0"/>
                <a:cs typeface="times" panose="02020603050405020304" pitchFamily="18" charset="0"/>
              </a:rPr>
              <a:t>ELT Department Chair</a:t>
            </a:r>
          </a:p>
        </p:txBody>
      </p:sp>
      <p:sp>
        <p:nvSpPr>
          <p:cNvPr id="58" name="Title 3">
            <a:extLst>
              <a:ext uri="{FF2B5EF4-FFF2-40B4-BE49-F238E27FC236}">
                <a16:creationId xmlns:a16="http://schemas.microsoft.com/office/drawing/2014/main" id="{B8739529-E90C-5A31-FA07-9E52B4EA4201}"/>
              </a:ext>
            </a:extLst>
          </p:cNvPr>
          <p:cNvSpPr txBox="1">
            <a:spLocks/>
          </p:cNvSpPr>
          <p:nvPr/>
        </p:nvSpPr>
        <p:spPr>
          <a:xfrm>
            <a:off x="0" y="-18616"/>
            <a:ext cx="9014800" cy="1143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4800" dirty="0">
                <a:solidFill>
                  <a:schemeClr val="dk2"/>
                </a:solidFill>
                <a:latin typeface="Dosis ExtraLight"/>
                <a:sym typeface="Dosis ExtraLight"/>
              </a:rPr>
              <a:t>Career Timeline</a:t>
            </a:r>
            <a:endParaRPr lang="en-GB" sz="4800" dirty="0">
              <a:solidFill>
                <a:schemeClr val="dk2"/>
              </a:solidFill>
              <a:latin typeface="Dosis ExtraLight"/>
              <a:sym typeface="Dosis ExtraLight"/>
            </a:endParaRPr>
          </a:p>
        </p:txBody>
      </p:sp>
      <p:sp>
        <p:nvSpPr>
          <p:cNvPr id="3" name="TextBox 2">
            <a:extLst>
              <a:ext uri="{FF2B5EF4-FFF2-40B4-BE49-F238E27FC236}">
                <a16:creationId xmlns:a16="http://schemas.microsoft.com/office/drawing/2014/main" id="{515D3003-1A1F-E5A3-BF39-D58E3F0C75B9}"/>
              </a:ext>
            </a:extLst>
          </p:cNvPr>
          <p:cNvSpPr txBox="1"/>
          <p:nvPr/>
        </p:nvSpPr>
        <p:spPr>
          <a:xfrm>
            <a:off x="8341444" y="1019471"/>
            <a:ext cx="3734651" cy="912814"/>
          </a:xfrm>
          <a:prstGeom prst="rect">
            <a:avLst/>
          </a:prstGeom>
          <a:solidFill>
            <a:schemeClr val="bg1"/>
          </a:solidFill>
          <a:ln>
            <a:solidFill>
              <a:schemeClr val="accent3"/>
            </a:solidFill>
          </a:ln>
        </p:spPr>
        <p:txBody>
          <a:bodyPr wrap="square" rtlCol="0">
            <a:spAutoFit/>
          </a:bodyPr>
          <a:lstStyle/>
          <a:p>
            <a:pPr marL="380990" indent="-380990">
              <a:buFont typeface="Arial" panose="020B0604020202020204" pitchFamily="34" charset="0"/>
              <a:buChar char="•"/>
            </a:pPr>
            <a:r>
              <a:rPr lang="en-US" sz="1333" dirty="0">
                <a:latin typeface="times" panose="02020603050405020304" pitchFamily="18" charset="0"/>
                <a:cs typeface="times" panose="02020603050405020304" pitchFamily="18" charset="0"/>
              </a:rPr>
              <a:t>International adult English language learners</a:t>
            </a:r>
          </a:p>
          <a:p>
            <a:pPr marL="380990" indent="-380990">
              <a:buFont typeface="Arial" panose="020B0604020202020204" pitchFamily="34" charset="0"/>
              <a:buChar char="•"/>
            </a:pPr>
            <a:r>
              <a:rPr lang="en-US" sz="1333" dirty="0">
                <a:latin typeface="times" panose="02020603050405020304" pitchFamily="18" charset="0"/>
                <a:cs typeface="times" panose="02020603050405020304" pitchFamily="18" charset="0"/>
              </a:rPr>
              <a:t>Korean elementary, middle, high school English language learners</a:t>
            </a:r>
          </a:p>
          <a:p>
            <a:pPr marL="380990" indent="-380990">
              <a:buFont typeface="Arial" panose="020B0604020202020204" pitchFamily="34" charset="0"/>
              <a:buChar char="•"/>
            </a:pPr>
            <a:r>
              <a:rPr lang="en-US" sz="1333" dirty="0">
                <a:latin typeface="times" panose="02020603050405020304" pitchFamily="18" charset="0"/>
                <a:cs typeface="times" panose="02020603050405020304" pitchFamily="18" charset="0"/>
              </a:rPr>
              <a:t>International pre- &amp; in-service teachers</a:t>
            </a:r>
            <a:endParaRPr lang="en-GB" sz="1333" dirty="0">
              <a:latin typeface="times" panose="02020603050405020304" pitchFamily="18" charset="0"/>
              <a:cs typeface="times" panose="02020603050405020304" pitchFamily="18" charset="0"/>
            </a:endParaRPr>
          </a:p>
        </p:txBody>
      </p:sp>
      <p:sp>
        <p:nvSpPr>
          <p:cNvPr id="4" name="TextBox 3">
            <a:extLst>
              <a:ext uri="{FF2B5EF4-FFF2-40B4-BE49-F238E27FC236}">
                <a16:creationId xmlns:a16="http://schemas.microsoft.com/office/drawing/2014/main" id="{D2E36459-E62E-4B64-FB29-725D465706EA}"/>
              </a:ext>
            </a:extLst>
          </p:cNvPr>
          <p:cNvSpPr txBox="1"/>
          <p:nvPr/>
        </p:nvSpPr>
        <p:spPr>
          <a:xfrm>
            <a:off x="8341444" y="2196503"/>
            <a:ext cx="3734651" cy="297454"/>
          </a:xfrm>
          <a:prstGeom prst="rect">
            <a:avLst/>
          </a:prstGeom>
          <a:solidFill>
            <a:schemeClr val="bg1"/>
          </a:solidFill>
          <a:ln>
            <a:solidFill>
              <a:schemeClr val="accent3"/>
            </a:solidFill>
          </a:ln>
        </p:spPr>
        <p:txBody>
          <a:bodyPr wrap="square" rtlCol="0">
            <a:spAutoFit/>
          </a:bodyPr>
          <a:lstStyle/>
          <a:p>
            <a:pPr marL="380990" indent="-380990">
              <a:buFont typeface="Arial" panose="020B0604020202020204" pitchFamily="34" charset="0"/>
              <a:buChar char="•"/>
            </a:pPr>
            <a:r>
              <a:rPr lang="en-US" sz="1333" dirty="0">
                <a:latin typeface="times" panose="02020603050405020304" pitchFamily="18" charset="0"/>
                <a:cs typeface="times" panose="02020603050405020304" pitchFamily="18" charset="0"/>
              </a:rPr>
              <a:t>Pre- &amp; in-service teachers</a:t>
            </a:r>
            <a:endParaRPr lang="en-GB" sz="1333" dirty="0">
              <a:latin typeface="times" panose="02020603050405020304" pitchFamily="18" charset="0"/>
              <a:cs typeface="times" panose="02020603050405020304" pitchFamily="18" charset="0"/>
            </a:endParaRPr>
          </a:p>
        </p:txBody>
      </p:sp>
      <p:sp>
        <p:nvSpPr>
          <p:cNvPr id="5" name="TextBox 4">
            <a:extLst>
              <a:ext uri="{FF2B5EF4-FFF2-40B4-BE49-F238E27FC236}">
                <a16:creationId xmlns:a16="http://schemas.microsoft.com/office/drawing/2014/main" id="{35EC465E-16C2-9203-4466-A26E1AC36AE5}"/>
              </a:ext>
            </a:extLst>
          </p:cNvPr>
          <p:cNvSpPr txBox="1"/>
          <p:nvPr/>
        </p:nvSpPr>
        <p:spPr>
          <a:xfrm>
            <a:off x="8341445" y="2913945"/>
            <a:ext cx="3734651" cy="707694"/>
          </a:xfrm>
          <a:prstGeom prst="rect">
            <a:avLst/>
          </a:prstGeom>
          <a:solidFill>
            <a:schemeClr val="bg1"/>
          </a:solidFill>
          <a:ln>
            <a:solidFill>
              <a:schemeClr val="accent3"/>
            </a:solidFill>
          </a:ln>
        </p:spPr>
        <p:txBody>
          <a:bodyPr wrap="square" rtlCol="0">
            <a:spAutoFit/>
          </a:bodyPr>
          <a:lstStyle/>
          <a:p>
            <a:pPr marL="380990" indent="-380990">
              <a:buFont typeface="Arial" panose="020B0604020202020204" pitchFamily="34" charset="0"/>
              <a:buChar char="•"/>
            </a:pPr>
            <a:r>
              <a:rPr lang="en-US" sz="1333" dirty="0">
                <a:latin typeface="times" panose="02020603050405020304" pitchFamily="18" charset="0"/>
                <a:cs typeface="times" panose="02020603050405020304" pitchFamily="18" charset="0"/>
              </a:rPr>
              <a:t>In-service public school English teachers</a:t>
            </a:r>
          </a:p>
          <a:p>
            <a:pPr marL="380990" indent="-380990">
              <a:buFont typeface="Arial" panose="020B0604020202020204" pitchFamily="34" charset="0"/>
              <a:buChar char="•"/>
            </a:pPr>
            <a:r>
              <a:rPr lang="en-US" sz="1333" dirty="0">
                <a:latin typeface="times" panose="02020603050405020304" pitchFamily="18" charset="0"/>
                <a:cs typeface="times" panose="02020603050405020304" pitchFamily="18" charset="0"/>
              </a:rPr>
              <a:t>Public elementary, middle, &amp; high-school English language learners</a:t>
            </a:r>
          </a:p>
        </p:txBody>
      </p:sp>
      <p:sp>
        <p:nvSpPr>
          <p:cNvPr id="6" name="TextBox 5">
            <a:extLst>
              <a:ext uri="{FF2B5EF4-FFF2-40B4-BE49-F238E27FC236}">
                <a16:creationId xmlns:a16="http://schemas.microsoft.com/office/drawing/2014/main" id="{4EA8B2BF-16D4-1244-555A-1526881DA28A}"/>
              </a:ext>
            </a:extLst>
          </p:cNvPr>
          <p:cNvSpPr txBox="1"/>
          <p:nvPr/>
        </p:nvSpPr>
        <p:spPr>
          <a:xfrm>
            <a:off x="8330910" y="3871999"/>
            <a:ext cx="3745759" cy="502573"/>
          </a:xfrm>
          <a:prstGeom prst="rect">
            <a:avLst/>
          </a:prstGeom>
          <a:solidFill>
            <a:schemeClr val="bg1"/>
          </a:solidFill>
          <a:ln>
            <a:solidFill>
              <a:schemeClr val="accent3"/>
            </a:solidFill>
          </a:ln>
        </p:spPr>
        <p:txBody>
          <a:bodyPr wrap="square" rtlCol="0">
            <a:spAutoFit/>
          </a:bodyPr>
          <a:lstStyle/>
          <a:p>
            <a:pPr marL="380990" indent="-380990">
              <a:buFont typeface="Arial" panose="020B0604020202020204" pitchFamily="34" charset="0"/>
              <a:buChar char="•"/>
            </a:pPr>
            <a:r>
              <a:rPr lang="en-US" sz="1333" dirty="0">
                <a:latin typeface="times" panose="02020603050405020304" pitchFamily="18" charset="0"/>
                <a:cs typeface="times" panose="02020603050405020304" pitchFamily="18" charset="0"/>
              </a:rPr>
              <a:t>Undergraduate English Lang. &amp; Lit. majors</a:t>
            </a:r>
          </a:p>
          <a:p>
            <a:pPr marL="380990" indent="-380990">
              <a:buFont typeface="Arial" panose="020B0604020202020204" pitchFamily="34" charset="0"/>
              <a:buChar char="•"/>
            </a:pPr>
            <a:r>
              <a:rPr lang="en-US" sz="1333" dirty="0">
                <a:latin typeface="times" panose="02020603050405020304" pitchFamily="18" charset="0"/>
                <a:cs typeface="times" panose="02020603050405020304" pitchFamily="18" charset="0"/>
              </a:rPr>
              <a:t>M.A. English Education majors</a:t>
            </a:r>
            <a:endParaRPr lang="en-GB" sz="1333" dirty="0">
              <a:latin typeface="times" panose="02020603050405020304" pitchFamily="18" charset="0"/>
              <a:cs typeface="times" panose="02020603050405020304" pitchFamily="18" charset="0"/>
            </a:endParaRPr>
          </a:p>
        </p:txBody>
      </p:sp>
      <p:sp>
        <p:nvSpPr>
          <p:cNvPr id="7" name="TextBox 6">
            <a:extLst>
              <a:ext uri="{FF2B5EF4-FFF2-40B4-BE49-F238E27FC236}">
                <a16:creationId xmlns:a16="http://schemas.microsoft.com/office/drawing/2014/main" id="{0D49BDF1-E722-74A0-A973-89DAFD9478A4}"/>
              </a:ext>
            </a:extLst>
          </p:cNvPr>
          <p:cNvSpPr txBox="1"/>
          <p:nvPr/>
        </p:nvSpPr>
        <p:spPr>
          <a:xfrm>
            <a:off x="8330911" y="4664224"/>
            <a:ext cx="3745759" cy="707694"/>
          </a:xfrm>
          <a:prstGeom prst="rect">
            <a:avLst/>
          </a:prstGeom>
          <a:solidFill>
            <a:schemeClr val="bg1"/>
          </a:solidFill>
          <a:ln>
            <a:solidFill>
              <a:schemeClr val="accent3"/>
            </a:solidFill>
          </a:ln>
        </p:spPr>
        <p:txBody>
          <a:bodyPr wrap="square" rtlCol="0">
            <a:spAutoFit/>
          </a:bodyPr>
          <a:lstStyle/>
          <a:p>
            <a:pPr marL="380990" indent="-380990">
              <a:buFont typeface="Arial" panose="020B0604020202020204" pitchFamily="34" charset="0"/>
              <a:buChar char="•"/>
            </a:pPr>
            <a:r>
              <a:rPr lang="en-US" sz="1333" dirty="0">
                <a:latin typeface="times" panose="02020603050405020304" pitchFamily="18" charset="0"/>
                <a:cs typeface="times" panose="02020603050405020304" pitchFamily="18" charset="0"/>
              </a:rPr>
              <a:t>M.A. ELT majors</a:t>
            </a:r>
          </a:p>
          <a:p>
            <a:pPr marL="380990" indent="-380990">
              <a:buFont typeface="Arial" panose="020B0604020202020204" pitchFamily="34" charset="0"/>
              <a:buChar char="•"/>
            </a:pPr>
            <a:r>
              <a:rPr lang="en-US" sz="1333" dirty="0">
                <a:latin typeface="times" panose="02020603050405020304" pitchFamily="18" charset="0"/>
                <a:cs typeface="times" panose="02020603050405020304" pitchFamily="18" charset="0"/>
              </a:rPr>
              <a:t>M.A. ELT MD majors</a:t>
            </a:r>
          </a:p>
          <a:p>
            <a:pPr marL="380990" indent="-380990">
              <a:buFont typeface="Arial" panose="020B0604020202020204" pitchFamily="34" charset="0"/>
              <a:buChar char="•"/>
            </a:pPr>
            <a:r>
              <a:rPr lang="en-US" sz="1333" dirty="0">
                <a:latin typeface="times" panose="02020603050405020304" pitchFamily="18" charset="0"/>
                <a:cs typeface="times" panose="02020603050405020304" pitchFamily="18" charset="0"/>
              </a:rPr>
              <a:t>In-service teachers </a:t>
            </a:r>
            <a:endParaRPr lang="en-GB" sz="1333" dirty="0">
              <a:latin typeface="times" panose="02020603050405020304" pitchFamily="18" charset="0"/>
              <a:cs typeface="times" panose="02020603050405020304" pitchFamily="18" charset="0"/>
            </a:endParaRPr>
          </a:p>
        </p:txBody>
      </p:sp>
      <p:sp>
        <p:nvSpPr>
          <p:cNvPr id="10" name="TextBox 9">
            <a:extLst>
              <a:ext uri="{FF2B5EF4-FFF2-40B4-BE49-F238E27FC236}">
                <a16:creationId xmlns:a16="http://schemas.microsoft.com/office/drawing/2014/main" id="{B0CC3FCC-3C25-0B51-F928-1CB8DFE2CF14}"/>
              </a:ext>
            </a:extLst>
          </p:cNvPr>
          <p:cNvSpPr txBox="1"/>
          <p:nvPr/>
        </p:nvSpPr>
        <p:spPr>
          <a:xfrm>
            <a:off x="8341444" y="5792035"/>
            <a:ext cx="3745757" cy="707694"/>
          </a:xfrm>
          <a:prstGeom prst="rect">
            <a:avLst/>
          </a:prstGeom>
          <a:solidFill>
            <a:schemeClr val="bg1"/>
          </a:solidFill>
          <a:ln>
            <a:solidFill>
              <a:schemeClr val="accent3"/>
            </a:solidFill>
          </a:ln>
        </p:spPr>
        <p:txBody>
          <a:bodyPr wrap="square" rtlCol="0">
            <a:spAutoFit/>
          </a:bodyPr>
          <a:lstStyle/>
          <a:p>
            <a:pPr marL="380990" indent="-380990">
              <a:buFont typeface="Arial" panose="020B0604020202020204" pitchFamily="34" charset="0"/>
              <a:buChar char="•"/>
            </a:pPr>
            <a:r>
              <a:rPr lang="en-US" sz="1333" dirty="0">
                <a:latin typeface="times" panose="02020603050405020304" pitchFamily="18" charset="0"/>
                <a:cs typeface="times" panose="02020603050405020304" pitchFamily="18" charset="0"/>
              </a:rPr>
              <a:t>M.A. ELT majors</a:t>
            </a:r>
          </a:p>
          <a:p>
            <a:pPr marL="380990" indent="-380990">
              <a:buFont typeface="Arial" panose="020B0604020202020204" pitchFamily="34" charset="0"/>
              <a:buChar char="•"/>
            </a:pPr>
            <a:r>
              <a:rPr lang="en-US" sz="1333" dirty="0">
                <a:latin typeface="times" panose="02020603050405020304" pitchFamily="18" charset="0"/>
                <a:cs typeface="times" panose="02020603050405020304" pitchFamily="18" charset="0"/>
              </a:rPr>
              <a:t>M.A. ELT Materials &amp; Tech. majors</a:t>
            </a:r>
          </a:p>
          <a:p>
            <a:pPr marL="380990" indent="-380990">
              <a:buFont typeface="Arial" panose="020B0604020202020204" pitchFamily="34" charset="0"/>
              <a:buChar char="•"/>
            </a:pPr>
            <a:r>
              <a:rPr lang="en-US" sz="1333" dirty="0">
                <a:latin typeface="times" panose="02020603050405020304" pitchFamily="18" charset="0"/>
                <a:cs typeface="times" panose="02020603050405020304" pitchFamily="18" charset="0"/>
              </a:rPr>
              <a:t>M.A. KFL English language learners</a:t>
            </a:r>
            <a:endParaRPr lang="en-GB" sz="1333"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5017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10" presetClass="exit" presetSubtype="0" fill="hold" grpId="1" nodeType="with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par>
                                <p:cTn id="67" presetID="10" presetClass="exit" presetSubtype="0" fill="hold" grpId="1" nodeType="withEffect">
                                  <p:stCondLst>
                                    <p:cond delay="0"/>
                                  </p:stCondLst>
                                  <p:childTnLst>
                                    <p:animEffect transition="out" filter="fade">
                                      <p:cBhvr>
                                        <p:cTn id="68" dur="500"/>
                                        <p:tgtEl>
                                          <p:spTgt spid="4"/>
                                        </p:tgtEl>
                                      </p:cBhvr>
                                    </p:animEffect>
                                    <p:set>
                                      <p:cBhvr>
                                        <p:cTn id="69" dur="1" fill="hold">
                                          <p:stCondLst>
                                            <p:cond delay="499"/>
                                          </p:stCondLst>
                                        </p:cTn>
                                        <p:tgtEl>
                                          <p:spTgt spid="4"/>
                                        </p:tgtEl>
                                        <p:attrNameLst>
                                          <p:attrName>style.visibility</p:attrName>
                                        </p:attrNameLst>
                                      </p:cBhvr>
                                      <p:to>
                                        <p:strVal val="hidden"/>
                                      </p:to>
                                    </p:set>
                                  </p:childTnLst>
                                </p:cTn>
                              </p:par>
                              <p:par>
                                <p:cTn id="70" presetID="42"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anim calcmode="lin" valueType="num">
                                      <p:cBhvr>
                                        <p:cTn id="83" dur="1000" fill="hold"/>
                                        <p:tgtEl>
                                          <p:spTgt spid="30"/>
                                        </p:tgtEl>
                                        <p:attrNameLst>
                                          <p:attrName>ppt_x</p:attrName>
                                        </p:attrNameLst>
                                      </p:cBhvr>
                                      <p:tavLst>
                                        <p:tav tm="0">
                                          <p:val>
                                            <p:strVal val="#ppt_x"/>
                                          </p:val>
                                        </p:tav>
                                        <p:tav tm="100000">
                                          <p:val>
                                            <p:strVal val="#ppt_x"/>
                                          </p:val>
                                        </p:tav>
                                      </p:tavLst>
                                    </p:anim>
                                    <p:anim calcmode="lin" valueType="num">
                                      <p:cBhvr>
                                        <p:cTn id="84" dur="1000" fill="hold"/>
                                        <p:tgtEl>
                                          <p:spTgt spid="3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1000"/>
                                        <p:tgtEl>
                                          <p:spTgt spid="5"/>
                                        </p:tgtEl>
                                      </p:cBhvr>
                                    </p:animEffect>
                                    <p:anim calcmode="lin" valueType="num">
                                      <p:cBhvr>
                                        <p:cTn id="88" dur="1000" fill="hold"/>
                                        <p:tgtEl>
                                          <p:spTgt spid="5"/>
                                        </p:tgtEl>
                                        <p:attrNameLst>
                                          <p:attrName>ppt_x</p:attrName>
                                        </p:attrNameLst>
                                      </p:cBhvr>
                                      <p:tavLst>
                                        <p:tav tm="0">
                                          <p:val>
                                            <p:strVal val="#ppt_x"/>
                                          </p:val>
                                        </p:tav>
                                        <p:tav tm="100000">
                                          <p:val>
                                            <p:strVal val="#ppt_x"/>
                                          </p:val>
                                        </p:tav>
                                      </p:tavLst>
                                    </p:anim>
                                    <p:anim calcmode="lin" valueType="num">
                                      <p:cBhvr>
                                        <p:cTn id="8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1000"/>
                                        <p:tgtEl>
                                          <p:spTgt spid="25"/>
                                        </p:tgtEl>
                                      </p:cBhvr>
                                    </p:animEffect>
                                    <p:anim calcmode="lin" valueType="num">
                                      <p:cBhvr>
                                        <p:cTn id="95" dur="1000" fill="hold"/>
                                        <p:tgtEl>
                                          <p:spTgt spid="25"/>
                                        </p:tgtEl>
                                        <p:attrNameLst>
                                          <p:attrName>ppt_x</p:attrName>
                                        </p:attrNameLst>
                                      </p:cBhvr>
                                      <p:tavLst>
                                        <p:tav tm="0">
                                          <p:val>
                                            <p:strVal val="#ppt_x"/>
                                          </p:val>
                                        </p:tav>
                                        <p:tav tm="100000">
                                          <p:val>
                                            <p:strVal val="#ppt_x"/>
                                          </p:val>
                                        </p:tav>
                                      </p:tavLst>
                                    </p:anim>
                                    <p:anim calcmode="lin" valueType="num">
                                      <p:cBhvr>
                                        <p:cTn id="96" dur="1000" fill="hold"/>
                                        <p:tgtEl>
                                          <p:spTgt spid="25"/>
                                        </p:tgtEl>
                                        <p:attrNameLst>
                                          <p:attrName>ppt_y</p:attrName>
                                        </p:attrNameLst>
                                      </p:cBhvr>
                                      <p:tavLst>
                                        <p:tav tm="0">
                                          <p:val>
                                            <p:strVal val="#ppt_y+.1"/>
                                          </p:val>
                                        </p:tav>
                                        <p:tav tm="100000">
                                          <p:val>
                                            <p:strVal val="#ppt_y"/>
                                          </p:val>
                                        </p:tav>
                                      </p:tavLst>
                                    </p:anim>
                                  </p:childTnLst>
                                </p:cTn>
                              </p:par>
                              <p:par>
                                <p:cTn id="97" presetID="10" presetClass="exit" presetSubtype="0" fill="hold" grpId="1" nodeType="withEffect">
                                  <p:stCondLst>
                                    <p:cond delay="0"/>
                                  </p:stCondLst>
                                  <p:childTnLst>
                                    <p:animEffect transition="out" filter="fade">
                                      <p:cBhvr>
                                        <p:cTn id="98" dur="500"/>
                                        <p:tgtEl>
                                          <p:spTgt spid="5"/>
                                        </p:tgtEl>
                                      </p:cBhvr>
                                    </p:animEffect>
                                    <p:set>
                                      <p:cBhvr>
                                        <p:cTn id="99" dur="1" fill="hold">
                                          <p:stCondLst>
                                            <p:cond delay="499"/>
                                          </p:stCondLst>
                                        </p:cTn>
                                        <p:tgtEl>
                                          <p:spTgt spid="5"/>
                                        </p:tgtEl>
                                        <p:attrNameLst>
                                          <p:attrName>style.visibility</p:attrName>
                                        </p:attrNameLst>
                                      </p:cBhvr>
                                      <p:to>
                                        <p:strVal val="hidden"/>
                                      </p:to>
                                    </p:set>
                                  </p:childTnLst>
                                </p:cTn>
                              </p:par>
                              <p:par>
                                <p:cTn id="100" presetID="42" presetClass="entr" presetSubtype="0"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anim calcmode="lin" valueType="num">
                                      <p:cBhvr>
                                        <p:cTn id="103" dur="1000" fill="hold"/>
                                        <p:tgtEl>
                                          <p:spTgt spid="29"/>
                                        </p:tgtEl>
                                        <p:attrNameLst>
                                          <p:attrName>ppt_x</p:attrName>
                                        </p:attrNameLst>
                                      </p:cBhvr>
                                      <p:tavLst>
                                        <p:tav tm="0">
                                          <p:val>
                                            <p:strVal val="#ppt_x"/>
                                          </p:val>
                                        </p:tav>
                                        <p:tav tm="100000">
                                          <p:val>
                                            <p:strVal val="#ppt_x"/>
                                          </p:val>
                                        </p:tav>
                                      </p:tavLst>
                                    </p:anim>
                                    <p:anim calcmode="lin" valueType="num">
                                      <p:cBhvr>
                                        <p:cTn id="104" dur="1000" fill="hold"/>
                                        <p:tgtEl>
                                          <p:spTgt spid="2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fade">
                                      <p:cBhvr>
                                        <p:cTn id="117" dur="1000"/>
                                        <p:tgtEl>
                                          <p:spTgt spid="6"/>
                                        </p:tgtEl>
                                      </p:cBhvr>
                                    </p:animEffect>
                                    <p:anim calcmode="lin" valueType="num">
                                      <p:cBhvr>
                                        <p:cTn id="118" dur="1000" fill="hold"/>
                                        <p:tgtEl>
                                          <p:spTgt spid="6"/>
                                        </p:tgtEl>
                                        <p:attrNameLst>
                                          <p:attrName>ppt_x</p:attrName>
                                        </p:attrNameLst>
                                      </p:cBhvr>
                                      <p:tavLst>
                                        <p:tav tm="0">
                                          <p:val>
                                            <p:strVal val="#ppt_x"/>
                                          </p:val>
                                        </p:tav>
                                        <p:tav tm="100000">
                                          <p:val>
                                            <p:strVal val="#ppt_x"/>
                                          </p:val>
                                        </p:tav>
                                      </p:tavLst>
                                    </p:anim>
                                    <p:anim calcmode="lin" valueType="num">
                                      <p:cBhvr>
                                        <p:cTn id="1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2050"/>
                                        </p:tgtEl>
                                        <p:attrNameLst>
                                          <p:attrName>style.visibility</p:attrName>
                                        </p:attrNameLst>
                                      </p:cBhvr>
                                      <p:to>
                                        <p:strVal val="visible"/>
                                      </p:to>
                                    </p:set>
                                    <p:animEffect transition="in" filter="fade">
                                      <p:cBhvr>
                                        <p:cTn id="124" dur="1000"/>
                                        <p:tgtEl>
                                          <p:spTgt spid="2050"/>
                                        </p:tgtEl>
                                      </p:cBhvr>
                                    </p:animEffect>
                                    <p:anim calcmode="lin" valueType="num">
                                      <p:cBhvr>
                                        <p:cTn id="125" dur="1000" fill="hold"/>
                                        <p:tgtEl>
                                          <p:spTgt spid="2050"/>
                                        </p:tgtEl>
                                        <p:attrNameLst>
                                          <p:attrName>ppt_x</p:attrName>
                                        </p:attrNameLst>
                                      </p:cBhvr>
                                      <p:tavLst>
                                        <p:tav tm="0">
                                          <p:val>
                                            <p:strVal val="#ppt_x"/>
                                          </p:val>
                                        </p:tav>
                                        <p:tav tm="100000">
                                          <p:val>
                                            <p:strVal val="#ppt_x"/>
                                          </p:val>
                                        </p:tav>
                                      </p:tavLst>
                                    </p:anim>
                                    <p:anim calcmode="lin" valueType="num">
                                      <p:cBhvr>
                                        <p:cTn id="126" dur="1000" fill="hold"/>
                                        <p:tgtEl>
                                          <p:spTgt spid="2050"/>
                                        </p:tgtEl>
                                        <p:attrNameLst>
                                          <p:attrName>ppt_y</p:attrName>
                                        </p:attrNameLst>
                                      </p:cBhvr>
                                      <p:tavLst>
                                        <p:tav tm="0">
                                          <p:val>
                                            <p:strVal val="#ppt_y+.1"/>
                                          </p:val>
                                        </p:tav>
                                        <p:tav tm="100000">
                                          <p:val>
                                            <p:strVal val="#ppt_y"/>
                                          </p:val>
                                        </p:tav>
                                      </p:tavLst>
                                    </p:anim>
                                  </p:childTnLst>
                                </p:cTn>
                              </p:par>
                              <p:par>
                                <p:cTn id="127" presetID="10" presetClass="exit" presetSubtype="0" fill="hold" grpId="1" nodeType="withEffect">
                                  <p:stCondLst>
                                    <p:cond delay="0"/>
                                  </p:stCondLst>
                                  <p:childTnLst>
                                    <p:animEffect transition="out" filter="fade">
                                      <p:cBhvr>
                                        <p:cTn id="128" dur="500"/>
                                        <p:tgtEl>
                                          <p:spTgt spid="6"/>
                                        </p:tgtEl>
                                      </p:cBhvr>
                                    </p:animEffect>
                                    <p:set>
                                      <p:cBhvr>
                                        <p:cTn id="129" dur="1" fill="hold">
                                          <p:stCondLst>
                                            <p:cond delay="499"/>
                                          </p:stCondLst>
                                        </p:cTn>
                                        <p:tgtEl>
                                          <p:spTgt spid="6"/>
                                        </p:tgtEl>
                                        <p:attrNameLst>
                                          <p:attrName>style.visibility</p:attrName>
                                        </p:attrNameLst>
                                      </p:cBhvr>
                                      <p:to>
                                        <p:strVal val="hidden"/>
                                      </p:to>
                                    </p:set>
                                  </p:childTnLst>
                                </p:cTn>
                              </p:par>
                              <p:par>
                                <p:cTn id="130" presetID="42" presetClass="entr" presetSubtype="0"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1000"/>
                                        <p:tgtEl>
                                          <p:spTgt spid="33"/>
                                        </p:tgtEl>
                                      </p:cBhvr>
                                    </p:animEffect>
                                    <p:anim calcmode="lin" valueType="num">
                                      <p:cBhvr>
                                        <p:cTn id="133" dur="1000" fill="hold"/>
                                        <p:tgtEl>
                                          <p:spTgt spid="33"/>
                                        </p:tgtEl>
                                        <p:attrNameLst>
                                          <p:attrName>ppt_x</p:attrName>
                                        </p:attrNameLst>
                                      </p:cBhvr>
                                      <p:tavLst>
                                        <p:tav tm="0">
                                          <p:val>
                                            <p:strVal val="#ppt_x"/>
                                          </p:val>
                                        </p:tav>
                                        <p:tav tm="100000">
                                          <p:val>
                                            <p:strVal val="#ppt_x"/>
                                          </p:val>
                                        </p:tav>
                                      </p:tavLst>
                                    </p:anim>
                                    <p:anim calcmode="lin" valueType="num">
                                      <p:cBhvr>
                                        <p:cTn id="134" dur="1000" fill="hold"/>
                                        <p:tgtEl>
                                          <p:spTgt spid="33"/>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1000"/>
                                        <p:tgtEl>
                                          <p:spTgt spid="34"/>
                                        </p:tgtEl>
                                      </p:cBhvr>
                                    </p:animEffect>
                                    <p:anim calcmode="lin" valueType="num">
                                      <p:cBhvr>
                                        <p:cTn id="138" dur="1000" fill="hold"/>
                                        <p:tgtEl>
                                          <p:spTgt spid="34"/>
                                        </p:tgtEl>
                                        <p:attrNameLst>
                                          <p:attrName>ppt_x</p:attrName>
                                        </p:attrNameLst>
                                      </p:cBhvr>
                                      <p:tavLst>
                                        <p:tav tm="0">
                                          <p:val>
                                            <p:strVal val="#ppt_x"/>
                                          </p:val>
                                        </p:tav>
                                        <p:tav tm="100000">
                                          <p:val>
                                            <p:strVal val="#ppt_x"/>
                                          </p:val>
                                        </p:tav>
                                      </p:tavLst>
                                    </p:anim>
                                    <p:anim calcmode="lin" valueType="num">
                                      <p:cBhvr>
                                        <p:cTn id="139" dur="1000" fill="hold"/>
                                        <p:tgtEl>
                                          <p:spTgt spid="34"/>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fade">
                                      <p:cBhvr>
                                        <p:cTn id="142" dur="1000"/>
                                        <p:tgtEl>
                                          <p:spTgt spid="35"/>
                                        </p:tgtEl>
                                      </p:cBhvr>
                                    </p:animEffect>
                                    <p:anim calcmode="lin" valueType="num">
                                      <p:cBhvr>
                                        <p:cTn id="143" dur="1000" fill="hold"/>
                                        <p:tgtEl>
                                          <p:spTgt spid="35"/>
                                        </p:tgtEl>
                                        <p:attrNameLst>
                                          <p:attrName>ppt_x</p:attrName>
                                        </p:attrNameLst>
                                      </p:cBhvr>
                                      <p:tavLst>
                                        <p:tav tm="0">
                                          <p:val>
                                            <p:strVal val="#ppt_x"/>
                                          </p:val>
                                        </p:tav>
                                        <p:tav tm="100000">
                                          <p:val>
                                            <p:strVal val="#ppt_x"/>
                                          </p:val>
                                        </p:tav>
                                      </p:tavLst>
                                    </p:anim>
                                    <p:anim calcmode="lin" valueType="num">
                                      <p:cBhvr>
                                        <p:cTn id="144" dur="1000" fill="hold"/>
                                        <p:tgtEl>
                                          <p:spTgt spid="35"/>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fade">
                                      <p:cBhvr>
                                        <p:cTn id="147" dur="1000"/>
                                        <p:tgtEl>
                                          <p:spTgt spid="7"/>
                                        </p:tgtEl>
                                      </p:cBhvr>
                                    </p:animEffect>
                                    <p:anim calcmode="lin" valueType="num">
                                      <p:cBhvr>
                                        <p:cTn id="148" dur="1000" fill="hold"/>
                                        <p:tgtEl>
                                          <p:spTgt spid="7"/>
                                        </p:tgtEl>
                                        <p:attrNameLst>
                                          <p:attrName>ppt_x</p:attrName>
                                        </p:attrNameLst>
                                      </p:cBhvr>
                                      <p:tavLst>
                                        <p:tav tm="0">
                                          <p:val>
                                            <p:strVal val="#ppt_x"/>
                                          </p:val>
                                        </p:tav>
                                        <p:tav tm="100000">
                                          <p:val>
                                            <p:strVal val="#ppt_x"/>
                                          </p:val>
                                        </p:tav>
                                      </p:tavLst>
                                    </p:anim>
                                    <p:anim calcmode="lin" valueType="num">
                                      <p:cBhvr>
                                        <p:cTn id="1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2052"/>
                                        </p:tgtEl>
                                        <p:attrNameLst>
                                          <p:attrName>style.visibility</p:attrName>
                                        </p:attrNameLst>
                                      </p:cBhvr>
                                      <p:to>
                                        <p:strVal val="visible"/>
                                      </p:to>
                                    </p:set>
                                    <p:animEffect transition="in" filter="fade">
                                      <p:cBhvr>
                                        <p:cTn id="154" dur="1000"/>
                                        <p:tgtEl>
                                          <p:spTgt spid="2052"/>
                                        </p:tgtEl>
                                      </p:cBhvr>
                                    </p:animEffect>
                                    <p:anim calcmode="lin" valueType="num">
                                      <p:cBhvr>
                                        <p:cTn id="155" dur="1000" fill="hold"/>
                                        <p:tgtEl>
                                          <p:spTgt spid="2052"/>
                                        </p:tgtEl>
                                        <p:attrNameLst>
                                          <p:attrName>ppt_x</p:attrName>
                                        </p:attrNameLst>
                                      </p:cBhvr>
                                      <p:tavLst>
                                        <p:tav tm="0">
                                          <p:val>
                                            <p:strVal val="#ppt_x"/>
                                          </p:val>
                                        </p:tav>
                                        <p:tav tm="100000">
                                          <p:val>
                                            <p:strVal val="#ppt_x"/>
                                          </p:val>
                                        </p:tav>
                                      </p:tavLst>
                                    </p:anim>
                                    <p:anim calcmode="lin" valueType="num">
                                      <p:cBhvr>
                                        <p:cTn id="156" dur="1000" fill="hold"/>
                                        <p:tgtEl>
                                          <p:spTgt spid="2052"/>
                                        </p:tgtEl>
                                        <p:attrNameLst>
                                          <p:attrName>ppt_y</p:attrName>
                                        </p:attrNameLst>
                                      </p:cBhvr>
                                      <p:tavLst>
                                        <p:tav tm="0">
                                          <p:val>
                                            <p:strVal val="#ppt_y+.1"/>
                                          </p:val>
                                        </p:tav>
                                        <p:tav tm="100000">
                                          <p:val>
                                            <p:strVal val="#ppt_y"/>
                                          </p:val>
                                        </p:tav>
                                      </p:tavLst>
                                    </p:anim>
                                  </p:childTnLst>
                                </p:cTn>
                              </p:par>
                              <p:par>
                                <p:cTn id="157" presetID="10" presetClass="exit" presetSubtype="0" fill="hold" grpId="1" nodeType="withEffect">
                                  <p:stCondLst>
                                    <p:cond delay="0"/>
                                  </p:stCondLst>
                                  <p:childTnLst>
                                    <p:animEffect transition="out" filter="fade">
                                      <p:cBhvr>
                                        <p:cTn id="158" dur="500"/>
                                        <p:tgtEl>
                                          <p:spTgt spid="7"/>
                                        </p:tgtEl>
                                      </p:cBhvr>
                                    </p:animEffect>
                                    <p:set>
                                      <p:cBhvr>
                                        <p:cTn id="159" dur="1" fill="hold">
                                          <p:stCondLst>
                                            <p:cond delay="499"/>
                                          </p:stCondLst>
                                        </p:cTn>
                                        <p:tgtEl>
                                          <p:spTgt spid="7"/>
                                        </p:tgtEl>
                                        <p:attrNameLst>
                                          <p:attrName>style.visibility</p:attrName>
                                        </p:attrNameLst>
                                      </p:cBhvr>
                                      <p:to>
                                        <p:strVal val="hidden"/>
                                      </p:to>
                                    </p:set>
                                  </p:childTnLst>
                                </p:cTn>
                              </p:par>
                              <p:par>
                                <p:cTn id="160" presetID="42" presetClass="entr" presetSubtype="0" fill="hold" grpId="0" nodeType="withEffect">
                                  <p:stCondLst>
                                    <p:cond delay="0"/>
                                  </p:stCondLst>
                                  <p:childTnLst>
                                    <p:set>
                                      <p:cBhvr>
                                        <p:cTn id="161" dur="1" fill="hold">
                                          <p:stCondLst>
                                            <p:cond delay="0"/>
                                          </p:stCondLst>
                                        </p:cTn>
                                        <p:tgtEl>
                                          <p:spTgt spid="37"/>
                                        </p:tgtEl>
                                        <p:attrNameLst>
                                          <p:attrName>style.visibility</p:attrName>
                                        </p:attrNameLst>
                                      </p:cBhvr>
                                      <p:to>
                                        <p:strVal val="visible"/>
                                      </p:to>
                                    </p:set>
                                    <p:animEffect transition="in" filter="fade">
                                      <p:cBhvr>
                                        <p:cTn id="162" dur="1000"/>
                                        <p:tgtEl>
                                          <p:spTgt spid="37"/>
                                        </p:tgtEl>
                                      </p:cBhvr>
                                    </p:animEffect>
                                    <p:anim calcmode="lin" valueType="num">
                                      <p:cBhvr>
                                        <p:cTn id="163" dur="1000" fill="hold"/>
                                        <p:tgtEl>
                                          <p:spTgt spid="37"/>
                                        </p:tgtEl>
                                        <p:attrNameLst>
                                          <p:attrName>ppt_x</p:attrName>
                                        </p:attrNameLst>
                                      </p:cBhvr>
                                      <p:tavLst>
                                        <p:tav tm="0">
                                          <p:val>
                                            <p:strVal val="#ppt_x"/>
                                          </p:val>
                                        </p:tav>
                                        <p:tav tm="100000">
                                          <p:val>
                                            <p:strVal val="#ppt_x"/>
                                          </p:val>
                                        </p:tav>
                                      </p:tavLst>
                                    </p:anim>
                                    <p:anim calcmode="lin" valueType="num">
                                      <p:cBhvr>
                                        <p:cTn id="164" dur="1000" fill="hold"/>
                                        <p:tgtEl>
                                          <p:spTgt spid="37"/>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38"/>
                                        </p:tgtEl>
                                        <p:attrNameLst>
                                          <p:attrName>style.visibility</p:attrName>
                                        </p:attrNameLst>
                                      </p:cBhvr>
                                      <p:to>
                                        <p:strVal val="visible"/>
                                      </p:to>
                                    </p:set>
                                    <p:animEffect transition="in" filter="fade">
                                      <p:cBhvr>
                                        <p:cTn id="167" dur="1000"/>
                                        <p:tgtEl>
                                          <p:spTgt spid="38"/>
                                        </p:tgtEl>
                                      </p:cBhvr>
                                    </p:animEffect>
                                    <p:anim calcmode="lin" valueType="num">
                                      <p:cBhvr>
                                        <p:cTn id="168" dur="1000" fill="hold"/>
                                        <p:tgtEl>
                                          <p:spTgt spid="38"/>
                                        </p:tgtEl>
                                        <p:attrNameLst>
                                          <p:attrName>ppt_x</p:attrName>
                                        </p:attrNameLst>
                                      </p:cBhvr>
                                      <p:tavLst>
                                        <p:tav tm="0">
                                          <p:val>
                                            <p:strVal val="#ppt_x"/>
                                          </p:val>
                                        </p:tav>
                                        <p:tav tm="100000">
                                          <p:val>
                                            <p:strVal val="#ppt_x"/>
                                          </p:val>
                                        </p:tav>
                                      </p:tavLst>
                                    </p:anim>
                                    <p:anim calcmode="lin" valueType="num">
                                      <p:cBhvr>
                                        <p:cTn id="169" dur="1000" fill="hold"/>
                                        <p:tgtEl>
                                          <p:spTgt spid="38"/>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1000"/>
                                        <p:tgtEl>
                                          <p:spTgt spid="39"/>
                                        </p:tgtEl>
                                      </p:cBhvr>
                                    </p:animEffect>
                                    <p:anim calcmode="lin" valueType="num">
                                      <p:cBhvr>
                                        <p:cTn id="173" dur="1000" fill="hold"/>
                                        <p:tgtEl>
                                          <p:spTgt spid="39"/>
                                        </p:tgtEl>
                                        <p:attrNameLst>
                                          <p:attrName>ppt_x</p:attrName>
                                        </p:attrNameLst>
                                      </p:cBhvr>
                                      <p:tavLst>
                                        <p:tav tm="0">
                                          <p:val>
                                            <p:strVal val="#ppt_x"/>
                                          </p:val>
                                        </p:tav>
                                        <p:tav tm="100000">
                                          <p:val>
                                            <p:strVal val="#ppt_x"/>
                                          </p:val>
                                        </p:tav>
                                      </p:tavLst>
                                    </p:anim>
                                    <p:anim calcmode="lin" valueType="num">
                                      <p:cBhvr>
                                        <p:cTn id="174" dur="1000" fill="hold"/>
                                        <p:tgtEl>
                                          <p:spTgt spid="39"/>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0"/>
                                        </p:tgtEl>
                                        <p:attrNameLst>
                                          <p:attrName>style.visibility</p:attrName>
                                        </p:attrNameLst>
                                      </p:cBhvr>
                                      <p:to>
                                        <p:strVal val="visible"/>
                                      </p:to>
                                    </p:set>
                                    <p:animEffect transition="in" filter="fade">
                                      <p:cBhvr>
                                        <p:cTn id="177" dur="1000"/>
                                        <p:tgtEl>
                                          <p:spTgt spid="10"/>
                                        </p:tgtEl>
                                      </p:cBhvr>
                                    </p:animEffect>
                                    <p:anim calcmode="lin" valueType="num">
                                      <p:cBhvr>
                                        <p:cTn id="178" dur="1000" fill="hold"/>
                                        <p:tgtEl>
                                          <p:spTgt spid="10"/>
                                        </p:tgtEl>
                                        <p:attrNameLst>
                                          <p:attrName>ppt_x</p:attrName>
                                        </p:attrNameLst>
                                      </p:cBhvr>
                                      <p:tavLst>
                                        <p:tav tm="0">
                                          <p:val>
                                            <p:strVal val="#ppt_x"/>
                                          </p:val>
                                        </p:tav>
                                        <p:tav tm="100000">
                                          <p:val>
                                            <p:strVal val="#ppt_x"/>
                                          </p:val>
                                        </p:tav>
                                      </p:tavLst>
                                    </p:anim>
                                    <p:anim calcmode="lin" valueType="num">
                                      <p:cBhvr>
                                        <p:cTn id="1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8" grpId="0"/>
      <p:bldP spid="19" grpId="0" animBg="1"/>
      <p:bldP spid="23" grpId="0"/>
      <p:bldP spid="24" grpId="0"/>
      <p:bldP spid="25" grpId="0"/>
      <p:bldP spid="26" grpId="0"/>
      <p:bldP spid="28" grpId="0"/>
      <p:bldP spid="30" grpId="0" animBg="1"/>
      <p:bldP spid="31" grpId="0"/>
      <p:bldP spid="32" grpId="0" animBg="1"/>
      <p:bldP spid="33" grpId="0"/>
      <p:bldP spid="34" grpId="0" animBg="1"/>
      <p:bldP spid="35" grpId="0"/>
      <p:bldP spid="37" grpId="0"/>
      <p:bldP spid="38" grpId="0"/>
      <p:bldP spid="39" grpId="0"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725E77-D966-9337-742E-2ACDC72975D1}"/>
              </a:ext>
            </a:extLst>
          </p:cNvPr>
          <p:cNvSpPr>
            <a:spLocks noGrp="1"/>
          </p:cNvSpPr>
          <p:nvPr>
            <p:ph type="title"/>
          </p:nvPr>
        </p:nvSpPr>
        <p:spPr>
          <a:xfrm>
            <a:off x="582259" y="354065"/>
            <a:ext cx="9014800" cy="1143200"/>
          </a:xfrm>
        </p:spPr>
        <p:txBody>
          <a:bodyPr/>
          <a:lstStyle/>
          <a:p>
            <a:r>
              <a:rPr lang="en-CA" dirty="0"/>
              <a:t>Research Overview</a:t>
            </a:r>
            <a:endParaRPr lang="en-GB" dirty="0"/>
          </a:p>
        </p:txBody>
      </p:sp>
      <p:sp>
        <p:nvSpPr>
          <p:cNvPr id="5" name="Text Placeholder 4">
            <a:extLst>
              <a:ext uri="{FF2B5EF4-FFF2-40B4-BE49-F238E27FC236}">
                <a16:creationId xmlns:a16="http://schemas.microsoft.com/office/drawing/2014/main" id="{EA4DAFCF-F079-C6C2-B9F6-8511EE9A5F48}"/>
              </a:ext>
            </a:extLst>
          </p:cNvPr>
          <p:cNvSpPr>
            <a:spLocks noGrp="1"/>
          </p:cNvSpPr>
          <p:nvPr>
            <p:ph type="body" idx="1"/>
          </p:nvPr>
        </p:nvSpPr>
        <p:spPr>
          <a:xfrm>
            <a:off x="582260" y="1812637"/>
            <a:ext cx="9933340" cy="3974000"/>
          </a:xfrm>
        </p:spPr>
        <p:txBody>
          <a:bodyPr/>
          <a:lstStyle/>
          <a:p>
            <a:pPr>
              <a:buClr>
                <a:schemeClr val="tx1">
                  <a:lumMod val="75000"/>
                  <a:lumOff val="25000"/>
                </a:schemeClr>
              </a:buClr>
            </a:pPr>
            <a:r>
              <a:rPr lang="en-CA" sz="2400" dirty="0">
                <a:latin typeface="times" panose="02020603050405020304" pitchFamily="18" charset="0"/>
                <a:cs typeface="times" panose="02020603050405020304" pitchFamily="18" charset="0"/>
              </a:rPr>
              <a:t>Predominantly qualitative researcher</a:t>
            </a:r>
          </a:p>
          <a:p>
            <a:pPr>
              <a:buClr>
                <a:schemeClr val="tx1">
                  <a:lumMod val="75000"/>
                  <a:lumOff val="25000"/>
                </a:schemeClr>
              </a:buClr>
            </a:pPr>
            <a:endParaRPr lang="en-CA" sz="2400" dirty="0">
              <a:latin typeface="times" panose="02020603050405020304" pitchFamily="18" charset="0"/>
              <a:cs typeface="times" panose="02020603050405020304" pitchFamily="18" charset="0"/>
            </a:endParaRPr>
          </a:p>
          <a:p>
            <a:pPr>
              <a:buClr>
                <a:schemeClr val="tx1">
                  <a:lumMod val="75000"/>
                  <a:lumOff val="25000"/>
                </a:schemeClr>
              </a:buClr>
            </a:pPr>
            <a:r>
              <a:rPr lang="en-CA" sz="2400" dirty="0">
                <a:latin typeface="times" panose="02020603050405020304" pitchFamily="18" charset="0"/>
                <a:cs typeface="times" panose="02020603050405020304" pitchFamily="18" charset="0"/>
              </a:rPr>
              <a:t>Areas of expertise: </a:t>
            </a:r>
          </a:p>
          <a:p>
            <a:pPr lvl="1">
              <a:buClr>
                <a:schemeClr val="tx1">
                  <a:lumMod val="75000"/>
                  <a:lumOff val="25000"/>
                </a:schemeClr>
              </a:buClr>
            </a:pPr>
            <a:r>
              <a:rPr lang="en-CA" sz="2200" dirty="0">
                <a:latin typeface="times" panose="02020603050405020304" pitchFamily="18" charset="0"/>
                <a:cs typeface="times" panose="02020603050405020304" pitchFamily="18" charset="0"/>
              </a:rPr>
              <a:t>Language Teacher Education</a:t>
            </a:r>
          </a:p>
          <a:p>
            <a:pPr lvl="1">
              <a:buClr>
                <a:schemeClr val="tx1">
                  <a:lumMod val="75000"/>
                  <a:lumOff val="25000"/>
                </a:schemeClr>
              </a:buClr>
            </a:pPr>
            <a:r>
              <a:rPr lang="en-CA" sz="2200" dirty="0">
                <a:latin typeface="times" panose="02020603050405020304" pitchFamily="18" charset="0"/>
                <a:cs typeface="times" panose="02020603050405020304" pitchFamily="18" charset="0"/>
              </a:rPr>
              <a:t> Language Teacher Educators</a:t>
            </a:r>
          </a:p>
          <a:p>
            <a:pPr lvl="1">
              <a:buClr>
                <a:schemeClr val="tx1">
                  <a:lumMod val="75000"/>
                  <a:lumOff val="25000"/>
                </a:schemeClr>
              </a:buClr>
            </a:pPr>
            <a:r>
              <a:rPr lang="en-CA" sz="2200" dirty="0">
                <a:latin typeface="times" panose="02020603050405020304" pitchFamily="18" charset="0"/>
                <a:cs typeface="times" panose="02020603050405020304" pitchFamily="18" charset="0"/>
              </a:rPr>
              <a:t>the Local Contextualization of Language Teaching and Learning Practices</a:t>
            </a:r>
          </a:p>
          <a:p>
            <a:pPr lvl="1">
              <a:buClr>
                <a:schemeClr val="tx1">
                  <a:lumMod val="75000"/>
                  <a:lumOff val="25000"/>
                </a:schemeClr>
              </a:buClr>
            </a:pPr>
            <a:endParaRPr lang="en-CA" sz="2400" dirty="0">
              <a:latin typeface="times" panose="02020603050405020304" pitchFamily="18" charset="0"/>
              <a:cs typeface="times" panose="02020603050405020304" pitchFamily="18" charset="0"/>
            </a:endParaRPr>
          </a:p>
          <a:p>
            <a:pPr>
              <a:buClr>
                <a:schemeClr val="tx1">
                  <a:lumMod val="75000"/>
                  <a:lumOff val="25000"/>
                </a:schemeClr>
              </a:buClr>
            </a:pPr>
            <a:r>
              <a:rPr lang="en-CA" sz="2400" dirty="0">
                <a:latin typeface="times" panose="02020603050405020304" pitchFamily="18" charset="0"/>
                <a:cs typeface="times" panose="02020603050405020304" pitchFamily="18" charset="0"/>
              </a:rPr>
              <a:t>Recent publications in System, Language Teaching Research, MLJ, and TESOL Quarterly.</a:t>
            </a:r>
          </a:p>
          <a:p>
            <a:endParaRPr lang="en-CA" dirty="0"/>
          </a:p>
          <a:p>
            <a:endParaRPr lang="en-GB" dirty="0"/>
          </a:p>
        </p:txBody>
      </p:sp>
      <p:pic>
        <p:nvPicPr>
          <p:cNvPr id="9" name="Picture 8" descr="A qr code on a white background&#10;&#10;Description automatically generated">
            <a:extLst>
              <a:ext uri="{FF2B5EF4-FFF2-40B4-BE49-F238E27FC236}">
                <a16:creationId xmlns:a16="http://schemas.microsoft.com/office/drawing/2014/main" id="{9427D353-3018-FBFB-7B42-43DB82056350}"/>
              </a:ext>
            </a:extLst>
          </p:cNvPr>
          <p:cNvPicPr>
            <a:picLocks noChangeAspect="1"/>
          </p:cNvPicPr>
          <p:nvPr/>
        </p:nvPicPr>
        <p:blipFill>
          <a:blip r:embed="rId3"/>
          <a:stretch>
            <a:fillRect/>
          </a:stretch>
        </p:blipFill>
        <p:spPr>
          <a:xfrm>
            <a:off x="8610600" y="239865"/>
            <a:ext cx="1371600" cy="1371600"/>
          </a:xfrm>
          <a:prstGeom prst="rect">
            <a:avLst/>
          </a:prstGeom>
        </p:spPr>
      </p:pic>
    </p:spTree>
    <p:extLst>
      <p:ext uri="{BB962C8B-B14F-4D97-AF65-F5344CB8AC3E}">
        <p14:creationId xmlns:p14="http://schemas.microsoft.com/office/powerpoint/2010/main" val="390971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CB85F-3A34-5D6D-66E9-403856F5265A}"/>
              </a:ext>
            </a:extLst>
          </p:cNvPr>
          <p:cNvSpPr>
            <a:spLocks noGrp="1"/>
          </p:cNvSpPr>
          <p:nvPr>
            <p:ph type="title"/>
          </p:nvPr>
        </p:nvSpPr>
        <p:spPr>
          <a:xfrm>
            <a:off x="239887" y="104119"/>
            <a:ext cx="9014800" cy="1143200"/>
          </a:xfrm>
        </p:spPr>
        <p:txBody>
          <a:bodyPr/>
          <a:lstStyle/>
          <a:p>
            <a:r>
              <a:rPr lang="en-GB" dirty="0"/>
              <a:t>In the Classroom</a:t>
            </a:r>
          </a:p>
        </p:txBody>
      </p:sp>
      <p:sp>
        <p:nvSpPr>
          <p:cNvPr id="3" name="Text Placeholder 2">
            <a:extLst>
              <a:ext uri="{FF2B5EF4-FFF2-40B4-BE49-F238E27FC236}">
                <a16:creationId xmlns:a16="http://schemas.microsoft.com/office/drawing/2014/main" id="{A1A935A9-18D7-9EC1-B264-6E1717CE2500}"/>
              </a:ext>
            </a:extLst>
          </p:cNvPr>
          <p:cNvSpPr>
            <a:spLocks noGrp="1"/>
          </p:cNvSpPr>
          <p:nvPr>
            <p:ph idx="1"/>
          </p:nvPr>
        </p:nvSpPr>
        <p:spPr>
          <a:xfrm>
            <a:off x="697086" y="2382536"/>
            <a:ext cx="5293009" cy="3225621"/>
          </a:xfrm>
        </p:spPr>
        <p:txBody>
          <a:bodyPr/>
          <a:lstStyle/>
          <a:p>
            <a:pPr>
              <a:buClr>
                <a:schemeClr val="tx1">
                  <a:lumMod val="75000"/>
                  <a:lumOff val="25000"/>
                </a:schemeClr>
              </a:buClr>
            </a:pPr>
            <a:r>
              <a:rPr lang="en-GB" sz="1867" dirty="0">
                <a:latin typeface="Times New Roman" panose="02020603050405020304" pitchFamily="18" charset="0"/>
              </a:rPr>
              <a:t>Eclectic &amp; dynamic application-based lessons</a:t>
            </a:r>
          </a:p>
          <a:p>
            <a:pPr>
              <a:buClr>
                <a:schemeClr val="tx1">
                  <a:lumMod val="75000"/>
                  <a:lumOff val="25000"/>
                </a:schemeClr>
              </a:buClr>
            </a:pPr>
            <a:r>
              <a:rPr lang="en-GB" sz="1867" dirty="0">
                <a:latin typeface="Times New Roman" panose="02020603050405020304" pitchFamily="18" charset="0"/>
              </a:rPr>
              <a:t>Situationally adaptive </a:t>
            </a:r>
          </a:p>
          <a:p>
            <a:pPr>
              <a:buClr>
                <a:schemeClr val="tx1">
                  <a:lumMod val="75000"/>
                  <a:lumOff val="25000"/>
                </a:schemeClr>
              </a:buClr>
            </a:pPr>
            <a:r>
              <a:rPr lang="en-GB" sz="1867" dirty="0">
                <a:latin typeface="Times New Roman" panose="02020603050405020304" pitchFamily="18" charset="0"/>
              </a:rPr>
              <a:t>Inclusive and supportive environment</a:t>
            </a:r>
          </a:p>
          <a:p>
            <a:pPr>
              <a:buClr>
                <a:schemeClr val="tx1">
                  <a:lumMod val="75000"/>
                  <a:lumOff val="25000"/>
                </a:schemeClr>
              </a:buClr>
            </a:pPr>
            <a:r>
              <a:rPr lang="en-GB" sz="1867" dirty="0">
                <a:latin typeface="Times New Roman" panose="02020603050405020304" pitchFamily="18" charset="0"/>
              </a:rPr>
              <a:t>Teacher-student/ student-student rapport</a:t>
            </a:r>
          </a:p>
          <a:p>
            <a:pPr>
              <a:buClr>
                <a:schemeClr val="tx1">
                  <a:lumMod val="75000"/>
                  <a:lumOff val="25000"/>
                </a:schemeClr>
              </a:buClr>
            </a:pPr>
            <a:r>
              <a:rPr lang="en-GB" sz="1867" dirty="0">
                <a:latin typeface="Times New Roman" panose="02020603050405020304" pitchFamily="18" charset="0"/>
              </a:rPr>
              <a:t>Praxis-oriented</a:t>
            </a:r>
          </a:p>
          <a:p>
            <a:pPr>
              <a:buClr>
                <a:schemeClr val="tx1">
                  <a:lumMod val="75000"/>
                  <a:lumOff val="25000"/>
                </a:schemeClr>
              </a:buClr>
            </a:pPr>
            <a:r>
              <a:rPr lang="en-GB" sz="1867" dirty="0">
                <a:latin typeface="Times New Roman" panose="02020603050405020304" pitchFamily="18" charset="0"/>
              </a:rPr>
              <a:t>Iterative</a:t>
            </a:r>
          </a:p>
          <a:p>
            <a:pPr>
              <a:buClr>
                <a:schemeClr val="tx1">
                  <a:lumMod val="75000"/>
                  <a:lumOff val="25000"/>
                </a:schemeClr>
              </a:buClr>
            </a:pPr>
            <a:r>
              <a:rPr lang="en-GB" sz="1867" dirty="0">
                <a:latin typeface="Times New Roman" panose="02020603050405020304" pitchFamily="18" charset="0"/>
              </a:rPr>
              <a:t>Reflective</a:t>
            </a:r>
          </a:p>
          <a:p>
            <a:endParaRPr lang="en-GB" dirty="0"/>
          </a:p>
        </p:txBody>
      </p:sp>
      <p:grpSp>
        <p:nvGrpSpPr>
          <p:cNvPr id="11" name="Group 10">
            <a:extLst>
              <a:ext uri="{FF2B5EF4-FFF2-40B4-BE49-F238E27FC236}">
                <a16:creationId xmlns:a16="http://schemas.microsoft.com/office/drawing/2014/main" id="{062D8E61-AFE7-5EF5-5A8B-2A7B5541B410}"/>
              </a:ext>
            </a:extLst>
          </p:cNvPr>
          <p:cNvGrpSpPr/>
          <p:nvPr/>
        </p:nvGrpSpPr>
        <p:grpSpPr>
          <a:xfrm>
            <a:off x="6553200" y="2286000"/>
            <a:ext cx="4800600" cy="3377739"/>
            <a:chOff x="4043669" y="728441"/>
            <a:chExt cx="4947284" cy="3344534"/>
          </a:xfrm>
          <a:solidFill>
            <a:schemeClr val="accent6"/>
          </a:solidFill>
        </p:grpSpPr>
        <p:sp>
          <p:nvSpPr>
            <p:cNvPr id="10" name="Rectangle 9">
              <a:extLst>
                <a:ext uri="{FF2B5EF4-FFF2-40B4-BE49-F238E27FC236}">
                  <a16:creationId xmlns:a16="http://schemas.microsoft.com/office/drawing/2014/main" id="{14D39942-E2D4-F930-D839-38173316354B}"/>
                </a:ext>
              </a:extLst>
            </p:cNvPr>
            <p:cNvSpPr/>
            <p:nvPr/>
          </p:nvSpPr>
          <p:spPr>
            <a:xfrm>
              <a:off x="4043669" y="728441"/>
              <a:ext cx="4947284" cy="3344534"/>
            </a:xfrm>
            <a:prstGeom prst="rect">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nvGrpSpPr>
            <p:cNvPr id="9" name="Group 8">
              <a:extLst>
                <a:ext uri="{FF2B5EF4-FFF2-40B4-BE49-F238E27FC236}">
                  <a16:creationId xmlns:a16="http://schemas.microsoft.com/office/drawing/2014/main" id="{C42A27F7-D7E3-7F6F-5702-6E9BA7F9F6A2}"/>
                </a:ext>
              </a:extLst>
            </p:cNvPr>
            <p:cNvGrpSpPr>
              <a:grpSpLocks/>
            </p:cNvGrpSpPr>
            <p:nvPr/>
          </p:nvGrpSpPr>
          <p:grpSpPr>
            <a:xfrm>
              <a:off x="4116402" y="809355"/>
              <a:ext cx="4808078" cy="3201118"/>
              <a:chOff x="4409711" y="1155470"/>
              <a:chExt cx="4724647" cy="2763975"/>
            </a:xfrm>
            <a:grpFill/>
          </p:grpSpPr>
          <p:pic>
            <p:nvPicPr>
              <p:cNvPr id="5" name="Picture 4">
                <a:extLst>
                  <a:ext uri="{FF2B5EF4-FFF2-40B4-BE49-F238E27FC236}">
                    <a16:creationId xmlns:a16="http://schemas.microsoft.com/office/drawing/2014/main" id="{551BC64C-94F0-A5FA-2608-2A662CD2F1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1655" y="1155470"/>
                <a:ext cx="2572703" cy="1343999"/>
              </a:xfrm>
              <a:prstGeom prst="rect">
                <a:avLst/>
              </a:prstGeom>
              <a:grpFill/>
              <a:ln w="3175">
                <a:solidFill>
                  <a:schemeClr val="accent6"/>
                </a:solidFill>
              </a:ln>
            </p:spPr>
          </p:pic>
          <p:pic>
            <p:nvPicPr>
              <p:cNvPr id="6" name="Picture 5">
                <a:extLst>
                  <a:ext uri="{FF2B5EF4-FFF2-40B4-BE49-F238E27FC236}">
                    <a16:creationId xmlns:a16="http://schemas.microsoft.com/office/drawing/2014/main" id="{66E96B54-4B71-364E-7C9D-978111C26133}"/>
                  </a:ext>
                </a:extLst>
              </p:cNvPr>
              <p:cNvPicPr>
                <a:picLocks noChangeAspect="1"/>
              </p:cNvPicPr>
              <p:nvPr/>
            </p:nvPicPr>
            <p:blipFill>
              <a:blip r:embed="rId4"/>
              <a:stretch>
                <a:fillRect/>
              </a:stretch>
            </p:blipFill>
            <p:spPr>
              <a:xfrm>
                <a:off x="4409711" y="2499469"/>
                <a:ext cx="2151943" cy="1416520"/>
              </a:xfrm>
              <a:prstGeom prst="rect">
                <a:avLst/>
              </a:prstGeom>
              <a:grpFill/>
              <a:ln w="3175">
                <a:solidFill>
                  <a:schemeClr val="accent6"/>
                </a:solidFill>
              </a:ln>
            </p:spPr>
          </p:pic>
          <p:pic>
            <p:nvPicPr>
              <p:cNvPr id="7" name="Picture 4" descr="No photo description available.">
                <a:extLst>
                  <a:ext uri="{FF2B5EF4-FFF2-40B4-BE49-F238E27FC236}">
                    <a16:creationId xmlns:a16="http://schemas.microsoft.com/office/drawing/2014/main" id="{023333F6-3E9B-5920-5723-827210A6FFA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940" t="20269" r="16190" b="919"/>
              <a:stretch/>
            </p:blipFill>
            <p:spPr bwMode="auto">
              <a:xfrm>
                <a:off x="4409712" y="1155470"/>
                <a:ext cx="2151943" cy="1343999"/>
              </a:xfrm>
              <a:prstGeom prst="rect">
                <a:avLst/>
              </a:prstGeom>
              <a:grpFill/>
              <a:ln w="3175">
                <a:solidFill>
                  <a:schemeClr val="accent6"/>
                </a:solidFill>
              </a:ln>
            </p:spPr>
          </p:pic>
          <p:pic>
            <p:nvPicPr>
              <p:cNvPr id="8" name="Picture 2" descr="https://fbcdn-sphotos-d-a.akamaihd.net/hphotos-ak-frc3/t1/260466_10150675415400315_3003042_n.jpg">
                <a:extLst>
                  <a:ext uri="{FF2B5EF4-FFF2-40B4-BE49-F238E27FC236}">
                    <a16:creationId xmlns:a16="http://schemas.microsoft.com/office/drawing/2014/main" id="{7E3D81AF-3D9F-EB26-E442-48B89FD9092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0205"/>
              <a:stretch/>
            </p:blipFill>
            <p:spPr bwMode="auto">
              <a:xfrm>
                <a:off x="6561654" y="2499469"/>
                <a:ext cx="2572704" cy="1419976"/>
              </a:xfrm>
              <a:prstGeom prst="rect">
                <a:avLst/>
              </a:prstGeom>
              <a:grpFill/>
              <a:ln w="3175">
                <a:solidFill>
                  <a:schemeClr val="accent6"/>
                </a:solidFill>
              </a:ln>
            </p:spPr>
          </p:pic>
        </p:grpSp>
      </p:grpSp>
    </p:spTree>
    <p:extLst>
      <p:ext uri="{BB962C8B-B14F-4D97-AF65-F5344CB8AC3E}">
        <p14:creationId xmlns:p14="http://schemas.microsoft.com/office/powerpoint/2010/main" val="236452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F80B-5045-D6F3-336E-623A64A821C0}"/>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1AF2B0D-144D-504E-EE3E-52447B6039B1}"/>
              </a:ext>
            </a:extLst>
          </p:cNvPr>
          <p:cNvSpPr>
            <a:spLocks noGrp="1"/>
          </p:cNvSpPr>
          <p:nvPr>
            <p:ph idx="1"/>
          </p:nvPr>
        </p:nvSpPr>
        <p:spPr/>
        <p:txBody>
          <a:bodyPr/>
          <a:lstStyle/>
          <a:p>
            <a:endParaRPr lang="en-US"/>
          </a:p>
        </p:txBody>
      </p:sp>
      <p:pic>
        <p:nvPicPr>
          <p:cNvPr id="1026" name="Picture 2" descr="Best interview questions to ask candidates [and great interview tips]">
            <a:extLst>
              <a:ext uri="{FF2B5EF4-FFF2-40B4-BE49-F238E27FC236}">
                <a16:creationId xmlns:a16="http://schemas.microsoft.com/office/drawing/2014/main" id="{DB068647-D762-D360-D575-DD6A36857DFB}"/>
              </a:ext>
            </a:extLst>
          </p:cNvPr>
          <p:cNvPicPr>
            <a:picLocks noChangeAspect="1" noChangeArrowheads="1"/>
          </p:cNvPicPr>
          <p:nvPr/>
        </p:nvPicPr>
        <p:blipFill>
          <a:blip r:embed="rId2">
            <a:clrChange>
              <a:clrFrom>
                <a:srgbClr val="FFE6AE"/>
              </a:clrFrom>
              <a:clrTo>
                <a:srgbClr val="FFE6AE">
                  <a:alpha val="0"/>
                </a:srgbClr>
              </a:clrTo>
            </a:clrChange>
            <a:extLst>
              <a:ext uri="{28A0092B-C50C-407E-A947-70E740481C1C}">
                <a14:useLocalDpi xmlns:a14="http://schemas.microsoft.com/office/drawing/2010/main" val="0"/>
              </a:ext>
            </a:extLst>
          </a:blip>
          <a:srcRect/>
          <a:stretch>
            <a:fillRect/>
          </a:stretch>
        </p:blipFill>
        <p:spPr bwMode="auto">
          <a:xfrm>
            <a:off x="1447800" y="1981200"/>
            <a:ext cx="7772400" cy="433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47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169755-1FB1-4A6C-9F05-00D4C812F830}"/>
              </a:ext>
            </a:extLst>
          </p:cNvPr>
          <p:cNvSpPr>
            <a:spLocks noGrp="1"/>
          </p:cNvSpPr>
          <p:nvPr>
            <p:ph type="ctrTitle"/>
          </p:nvPr>
        </p:nvSpPr>
        <p:spPr/>
        <p:txBody>
          <a:bodyPr/>
          <a:lstStyle/>
          <a:p>
            <a:r>
              <a:rPr lang="en-US" dirty="0"/>
              <a:t>About this program</a:t>
            </a:r>
            <a:endParaRPr lang="en-CA" dirty="0"/>
          </a:p>
        </p:txBody>
      </p:sp>
      <p:sp>
        <p:nvSpPr>
          <p:cNvPr id="5" name="Subtitle 4">
            <a:extLst>
              <a:ext uri="{FF2B5EF4-FFF2-40B4-BE49-F238E27FC236}">
                <a16:creationId xmlns:a16="http://schemas.microsoft.com/office/drawing/2014/main" id="{2B7FF9EB-BF6C-42E6-918F-93B299D778EA}"/>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29760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83A9-B8B1-4F03-869A-CEDC2FE685EE}"/>
              </a:ext>
            </a:extLst>
          </p:cNvPr>
          <p:cNvSpPr>
            <a:spLocks noGrp="1"/>
          </p:cNvSpPr>
          <p:nvPr>
            <p:ph type="title"/>
          </p:nvPr>
        </p:nvSpPr>
        <p:spPr/>
        <p:txBody>
          <a:bodyPr/>
          <a:lstStyle/>
          <a:p>
            <a:r>
              <a:rPr lang="en-US" dirty="0"/>
              <a:t>Problems in pre- and in-service teacher education programs</a:t>
            </a:r>
            <a:endParaRPr lang="en-CA" dirty="0"/>
          </a:p>
        </p:txBody>
      </p:sp>
      <p:sp>
        <p:nvSpPr>
          <p:cNvPr id="3" name="Content Placeholder 2">
            <a:extLst>
              <a:ext uri="{FF2B5EF4-FFF2-40B4-BE49-F238E27FC236}">
                <a16:creationId xmlns:a16="http://schemas.microsoft.com/office/drawing/2014/main" id="{FAC5D4CB-E602-4216-949C-F6C3DF42BF14}"/>
              </a:ext>
            </a:extLst>
          </p:cNvPr>
          <p:cNvSpPr>
            <a:spLocks noGrp="1"/>
          </p:cNvSpPr>
          <p:nvPr>
            <p:ph idx="1"/>
          </p:nvPr>
        </p:nvSpPr>
        <p:spPr/>
        <p:txBody>
          <a:bodyPr/>
          <a:lstStyle/>
          <a:p>
            <a:endParaRPr lang="en-US" dirty="0"/>
          </a:p>
          <a:p>
            <a:r>
              <a:rPr lang="en-CA" dirty="0"/>
              <a:t>Considering teacher education courses like this one what are some of the biggest problems that have been reported in the literature?</a:t>
            </a:r>
          </a:p>
          <a:p>
            <a:endParaRPr lang="en-CA" dirty="0"/>
          </a:p>
          <a:p>
            <a:pPr lvl="1"/>
            <a:r>
              <a:rPr lang="en-CA" dirty="0"/>
              <a:t>If you are not familiar with the literature, think about your own experiences</a:t>
            </a:r>
          </a:p>
        </p:txBody>
      </p:sp>
    </p:spTree>
    <p:extLst>
      <p:ext uri="{BB962C8B-B14F-4D97-AF65-F5344CB8AC3E}">
        <p14:creationId xmlns:p14="http://schemas.microsoft.com/office/powerpoint/2010/main" val="89827044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Retro Wedding">
      <a:dk1>
        <a:srgbClr val="5B9B8A"/>
      </a:dk1>
      <a:lt1>
        <a:sysClr val="window" lastClr="FFFFFF"/>
      </a:lt1>
      <a:dk2>
        <a:srgbClr val="000000"/>
      </a:dk2>
      <a:lt2>
        <a:srgbClr val="B8D5CD"/>
      </a:lt2>
      <a:accent1>
        <a:srgbClr val="CF3C32"/>
      </a:accent1>
      <a:accent2>
        <a:srgbClr val="F06B47"/>
      </a:accent2>
      <a:accent3>
        <a:srgbClr val="F4C064"/>
      </a:accent3>
      <a:accent4>
        <a:srgbClr val="67DDC6"/>
      </a:accent4>
      <a:accent5>
        <a:srgbClr val="B9D7D0"/>
      </a:accent5>
      <a:accent6>
        <a:srgbClr val="563C21"/>
      </a:accent6>
      <a:hlink>
        <a:srgbClr val="CF3C32"/>
      </a:hlink>
      <a:folHlink>
        <a:srgbClr val="969696"/>
      </a:folHlink>
    </a:clrScheme>
    <a:fontScheme name="Segoe Script-Bookman Old Style">
      <a:majorFont>
        <a:latin typeface="Segoe Script"/>
        <a:ea typeface=""/>
        <a:cs typeface=""/>
      </a:majorFont>
      <a:minorFont>
        <a:latin typeface="Bookman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tro Wedding">
      <a:dk1>
        <a:srgbClr val="5B9B8A"/>
      </a:dk1>
      <a:lt1>
        <a:sysClr val="window" lastClr="FFFFFF"/>
      </a:lt1>
      <a:dk2>
        <a:srgbClr val="000000"/>
      </a:dk2>
      <a:lt2>
        <a:srgbClr val="B8D5CD"/>
      </a:lt2>
      <a:accent1>
        <a:srgbClr val="CF3C32"/>
      </a:accent1>
      <a:accent2>
        <a:srgbClr val="F06B47"/>
      </a:accent2>
      <a:accent3>
        <a:srgbClr val="F4C064"/>
      </a:accent3>
      <a:accent4>
        <a:srgbClr val="67DDC6"/>
      </a:accent4>
      <a:accent5>
        <a:srgbClr val="B9D7D0"/>
      </a:accent5>
      <a:accent6>
        <a:srgbClr val="563C21"/>
      </a:accent6>
      <a:hlink>
        <a:srgbClr val="CF3C32"/>
      </a:hlink>
      <a:folHlink>
        <a:srgbClr val="969696"/>
      </a:folHlink>
    </a:clrScheme>
    <a:fontScheme name="Segoe Script-Bookman Old Style">
      <a:majorFont>
        <a:latin typeface="Segoe Script"/>
        <a:ea typeface=""/>
        <a:cs typeface=""/>
      </a:majorFont>
      <a:minorFont>
        <a:latin typeface="Bookman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8DC9208-FBE7-4E4A-AD44-2539E64610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979</Words>
  <Application>Microsoft Office PowerPoint</Application>
  <PresentationFormat>Widescreen</PresentationFormat>
  <Paragraphs>160</Paragraphs>
  <Slides>19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Whitney Book</vt:lpstr>
      <vt:lpstr>Arial</vt:lpstr>
      <vt:lpstr>Arial Black</vt:lpstr>
      <vt:lpstr>Bookman Old Style</vt:lpstr>
      <vt:lpstr>Calibri</vt:lpstr>
      <vt:lpstr>Calibri Light</vt:lpstr>
      <vt:lpstr>Dosis ExtraLight</vt:lpstr>
      <vt:lpstr>Josefin Sans</vt:lpstr>
      <vt:lpstr>times</vt:lpstr>
      <vt:lpstr>Times New Roman</vt:lpstr>
      <vt:lpstr>Retrospect</vt:lpstr>
      <vt:lpstr>China Scholarship Council 3-Month English Teacher Overseas Study Program </vt:lpstr>
      <vt:lpstr>PowerPoint Presentation</vt:lpstr>
      <vt:lpstr>PowerPoint Presentation</vt:lpstr>
      <vt:lpstr>PowerPoint Presentation</vt:lpstr>
      <vt:lpstr>Research Overview</vt:lpstr>
      <vt:lpstr>In the Classroom</vt:lpstr>
      <vt:lpstr>Questions?</vt:lpstr>
      <vt:lpstr>About this program</vt:lpstr>
      <vt:lpstr>Problems in pre- and in-service teacher education programs</vt:lpstr>
      <vt:lpstr>Common problems</vt:lpstr>
      <vt:lpstr>Program Overview</vt:lpstr>
      <vt:lpstr>The course</vt:lpstr>
      <vt:lpstr>Overview</vt:lpstr>
      <vt:lpstr>Part 1 –  Foundations </vt:lpstr>
      <vt:lpstr>Part 2 – CLIL </vt:lpstr>
      <vt:lpstr>Reflective Assignments </vt:lpstr>
      <vt:lpstr>Application Tasks </vt:lpstr>
      <vt:lpstr>Final Application Task    </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2014-02-18T12:39:48Z</dcterms:created>
  <dcterms:modified xsi:type="dcterms:W3CDTF">2023-11-08T01:06:18Z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TC038958549991</vt:lpwstr>
  </property>
</Properties>
</file>