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5" r:id="rId7"/>
    <p:sldId id="262" r:id="rId8"/>
    <p:sldId id="270" r:id="rId9"/>
    <p:sldId id="267" r:id="rId10"/>
    <p:sldId id="272" r:id="rId11"/>
    <p:sldId id="261" r:id="rId12"/>
    <p:sldId id="269" r:id="rId13"/>
    <p:sldId id="268" r:id="rId14"/>
    <p:sldId id="25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Language and Culture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Examining the relationship between language and culture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3873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LANGUAGE &amp; CULTURE</a:t>
            </a:r>
            <a:endParaRPr lang="en-CA" dirty="0"/>
          </a:p>
        </p:txBody>
      </p:sp>
      <p:pic>
        <p:nvPicPr>
          <p:cNvPr id="8194" name="Picture 2" descr="http://slll.anu.edu.au/sites/slll.anu.edu.au/files/styles/anu_doublenarrow_440_296/public/events/languages-img-320x215_0.jpg?itok=Ktl7Bz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66146" y="2327124"/>
            <a:ext cx="5226756" cy="325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thinker%20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23185" y="158510"/>
            <a:ext cx="1231503" cy="157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3"/>
          <p:cNvSpPr/>
          <p:nvPr/>
        </p:nvSpPr>
        <p:spPr>
          <a:xfrm>
            <a:off x="1214511" y="2360183"/>
            <a:ext cx="537556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/>
              <a:t>Think about your mother tongue</a:t>
            </a:r>
            <a:r>
              <a:rPr lang="en-CA" b="1" dirty="0" smtClean="0"/>
              <a:t>:</a:t>
            </a:r>
          </a:p>
          <a:p>
            <a:endParaRPr lang="en-CA" b="1" dirty="0"/>
          </a:p>
          <a:p>
            <a:endParaRPr lang="en-CA" sz="200" dirty="0"/>
          </a:p>
          <a:p>
            <a:r>
              <a:rPr lang="en-CA" dirty="0"/>
              <a:t>1) How are Korean culture and language connected?</a:t>
            </a:r>
          </a:p>
          <a:p>
            <a:pPr lvl="1">
              <a:buFont typeface="Arial" pitchFamily="34" charset="0"/>
              <a:buChar char="•"/>
            </a:pPr>
            <a:r>
              <a:rPr lang="en-CA" dirty="0" smtClean="0"/>
              <a:t>How </a:t>
            </a:r>
            <a:r>
              <a:rPr lang="en-CA" dirty="0"/>
              <a:t>does culture affect language?</a:t>
            </a:r>
          </a:p>
          <a:p>
            <a:pPr lvl="1">
              <a:buFont typeface="Arial" pitchFamily="34" charset="0"/>
              <a:buChar char="•"/>
            </a:pPr>
            <a:r>
              <a:rPr lang="en-CA" dirty="0" smtClean="0"/>
              <a:t>How </a:t>
            </a:r>
            <a:r>
              <a:rPr lang="en-CA" dirty="0"/>
              <a:t>does language affect culture?</a:t>
            </a:r>
          </a:p>
        </p:txBody>
      </p:sp>
      <p:pic>
        <p:nvPicPr>
          <p:cNvPr id="8" name="Picture 4" descr="http://beyondhallyu.com/wp-content/themes/100vjet/inc/scripts/timthumb.php?src=http://beyondhallyu.com/wp-content/uploads/2012/11/korean.jpg&amp;w=600&amp;h=315&amp;zc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9771" y="4082685"/>
            <a:ext cx="3114098" cy="163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871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LANGUAGE &amp; CULTURE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917153"/>
            <a:ext cx="4915593" cy="2347575"/>
          </a:xfrm>
        </p:spPr>
        <p:txBody>
          <a:bodyPr>
            <a:normAutofit/>
          </a:bodyPr>
          <a:lstStyle/>
          <a:p>
            <a:endParaRPr lang="en-CA" sz="300" dirty="0"/>
          </a:p>
          <a:p>
            <a:r>
              <a:rPr lang="en-CA" b="1" dirty="0" smtClean="0"/>
              <a:t>Now think about English:</a:t>
            </a:r>
          </a:p>
          <a:p>
            <a:endParaRPr lang="en-CA" sz="100" dirty="0"/>
          </a:p>
          <a:p>
            <a:r>
              <a:rPr lang="en-CA" sz="1600" dirty="0"/>
              <a:t>1) </a:t>
            </a:r>
            <a:r>
              <a:rPr lang="en-CA" sz="1600" dirty="0" smtClean="0"/>
              <a:t>What culture is English connected to?</a:t>
            </a:r>
          </a:p>
          <a:p>
            <a:pPr lvl="1"/>
            <a:r>
              <a:rPr lang="en-CA" sz="1400" dirty="0" smtClean="0"/>
              <a:t>How </a:t>
            </a:r>
            <a:r>
              <a:rPr lang="en-CA" sz="1400" dirty="0"/>
              <a:t>does culture </a:t>
            </a:r>
            <a:r>
              <a:rPr lang="en-CA" sz="1400" dirty="0" smtClean="0"/>
              <a:t>affect English </a:t>
            </a:r>
            <a:r>
              <a:rPr lang="en-CA" sz="1400" dirty="0"/>
              <a:t>language?</a:t>
            </a:r>
          </a:p>
          <a:p>
            <a:pPr lvl="1"/>
            <a:r>
              <a:rPr lang="en-CA" sz="1400" dirty="0" smtClean="0"/>
              <a:t>How </a:t>
            </a:r>
            <a:r>
              <a:rPr lang="en-CA" sz="1400" dirty="0"/>
              <a:t>does </a:t>
            </a:r>
            <a:r>
              <a:rPr lang="en-CA" sz="1400" dirty="0" smtClean="0"/>
              <a:t>the English language </a:t>
            </a:r>
            <a:r>
              <a:rPr lang="en-CA" sz="1400" dirty="0"/>
              <a:t>affect culture?</a:t>
            </a:r>
          </a:p>
        </p:txBody>
      </p:sp>
      <p:pic>
        <p:nvPicPr>
          <p:cNvPr id="8194" name="Picture 2" descr="http://slll.anu.edu.au/sites/slll.anu.edu.au/files/styles/anu_doublenarrow_440_296/public/events/languages-img-320x215_0.jpg?itok=Ktl7Bz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66146" y="2327124"/>
            <a:ext cx="5226756" cy="325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thinker%20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23185" y="158510"/>
            <a:ext cx="1231503" cy="157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871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1. How is culture represented in English textbooks in Korea?</a:t>
            </a:r>
          </a:p>
          <a:p>
            <a:pPr lvl="2"/>
            <a:r>
              <a:rPr lang="en-US" dirty="0" smtClean="0"/>
              <a:t>In stories? Dialogue? Culture points? Etc. </a:t>
            </a:r>
          </a:p>
          <a:p>
            <a:pPr lvl="2"/>
            <a:r>
              <a:rPr lang="en-US" dirty="0" smtClean="0"/>
              <a:t>What aspects of culture? i.e. food, customs, clothing</a:t>
            </a:r>
          </a:p>
          <a:p>
            <a:pPr lvl="2"/>
            <a:r>
              <a:rPr lang="en-US" dirty="0" smtClean="0"/>
              <a:t>Which countries culture?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2. How do you teach culture in your lessons? Or how do students learn about culture?</a:t>
            </a:r>
            <a:endParaRPr lang="en-US" dirty="0"/>
          </a:p>
        </p:txBody>
      </p:sp>
      <p:pic>
        <p:nvPicPr>
          <p:cNvPr id="3074" name="Picture 2" descr="http://www.xplane.com/assets/culture_sketc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18439" y="2285095"/>
            <a:ext cx="1025191" cy="159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37524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were some of the key points for you in this lesson?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What questions do you have?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do you still want to know?</a:t>
            </a:r>
          </a:p>
          <a:p>
            <a:endParaRPr lang="en-US" dirty="0"/>
          </a:p>
        </p:txBody>
      </p:sp>
      <p:pic>
        <p:nvPicPr>
          <p:cNvPr id="2050" name="Picture 2" descr="http://sites.saschina.org/tsessoms/files/2013/12/refle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5514" y="2716039"/>
            <a:ext cx="4190712" cy="2995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59836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Spencer-</a:t>
            </a:r>
            <a:r>
              <a:rPr lang="en-US" dirty="0" err="1"/>
              <a:t>Oatey</a:t>
            </a:r>
            <a:r>
              <a:rPr lang="en-US" dirty="0"/>
              <a:t>, H. (2000). Culturally Speaking : Managing Rapport through Talk across Cultures. London, Continuum.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71268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THINKING TASK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3008329"/>
            <a:ext cx="4145450" cy="1341603"/>
          </a:xfrm>
        </p:spPr>
        <p:txBody>
          <a:bodyPr/>
          <a:lstStyle/>
          <a:p>
            <a:endParaRPr lang="en-CA" dirty="0" smtClean="0"/>
          </a:p>
          <a:p>
            <a:r>
              <a:rPr lang="en-CA" dirty="0" smtClean="0"/>
              <a:t>1) What is culture?</a:t>
            </a:r>
          </a:p>
          <a:p>
            <a:r>
              <a:rPr lang="en-CA" dirty="0" smtClean="0"/>
              <a:t>2) How would you define culture?</a:t>
            </a:r>
            <a:endParaRPr lang="en-CA" dirty="0"/>
          </a:p>
        </p:txBody>
      </p:sp>
      <p:pic>
        <p:nvPicPr>
          <p:cNvPr id="1030" name="Picture 6" descr="thinker%20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23185" y="158510"/>
            <a:ext cx="1231503" cy="157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milestonetelecast.com/wp-content/uploads/2015/11/227244-16713-3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2753" y="2321439"/>
            <a:ext cx="3100305" cy="3100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2228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311" y="1432823"/>
            <a:ext cx="10058400" cy="808101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CULTURE</a:t>
            </a:r>
            <a:br>
              <a:rPr lang="en-CA" dirty="0" smtClean="0"/>
            </a:br>
            <a:r>
              <a:rPr lang="en-US" altLang="en-US" sz="1800" i="1" dirty="0" smtClean="0"/>
              <a:t>from </a:t>
            </a:r>
            <a:r>
              <a:rPr lang="en-US" altLang="en-US" sz="1800" dirty="0"/>
              <a:t>the Latin word</a:t>
            </a:r>
            <a:r>
              <a:rPr lang="en-US" altLang="en-US" sz="1800" b="1" dirty="0"/>
              <a:t> ‘</a:t>
            </a:r>
            <a:r>
              <a:rPr lang="en-US" altLang="en-US" sz="1800" b="1" dirty="0" err="1"/>
              <a:t>colere</a:t>
            </a:r>
            <a:r>
              <a:rPr lang="en-US" altLang="en-US" sz="1800" b="1" dirty="0"/>
              <a:t>’:  </a:t>
            </a:r>
            <a:r>
              <a:rPr lang="en-US" altLang="en-US" sz="1800" i="1" dirty="0"/>
              <a:t>to build ,to care for’, to plant or to cultivate.</a:t>
            </a:r>
            <a:r>
              <a:rPr lang="en-US" altLang="en-US" i="1" dirty="0"/>
              <a:t/>
            </a:r>
            <a:br>
              <a:rPr lang="en-US" altLang="en-US" i="1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036" y="2012227"/>
            <a:ext cx="9983528" cy="1461101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endParaRPr lang="en-US" altLang="en-US" dirty="0"/>
          </a:p>
          <a:p>
            <a:pPr>
              <a:lnSpc>
                <a:spcPct val="80000"/>
              </a:lnSpc>
              <a:buNone/>
            </a:pPr>
            <a:r>
              <a:rPr lang="en-US" altLang="en-US" sz="1700" dirty="0" smtClean="0"/>
              <a:t>  Culture </a:t>
            </a:r>
            <a:r>
              <a:rPr lang="en-US" altLang="en-US" sz="1700" dirty="0"/>
              <a:t>is a fuzzy set of attitudes, beliefs, </a:t>
            </a:r>
            <a:r>
              <a:rPr lang="en-US" altLang="en-US" sz="1700" dirty="0" err="1"/>
              <a:t>behavioural</a:t>
            </a:r>
            <a:r>
              <a:rPr lang="en-US" altLang="en-US" sz="1700" dirty="0"/>
              <a:t> norms, and </a:t>
            </a:r>
            <a:r>
              <a:rPr lang="en-US" altLang="en-US" sz="1700" dirty="0" smtClean="0"/>
              <a:t>basic</a:t>
            </a:r>
            <a:r>
              <a:rPr lang="en-CA" altLang="en-US" sz="1700" dirty="0" smtClean="0"/>
              <a:t> </a:t>
            </a:r>
            <a:r>
              <a:rPr lang="en-US" altLang="en-US" sz="1700" dirty="0" smtClean="0"/>
              <a:t>assumptions </a:t>
            </a:r>
            <a:r>
              <a:rPr lang="en-US" altLang="en-US" sz="1700" dirty="0"/>
              <a:t>and </a:t>
            </a:r>
            <a:r>
              <a:rPr lang="en-US" altLang="en-US" sz="1700" dirty="0" smtClean="0"/>
              <a:t>values that </a:t>
            </a:r>
            <a:r>
              <a:rPr lang="en-US" altLang="en-US" sz="1700" dirty="0"/>
              <a:t>are shared by a group of people, and </a:t>
            </a:r>
            <a:r>
              <a:rPr lang="en-US" altLang="en-US" sz="1700" dirty="0" smtClean="0"/>
              <a:t>that</a:t>
            </a:r>
            <a:r>
              <a:rPr lang="en-CA" altLang="en-US" sz="1700" dirty="0" smtClean="0"/>
              <a:t> </a:t>
            </a:r>
            <a:r>
              <a:rPr lang="en-US" altLang="en-US" sz="1700" dirty="0" smtClean="0"/>
              <a:t>influence </a:t>
            </a:r>
            <a:r>
              <a:rPr lang="en-US" altLang="en-US" sz="1700" dirty="0"/>
              <a:t>each member's </a:t>
            </a:r>
            <a:r>
              <a:rPr lang="en-US" altLang="en-US" sz="1700" dirty="0" err="1"/>
              <a:t>behaviour</a:t>
            </a:r>
            <a:r>
              <a:rPr lang="en-US" altLang="en-US" sz="1700" dirty="0"/>
              <a:t> and his/her interpretations of </a:t>
            </a:r>
            <a:r>
              <a:rPr lang="en-US" altLang="en-US" sz="1700" dirty="0" smtClean="0"/>
              <a:t>the</a:t>
            </a:r>
            <a:r>
              <a:rPr lang="en-CA" altLang="en-US" sz="1700" dirty="0" smtClean="0"/>
              <a:t> </a:t>
            </a:r>
            <a:r>
              <a:rPr lang="en-US" altLang="en-US" sz="1700" dirty="0" smtClean="0"/>
              <a:t>"meaning</a:t>
            </a:r>
            <a:r>
              <a:rPr lang="en-US" altLang="en-US" sz="1700" dirty="0"/>
              <a:t>" of other people's </a:t>
            </a:r>
            <a:r>
              <a:rPr lang="en-US" altLang="en-US" sz="1700" dirty="0" err="1"/>
              <a:t>behaviour</a:t>
            </a:r>
            <a:r>
              <a:rPr lang="en-US" altLang="en-US" sz="1700" dirty="0"/>
              <a:t>. </a:t>
            </a:r>
            <a:endParaRPr lang="en-US" sz="1700" dirty="0"/>
          </a:p>
          <a:p>
            <a:pPr>
              <a:lnSpc>
                <a:spcPct val="80000"/>
              </a:lnSpc>
              <a:buNone/>
            </a:pPr>
            <a:r>
              <a:rPr lang="en-US" altLang="en-US" sz="1300" i="1" dirty="0" smtClean="0"/>
              <a:t>(Helen Spencer-</a:t>
            </a:r>
            <a:r>
              <a:rPr lang="en-US" altLang="en-US" sz="1300" i="1" dirty="0" err="1" smtClean="0"/>
              <a:t>Oatey</a:t>
            </a:r>
            <a:r>
              <a:rPr lang="en-US" altLang="en-US" sz="1300" i="1" dirty="0" smtClean="0"/>
              <a:t>, 2000)</a:t>
            </a:r>
          </a:p>
          <a:p>
            <a:pPr>
              <a:lnSpc>
                <a:spcPct val="80000"/>
              </a:lnSpc>
              <a:buNone/>
            </a:pPr>
            <a:endParaRPr lang="en-US" sz="2200" i="1" dirty="0"/>
          </a:p>
          <a:p>
            <a:pPr>
              <a:lnSpc>
                <a:spcPct val="80000"/>
              </a:lnSpc>
              <a:buNone/>
            </a:pPr>
            <a:endParaRPr lang="en-CA" sz="1600" dirty="0"/>
          </a:p>
        </p:txBody>
      </p:sp>
      <p:pic>
        <p:nvPicPr>
          <p:cNvPr id="5" name="Picture 8" descr="http://milestonetelecast.com/wp-content/uploads/2015/11/227244-16713-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88051" y="3095700"/>
            <a:ext cx="1914062" cy="191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88036" y="5169695"/>
            <a:ext cx="7832435" cy="80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1700" dirty="0"/>
              <a:t> Culture is the fabric of meaning in terms of which human beings interpret their experience and guide their action.</a:t>
            </a:r>
          </a:p>
          <a:p>
            <a:pPr>
              <a:lnSpc>
                <a:spcPct val="80000"/>
              </a:lnSpc>
              <a:buNone/>
            </a:pP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(Clifford Geertz)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533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2" descr="http://bilingualkidsrock.com/wp-content/uploads/2013/06/Aspects-of-Culture-Beyond-Language-infograph-869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063" y="0"/>
            <a:ext cx="11590986" cy="625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2385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44935"/>
            <a:ext cx="10058400" cy="1450757"/>
          </a:xfrm>
        </p:spPr>
        <p:txBody>
          <a:bodyPr/>
          <a:lstStyle/>
          <a:p>
            <a:r>
              <a:rPr lang="en-CA" dirty="0" smtClean="0"/>
              <a:t>TYPES OF CULTURE</a:t>
            </a:r>
            <a:endParaRPr lang="en-CA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300122" y="1595692"/>
            <a:ext cx="9855558" cy="3494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 eaLnBrk="1" hangingPunct="1">
              <a:lnSpc>
                <a:spcPct val="80000"/>
              </a:lnSpc>
              <a:buNone/>
            </a:pPr>
            <a:endParaRPr kumimoji="0" lang="ru-RU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indent="0" defTabSz="914400" eaLnBrk="1" hangingPunct="1">
              <a:lnSpc>
                <a:spcPct val="80000"/>
              </a:lnSpc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● 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CORPORATE CULTURE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(the culture of a company</a:t>
            </a:r>
            <a:r>
              <a:rPr kumimoji="0" lang="en-US" altLang="en-US" sz="1800" b="0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or workplace</a:t>
            </a: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indent="0" defTabSz="914400" eaLnBrk="1" hangingPunct="1">
              <a:lnSpc>
                <a:spcPct val="80000"/>
              </a:lnSpc>
              <a:buNone/>
            </a:pPr>
            <a:endParaRPr kumimoji="0" lang="ru-RU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indent="0" defTabSz="914400" eaLnBrk="1" hangingPunct="1">
              <a:lnSpc>
                <a:spcPct val="80000"/>
              </a:lnSpc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● 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PROFESSIONAL CULTURE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</a:t>
            </a: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culture of a profession</a:t>
            </a:r>
            <a:r>
              <a:rPr kumimoji="0" lang="en-US" altLang="en-US" sz="1800" b="0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i.e. teachers, entertainers</a:t>
            </a: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indent="0" defTabSz="914400" eaLnBrk="1" hangingPunct="1">
              <a:lnSpc>
                <a:spcPct val="80000"/>
              </a:lnSpc>
              <a:buNone/>
            </a:pPr>
            <a:endParaRPr kumimoji="0" lang="ru-RU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indent="0" defTabSz="914400" eaLnBrk="1" hangingPunct="1">
              <a:lnSpc>
                <a:spcPct val="80000"/>
              </a:lnSpc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● 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GENDER CULTURE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</a:t>
            </a: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different cultures of men and women)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indent="0" defTabSz="914400" eaLnBrk="1" hangingPunct="1">
              <a:lnSpc>
                <a:spcPct val="80000"/>
              </a:lnSpc>
              <a:buNone/>
            </a:pPr>
            <a:endParaRPr kumimoji="0" lang="ru-RU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indent="0" defTabSz="914400" eaLnBrk="1" hangingPunct="1">
              <a:lnSpc>
                <a:spcPct val="80000"/>
              </a:lnSpc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● 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AGE CULTURE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</a:t>
            </a: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culture of young, middle-aged, and old people)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indent="0" defTabSz="914400" eaLnBrk="1" hangingPunct="1">
              <a:lnSpc>
                <a:spcPct val="80000"/>
              </a:lnSpc>
              <a:buNone/>
            </a:pPr>
            <a:endParaRPr kumimoji="0" lang="ru-RU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indent="0" defTabSz="914400" eaLnBrk="1" hangingPunct="1">
              <a:lnSpc>
                <a:spcPct val="80000"/>
              </a:lnSpc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● 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RELIGIOUS CULTURE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</a:t>
            </a:r>
            <a:r>
              <a:rPr lang="en-US" altLang="en-US" sz="1800" kern="0" dirty="0" smtClean="0">
                <a:solidFill>
                  <a:srgbClr val="000000"/>
                </a:solidFill>
                <a:latin typeface="Times New Roman"/>
              </a:rPr>
              <a:t>i.e. Christianity, </a:t>
            </a:r>
            <a:r>
              <a:rPr kumimoji="0" lang="en-US" alt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Catholicsm</a:t>
            </a: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Islam, Buddhism)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indent="0" defTabSz="914400" eaLnBrk="1" hangingPunct="1">
              <a:lnSpc>
                <a:spcPct val="80000"/>
              </a:lnSpc>
              <a:buNone/>
            </a:pPr>
            <a:endParaRPr kumimoji="0" lang="ru-RU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indent="0" defTabSz="914400" eaLnBrk="1" hangingPunct="1">
              <a:lnSpc>
                <a:spcPct val="80000"/>
              </a:lnSpc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● 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REGIONAL CULTURE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</a:t>
            </a: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Seoul,</a:t>
            </a:r>
            <a:r>
              <a:rPr kumimoji="0" lang="en-US" altLang="en-US" sz="1800" b="0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Busan</a:t>
            </a: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indent="0" defTabSz="914400" eaLnBrk="1" hangingPunct="1">
              <a:lnSpc>
                <a:spcPct val="80000"/>
              </a:lnSpc>
              <a:buNone/>
            </a:pPr>
            <a:endParaRPr kumimoji="0" lang="ru-RU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indent="0" defTabSz="914400" eaLnBrk="1" hangingPunct="1">
              <a:lnSpc>
                <a:spcPct val="80000"/>
              </a:lnSpc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● 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CLASS CULTURE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</a:t>
            </a: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working class, middle class, and upper class) 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3439" y="3975748"/>
            <a:ext cx="231457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920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‘The Culture Onion’</a:t>
            </a:r>
            <a:endParaRPr lang="ru-RU" altLang="en-US" b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en-US" dirty="0" smtClean="0"/>
          </a:p>
        </p:txBody>
      </p:sp>
      <p:grpSp>
        <p:nvGrpSpPr>
          <p:cNvPr id="9220" name="Group 4"/>
          <p:cNvGrpSpPr>
            <a:grpSpLocks noChangeAspect="1"/>
          </p:cNvGrpSpPr>
          <p:nvPr/>
        </p:nvGrpSpPr>
        <p:grpSpPr bwMode="auto">
          <a:xfrm>
            <a:off x="3030061" y="2000039"/>
            <a:ext cx="6192838" cy="3714750"/>
            <a:chOff x="1134" y="1403"/>
            <a:chExt cx="14400" cy="8640"/>
          </a:xfrm>
        </p:grpSpPr>
        <p:sp>
          <p:nvSpPr>
            <p:cNvPr id="9221" name="AutoShape 5"/>
            <p:cNvSpPr>
              <a:spLocks noChangeAspect="1" noChangeArrowheads="1"/>
            </p:cNvSpPr>
            <p:nvPr/>
          </p:nvSpPr>
          <p:spPr bwMode="auto">
            <a:xfrm>
              <a:off x="1134" y="1403"/>
              <a:ext cx="14400" cy="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en-US"/>
            </a:p>
          </p:txBody>
        </p:sp>
        <p:sp>
          <p:nvSpPr>
            <p:cNvPr id="9222" name="Oval 6"/>
            <p:cNvSpPr>
              <a:spLocks noChangeArrowheads="1"/>
            </p:cNvSpPr>
            <p:nvPr/>
          </p:nvSpPr>
          <p:spPr bwMode="auto">
            <a:xfrm>
              <a:off x="4914" y="3011"/>
              <a:ext cx="6300" cy="66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en-US"/>
            </a:p>
          </p:txBody>
        </p:sp>
        <p:sp>
          <p:nvSpPr>
            <p:cNvPr id="9223" name="Oval 7"/>
            <p:cNvSpPr>
              <a:spLocks noChangeArrowheads="1"/>
            </p:cNvSpPr>
            <p:nvPr/>
          </p:nvSpPr>
          <p:spPr bwMode="auto">
            <a:xfrm>
              <a:off x="5634" y="3911"/>
              <a:ext cx="4860" cy="50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en-US"/>
            </a:p>
          </p:txBody>
        </p:sp>
        <p:sp>
          <p:nvSpPr>
            <p:cNvPr id="9224" name="Oval 8"/>
            <p:cNvSpPr>
              <a:spLocks noChangeArrowheads="1"/>
            </p:cNvSpPr>
            <p:nvPr/>
          </p:nvSpPr>
          <p:spPr bwMode="auto">
            <a:xfrm>
              <a:off x="6354" y="4631"/>
              <a:ext cx="3420" cy="360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en-US"/>
            </a:p>
          </p:txBody>
        </p:sp>
        <p:sp>
          <p:nvSpPr>
            <p:cNvPr id="9225" name="Oval 9"/>
            <p:cNvSpPr>
              <a:spLocks noChangeArrowheads="1"/>
            </p:cNvSpPr>
            <p:nvPr/>
          </p:nvSpPr>
          <p:spPr bwMode="auto">
            <a:xfrm>
              <a:off x="6894" y="5351"/>
              <a:ext cx="2340" cy="215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en-US"/>
            </a:p>
          </p:txBody>
        </p:sp>
        <p:sp>
          <p:nvSpPr>
            <p:cNvPr id="9226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7254" y="5711"/>
              <a:ext cx="1638" cy="101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CA" sz="1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 N D I V I D U A L</a:t>
              </a:r>
            </a:p>
          </p:txBody>
        </p:sp>
        <p:sp>
          <p:nvSpPr>
            <p:cNvPr id="9227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7614" y="4991"/>
              <a:ext cx="1020" cy="33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CA" sz="1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 E A M</a:t>
              </a:r>
            </a:p>
          </p:txBody>
        </p:sp>
        <p:sp>
          <p:nvSpPr>
            <p:cNvPr id="9228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7074" y="4271"/>
              <a:ext cx="1875" cy="78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pt-BR" sz="1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 O M P A N Y</a:t>
              </a:r>
              <a:endParaRPr lang="en-CA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29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7074" y="3371"/>
              <a:ext cx="1845" cy="78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pt-BR" sz="1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 O U N T R Y</a:t>
              </a:r>
              <a:endParaRPr lang="en-CA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0613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613" y="206658"/>
            <a:ext cx="10058400" cy="1450757"/>
          </a:xfrm>
        </p:spPr>
        <p:txBody>
          <a:bodyPr/>
          <a:lstStyle/>
          <a:p>
            <a:r>
              <a:rPr lang="en-CA" dirty="0" smtClean="0"/>
              <a:t>INTRACULTURAL vs INTERCULTURAL</a:t>
            </a:r>
            <a:endParaRPr lang="en-CA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97280" y="1897249"/>
            <a:ext cx="8465915" cy="547528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err="1" smtClean="0"/>
              <a:t>Intracultural</a:t>
            </a:r>
            <a:endParaRPr lang="en-US" altLang="en-US" sz="2400" b="1" dirty="0" smtClean="0"/>
          </a:p>
          <a:p>
            <a:pPr marL="0" indent="0">
              <a:buNone/>
            </a:pPr>
            <a:r>
              <a:rPr lang="en-US" altLang="en-US" sz="1800" dirty="0" smtClean="0"/>
              <a:t>1) The term </a:t>
            </a:r>
            <a:r>
              <a:rPr lang="en-US" altLang="en-US" sz="1800" dirty="0" err="1" smtClean="0"/>
              <a:t>intracultural</a:t>
            </a:r>
            <a:r>
              <a:rPr lang="en-US" altLang="en-US" sz="1800" dirty="0" smtClean="0"/>
              <a:t> is used to norms and beliefs from within one cultural group. </a:t>
            </a:r>
            <a:endParaRPr lang="en-US" altLang="en-US" sz="1800" i="1" dirty="0" smtClean="0"/>
          </a:p>
          <a:p>
            <a:pPr>
              <a:buFontTx/>
              <a:buNone/>
            </a:pPr>
            <a:r>
              <a:rPr lang="en-US" altLang="en-US" sz="1800" i="1" dirty="0" smtClean="0"/>
              <a:t>i.e. Cultural values and beliefs held among Korean citizens is </a:t>
            </a:r>
            <a:r>
              <a:rPr lang="en-US" altLang="en-US" sz="1800" i="1" dirty="0" err="1" smtClean="0"/>
              <a:t>intracultural</a:t>
            </a:r>
            <a:r>
              <a:rPr lang="en-US" altLang="en-US" sz="1800" i="1" dirty="0" smtClean="0"/>
              <a:t>.</a:t>
            </a:r>
          </a:p>
          <a:p>
            <a:pPr>
              <a:buFontTx/>
              <a:buNone/>
            </a:pPr>
            <a:endParaRPr lang="en-US" altLang="en-US" sz="1800" b="1" dirty="0" smtClean="0"/>
          </a:p>
          <a:p>
            <a:pPr marL="0" indent="0">
              <a:buNone/>
            </a:pPr>
            <a:r>
              <a:rPr lang="en-US" altLang="en-US" sz="2400" b="1" dirty="0" smtClean="0"/>
              <a:t>Intercultural</a:t>
            </a:r>
            <a:endParaRPr lang="en-US" altLang="en-US" sz="2400" dirty="0" smtClean="0"/>
          </a:p>
          <a:p>
            <a:pPr marL="0" indent="0">
              <a:buNone/>
            </a:pPr>
            <a:r>
              <a:rPr lang="en-US" altLang="en-US" sz="1800" dirty="0" smtClean="0"/>
              <a:t>1)The term intercultural is generally used to describe dimensions of culture that are not culture specific. </a:t>
            </a:r>
            <a:endParaRPr lang="en-US" altLang="en-US" sz="1800" i="1" dirty="0" smtClean="0"/>
          </a:p>
          <a:p>
            <a:pPr>
              <a:buFontTx/>
              <a:buNone/>
            </a:pPr>
            <a:r>
              <a:rPr lang="en-US" altLang="en-US" sz="1800" i="1" dirty="0" smtClean="0"/>
              <a:t>i.e. cultural dimensions applicable for all cultures. </a:t>
            </a:r>
            <a:endParaRPr lang="en-US" altLang="en-US" sz="1800" dirty="0" smtClean="0"/>
          </a:p>
          <a:p>
            <a:pPr>
              <a:buFontTx/>
              <a:buNone/>
            </a:pPr>
            <a:r>
              <a:rPr lang="en-US" altLang="en-US" sz="1800" dirty="0" smtClean="0"/>
              <a:t>2)Intercultural is also used to describe the culture that exists between those from different backgrounds. </a:t>
            </a:r>
            <a:endParaRPr lang="en-US" altLang="en-US" sz="1800" dirty="0"/>
          </a:p>
          <a:p>
            <a:pPr>
              <a:buFontTx/>
              <a:buNone/>
            </a:pPr>
            <a:r>
              <a:rPr lang="en-CA" altLang="en-US" sz="1800" dirty="0" smtClean="0"/>
              <a:t>i.e. English speakers</a:t>
            </a:r>
            <a:endParaRPr lang="en-US" altLang="en-US" sz="1800" dirty="0" smtClean="0"/>
          </a:p>
        </p:txBody>
      </p:sp>
      <p:pic>
        <p:nvPicPr>
          <p:cNvPr id="5122" name="Picture 2" descr="https://lh4.googleusercontent.com/-x5L6Weyudq8/TXKyenSfPkI/AAAAAAAAADc/9se10QsJ3Qk/s1600/ESPA%25C3%2591OL+PARA+EXTRANJER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04862" y="4211392"/>
            <a:ext cx="2362642" cy="1818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kstore.korea.net/upload/content/image/143451022104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04862" y="1897249"/>
            <a:ext cx="2362642" cy="206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5339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common intracultural beliefs in Korea? (zooming in)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are some intercultural beliefs that are commonly shared around the world? (zooming out)</a:t>
            </a:r>
          </a:p>
        </p:txBody>
      </p:sp>
      <p:pic>
        <p:nvPicPr>
          <p:cNvPr id="4098" name="Picture 2" descr="https://media.licdn.com/mpr/mpr/AAEAAQAAAAAAAACFAAAAJDE0NDQzN2VlLTY0OGYtNGMxNC1iYWZkLTNiNGZmMmRkNmE2O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61741"/>
            <a:ext cx="1704686" cy="97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62216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and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982" y="1011981"/>
            <a:ext cx="10058400" cy="255323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1. Do you believe that language and culture are connected? Why or why not?</a:t>
            </a:r>
          </a:p>
          <a:p>
            <a:r>
              <a:rPr lang="en-US" dirty="0" smtClean="0"/>
              <a:t>2. How is language and culture connected?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026" name="Picture 2" descr="http://www.edelman.com/assets/uploads/2012/10/Connections-Index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6078" y="239996"/>
            <a:ext cx="2736481" cy="139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8773858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229</TotalTime>
  <Words>541</Words>
  <Application>Microsoft Office PowerPoint</Application>
  <PresentationFormat>사용자 지정</PresentationFormat>
  <Paragraphs>88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Retrospect</vt:lpstr>
      <vt:lpstr>Language and Culture</vt:lpstr>
      <vt:lpstr>THINKING TASK</vt:lpstr>
      <vt:lpstr>CULTURE from the Latin word ‘colere’:  to build ,to care for’, to plant or to cultivate. </vt:lpstr>
      <vt:lpstr>슬라이드 4</vt:lpstr>
      <vt:lpstr>TYPES OF CULTURE</vt:lpstr>
      <vt:lpstr>‘The Culture Onion’</vt:lpstr>
      <vt:lpstr>INTRACULTURAL vs INTERCULTURAL</vt:lpstr>
      <vt:lpstr>Thinking Task</vt:lpstr>
      <vt:lpstr>Language and Culture</vt:lpstr>
      <vt:lpstr>LANGUAGE &amp; CULTURE</vt:lpstr>
      <vt:lpstr>LANGUAGE &amp; CULTURE</vt:lpstr>
      <vt:lpstr>Language lessons</vt:lpstr>
      <vt:lpstr>Wrap-up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and Culture</dc:title>
  <dc:creator>Microsoft account</dc:creator>
  <cp:lastModifiedBy>user</cp:lastModifiedBy>
  <cp:revision>23</cp:revision>
  <dcterms:created xsi:type="dcterms:W3CDTF">2016-03-07T00:48:17Z</dcterms:created>
  <dcterms:modified xsi:type="dcterms:W3CDTF">2017-04-27T20:40:07Z</dcterms:modified>
</cp:coreProperties>
</file>