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6" r:id="rId5"/>
    <p:sldId id="277" r:id="rId6"/>
    <p:sldId id="283" r:id="rId7"/>
    <p:sldId id="284" r:id="rId8"/>
    <p:sldId id="258" r:id="rId9"/>
    <p:sldId id="259" r:id="rId10"/>
    <p:sldId id="280" r:id="rId11"/>
    <p:sldId id="279" r:id="rId12"/>
    <p:sldId id="281" r:id="rId13"/>
    <p:sldId id="282" r:id="rId14"/>
    <p:sldId id="272" r:id="rId15"/>
    <p:sldId id="269" r:id="rId16"/>
    <p:sldId id="273" r:id="rId17"/>
    <p:sldId id="274" r:id="rId18"/>
    <p:sldId id="261" r:id="rId19"/>
    <p:sldId id="263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6600"/>
    <a:srgbClr val="422C16"/>
    <a:srgbClr val="0C788E"/>
    <a:srgbClr val="025198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52" autoAdjust="0"/>
  </p:normalViewPr>
  <p:slideViewPr>
    <p:cSldViewPr>
      <p:cViewPr varScale="1">
        <p:scale>
          <a:sx n="81" d="100"/>
          <a:sy n="81" d="100"/>
        </p:scale>
        <p:origin x="-10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1A5C8-7A63-4762-94BE-1CF0E082DE9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5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BF88C-3D5E-44F1-8B2E-714C02796E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095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E28A8-87F3-4763-A336-FE8B73D383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033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48" y="-4105"/>
            <a:ext cx="9141714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143" y="306324"/>
            <a:ext cx="9141714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00025" y="544671"/>
            <a:ext cx="874395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endParaRPr lang="en-US"/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9103" y="800100"/>
            <a:ext cx="404622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98593" y="800100"/>
            <a:ext cx="404622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48" y="-4105"/>
            <a:ext cx="9141714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398859" y="2971800"/>
            <a:ext cx="840105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3198874" y="681831"/>
            <a:ext cx="2743871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226738" y="681831"/>
            <a:ext cx="2743871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226738" y="681831"/>
            <a:ext cx="2743871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341709" y="834231"/>
            <a:ext cx="2513928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6171010" y="681831"/>
            <a:ext cx="2743871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1" y="2995681"/>
            <a:ext cx="421481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8722519" y="2995681"/>
            <a:ext cx="421481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5683" y="1051560"/>
            <a:ext cx="212598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9010" y="1051560"/>
            <a:ext cx="212598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79954" y="1051560"/>
            <a:ext cx="212598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48" y="-4105"/>
            <a:ext cx="9141714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143" y="306324"/>
            <a:ext cx="9141714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3467100" y="544671"/>
            <a:ext cx="5476875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1752601"/>
            <a:ext cx="2341958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76800"/>
            <a:ext cx="2341959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68077" y="800100"/>
            <a:ext cx="507492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A40DA-34BC-4160-8BE3-CC55210123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78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DBEF5-86C3-4792-842F-277348AB8CA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0797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5B183-1C52-439A-B7A6-BA7C9043E8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3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306D2-83FB-40FA-B074-6FEEF2275D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21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4C899-A381-414A-AB1A-8062AD61BFE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471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86F66-93F9-4697-8ADA-14E987353D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64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B086A-160D-4CC5-B65B-677694FF8D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29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33E0D-164E-49A8-9CC2-A7B798E7B5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980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9E30F0-30BD-4935-9DF3-50B20125952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ifle.pelt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84663" y="3140968"/>
            <a:ext cx="5184775" cy="544512"/>
          </a:xfrm>
          <a:noFill/>
        </p:spPr>
        <p:txBody>
          <a:bodyPr/>
          <a:lstStyle/>
          <a:p>
            <a:pPr algn="l" eaLnBrk="1" hangingPunct="1"/>
            <a:r>
              <a:rPr lang="es-UY" altLang="en-US" b="1" dirty="0" err="1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Welcome</a:t>
            </a:r>
            <a:r>
              <a:rPr lang="es-UY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to </a:t>
            </a:r>
            <a:r>
              <a:rPr lang="es-UY" altLang="en-US" b="1" dirty="0" err="1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Practices</a:t>
            </a:r>
            <a:r>
              <a:rPr lang="es-UY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of </a:t>
            </a:r>
            <a:r>
              <a:rPr lang="es-UY" altLang="en-US" b="1" dirty="0" err="1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Effective</a:t>
            </a:r>
            <a:r>
              <a:rPr lang="es-UY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s-UY" altLang="en-US" b="1" dirty="0" err="1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Language</a:t>
            </a:r>
            <a:r>
              <a:rPr lang="es-UY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s-UY" altLang="en-US" b="1" dirty="0" err="1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Teaching</a:t>
            </a:r>
            <a:endParaRPr lang="es-ES" altLang="en-US" b="1" dirty="0" smtClean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80720" cy="58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28792" cy="57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Application Tasks</a:t>
            </a:r>
            <a:endParaRPr lang="en-US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your completed application tasks to </a:t>
            </a:r>
            <a:r>
              <a:rPr lang="en-US" dirty="0" smtClean="0">
                <a:hlinkClick r:id="rId2"/>
              </a:rPr>
              <a:t>gifle.pelt@gmail.com</a:t>
            </a:r>
            <a:r>
              <a:rPr lang="en-US" dirty="0" smtClean="0"/>
              <a:t> </a:t>
            </a:r>
            <a:r>
              <a:rPr lang="en-US" b="1" dirty="0" smtClean="0"/>
              <a:t>BEFORE</a:t>
            </a:r>
            <a:r>
              <a:rPr lang="en-US" dirty="0" smtClean="0"/>
              <a:t> the start of lesson 12.</a:t>
            </a:r>
          </a:p>
          <a:p>
            <a:endParaRPr lang="en-US" dirty="0"/>
          </a:p>
          <a:p>
            <a:r>
              <a:rPr lang="en-US" dirty="0" smtClean="0"/>
              <a:t>Your file name and email subject line MUST include:</a:t>
            </a:r>
          </a:p>
          <a:p>
            <a:pPr lvl="1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Student number</a:t>
            </a:r>
          </a:p>
          <a:p>
            <a:pPr lvl="1"/>
            <a:r>
              <a:rPr lang="en-US" dirty="0" smtClean="0"/>
              <a:t>Class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Submission</a:t>
            </a:r>
            <a:endParaRPr lang="en-US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7" t="30298" r="1707" b="9331"/>
          <a:stretch/>
        </p:blipFill>
        <p:spPr bwMode="auto">
          <a:xfrm>
            <a:off x="1291472" y="1268760"/>
            <a:ext cx="7852528" cy="51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748" y="1654303"/>
            <a:ext cx="504056" cy="27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066458"/>
            <a:ext cx="1043608" cy="27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1501" y="3789040"/>
            <a:ext cx="1043608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nice message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5727739"/>
            <a:ext cx="1043608" cy="27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Attached 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78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145362" cy="3528392"/>
          </a:xfrm>
        </p:spPr>
        <p:txBody>
          <a:bodyPr/>
          <a:lstStyle/>
          <a:p>
            <a:r>
              <a:rPr lang="en-US" sz="4800" b="1" dirty="0" smtClean="0"/>
              <a:t>Identify Yourself!</a:t>
            </a:r>
            <a:endParaRPr lang="en-US" sz="4800" b="1" dirty="0"/>
          </a:p>
        </p:txBody>
      </p:sp>
      <p:pic>
        <p:nvPicPr>
          <p:cNvPr id="1026" name="Picture 2" descr="http://livingarts.org/sites/default/files/Identify%20Yourself%20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312368" cy="50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Current Views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Your current views and attitude determines what happens in your classroom.</a:t>
            </a:r>
          </a:p>
          <a:p>
            <a:pPr eaLnBrk="1" hangingPunct="1"/>
            <a:r>
              <a:rPr lang="en-US" altLang="en-US" sz="2400" dirty="0" smtClean="0"/>
              <a:t>This reflection is a starting point to help you consider ways in which you may become a more effective teacher.</a:t>
            </a:r>
          </a:p>
        </p:txBody>
      </p:sp>
      <p:pic>
        <p:nvPicPr>
          <p:cNvPr id="5" name="Picture 3" descr="L:\GIFLE\2M. 2014\Images\Teacher Ap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611">
            <a:off x="7092280" y="4414538"/>
            <a:ext cx="1735831" cy="18718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frendzvilla.com/ss/1336493014-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35">
            <a:off x="5867400" y="281940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rkingsmartercafe.files.wordpress.com/2013/05/who-are-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0" y="1371600"/>
            <a:ext cx="435821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briberyact.com/wp-content/uploads/2011/01/qui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2" b="17529"/>
          <a:stretch/>
        </p:blipFill>
        <p:spPr bwMode="auto">
          <a:xfrm rot="646439">
            <a:off x="5511801" y="1229525"/>
            <a:ext cx="2663825" cy="1141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925452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23364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[Part A] Your current outlook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 bwMode="auto">
          <a:xfrm>
            <a:off x="0" y="1012097"/>
            <a:ext cx="9144000" cy="52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23364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[Part B] Your current attitude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/>
        </p:blipFill>
        <p:spPr bwMode="auto">
          <a:xfrm>
            <a:off x="0" y="764704"/>
            <a:ext cx="9144000" cy="57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0" y="3645024"/>
            <a:ext cx="2341958" cy="630074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437112"/>
            <a:ext cx="3222358" cy="186639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George Elliott Koichi Whitehead</a:t>
            </a:r>
          </a:p>
          <a:p>
            <a:pPr algn="ctr"/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경일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Microteaching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Teaching Techniques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Practices of Effective Language Teaching</a:t>
            </a:r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8" y="692696"/>
            <a:ext cx="2306507" cy="2952328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86" y="836285"/>
            <a:ext cx="1600117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9586" y="3292447"/>
            <a:ext cx="25908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0506" y="620688"/>
            <a:ext cx="175871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66" y="1044967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5736352" y="4302023"/>
            <a:ext cx="1666775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t="23974"/>
          <a:stretch/>
        </p:blipFill>
        <p:spPr bwMode="auto">
          <a:xfrm>
            <a:off x="7110056" y="3534795"/>
            <a:ext cx="1919618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</p:spPr>
        <p:txBody>
          <a:bodyPr numCol="2"/>
          <a:lstStyle/>
          <a:p>
            <a:r>
              <a:rPr lang="en-US" sz="2200" kern="0" dirty="0" smtClean="0"/>
              <a:t>Part A:  </a:t>
            </a:r>
          </a:p>
          <a:p>
            <a:pPr lvl="1"/>
            <a:r>
              <a:rPr lang="en-US" sz="2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2200" b="1" kern="0" dirty="0" smtClean="0">
                <a:solidFill>
                  <a:schemeClr val="accent3"/>
                </a:solidFill>
              </a:rPr>
              <a:t> </a:t>
            </a:r>
            <a:r>
              <a:rPr lang="en-US" sz="2200" kern="0" dirty="0" smtClean="0"/>
              <a:t>= Future</a:t>
            </a:r>
          </a:p>
          <a:p>
            <a:pPr lvl="1"/>
            <a:r>
              <a:rPr lang="en-US" sz="2200" b="1" kern="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</a:t>
            </a:r>
            <a:r>
              <a:rPr lang="en-US" sz="2200" kern="0" dirty="0" smtClean="0"/>
              <a:t> = Now</a:t>
            </a:r>
          </a:p>
          <a:p>
            <a:pPr lvl="1"/>
            <a:r>
              <a:rPr lang="en-US" sz="22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200" kern="0" dirty="0" smtClean="0">
                <a:solidFill>
                  <a:srgbClr val="00B050"/>
                </a:solidFill>
              </a:rPr>
              <a:t> </a:t>
            </a:r>
            <a:r>
              <a:rPr lang="en-US" sz="2200" kern="0" dirty="0" smtClean="0"/>
              <a:t>= Past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kern="0" dirty="0" smtClean="0"/>
              <a:t>Part B: </a:t>
            </a:r>
          </a:p>
          <a:p>
            <a:pPr lvl="1"/>
            <a:r>
              <a:rPr lang="en-US" sz="2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r>
              <a:rPr lang="en-US" sz="2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kern="0" dirty="0" smtClean="0"/>
              <a:t>= Motivated</a:t>
            </a:r>
            <a:endParaRPr lang="en-US" sz="2200" b="1" kern="0" dirty="0" smtClean="0">
              <a:solidFill>
                <a:srgbClr val="00B050"/>
              </a:solidFill>
            </a:endParaRPr>
          </a:p>
          <a:p>
            <a:pPr lvl="1"/>
            <a:r>
              <a:rPr lang="en-US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2200" kern="0" dirty="0" smtClean="0"/>
              <a:t> = Complacent</a:t>
            </a:r>
          </a:p>
          <a:p>
            <a:pPr lvl="1"/>
            <a:r>
              <a:rPr lang="en-US" sz="22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2200" kern="0" dirty="0" smtClean="0"/>
              <a:t> = Defeated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kern="0" dirty="0" smtClean="0"/>
              <a:t>Part C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Drill Sergeant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Mentor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Free Bird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Performer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Lost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Realistic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Professor</a:t>
            </a:r>
          </a:p>
          <a:p>
            <a:pPr marL="457200" lvl="1" indent="0">
              <a:buNone/>
            </a:pPr>
            <a:endParaRPr lang="en-US" sz="2200" kern="0" dirty="0" smtClean="0"/>
          </a:p>
          <a:p>
            <a:pPr marL="457200" lvl="1" indent="0">
              <a:buNone/>
            </a:pPr>
            <a:endParaRPr lang="en-US" kern="0" dirty="0" smtClean="0"/>
          </a:p>
        </p:txBody>
      </p:sp>
      <p:pic>
        <p:nvPicPr>
          <p:cNvPr id="6" name="Picture 4" descr="L:\GIFLE\Gracie\Teacher characteristics\Teacher charcterustics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4060" b="20"/>
          <a:stretch/>
        </p:blipFill>
        <p:spPr bwMode="auto">
          <a:xfrm>
            <a:off x="7020272" y="2607626"/>
            <a:ext cx="952500" cy="102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GIFLE\Gracie\Teacher characteristics\Teacher charcterustics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21305" b="15140"/>
          <a:stretch/>
        </p:blipFill>
        <p:spPr bwMode="auto">
          <a:xfrm>
            <a:off x="6805924" y="4149080"/>
            <a:ext cx="690598" cy="121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:\GIFLE\Gracie\Teacher characteristics\Teacher charcterustics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9165" r="1" b="8450"/>
          <a:stretch/>
        </p:blipFill>
        <p:spPr bwMode="auto">
          <a:xfrm>
            <a:off x="5580112" y="5261450"/>
            <a:ext cx="864096" cy="100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:\GIFLE\Gracie\Teacher characteristics\Teacher charcterustics_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8100392" y="1474788"/>
            <a:ext cx="765492" cy="101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:\GIFLE\Gracie\Teacher characteristics\Teacher charcterustics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702" r="8862" b="9938"/>
          <a:stretch/>
        </p:blipFill>
        <p:spPr bwMode="auto">
          <a:xfrm>
            <a:off x="8182681" y="3883124"/>
            <a:ext cx="732408" cy="9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:\GIFLE\Gracie\Teacher characteristics\Teacher charcterustics_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663" b="14429"/>
          <a:stretch/>
        </p:blipFill>
        <p:spPr bwMode="auto">
          <a:xfrm>
            <a:off x="7654865" y="5261450"/>
            <a:ext cx="878880" cy="1050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GIFLE\Gracie\Teacher characteristics\Teacher charcterustics_09(4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4374" r="6944" b="9221"/>
          <a:stretch/>
        </p:blipFill>
        <p:spPr bwMode="auto">
          <a:xfrm>
            <a:off x="6808527" y="548680"/>
            <a:ext cx="846338" cy="111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Orientation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0384" y="2996952"/>
            <a:ext cx="8147248" cy="3312368"/>
          </a:xfrm>
        </p:spPr>
        <p:txBody>
          <a:bodyPr/>
          <a:lstStyle/>
          <a:p>
            <a:r>
              <a:rPr lang="en-US" sz="2000" dirty="0"/>
              <a:t>Studies have shown that </a:t>
            </a:r>
            <a:r>
              <a:rPr lang="en-US" sz="2000" u="sng" dirty="0"/>
              <a:t>Now/Future orientated</a:t>
            </a:r>
            <a:r>
              <a:rPr lang="en-US" sz="2000" dirty="0"/>
              <a:t> individuals are more </a:t>
            </a:r>
            <a:r>
              <a:rPr lang="en-US" sz="2000" dirty="0" smtClean="0"/>
              <a:t>successful. (</a:t>
            </a:r>
            <a:r>
              <a:rPr lang="en-CA" sz="2000" dirty="0" smtClean="0"/>
              <a:t>Zimbardo </a:t>
            </a:r>
            <a:r>
              <a:rPr lang="en-CA" sz="2000" dirty="0"/>
              <a:t>and Boyd, </a:t>
            </a:r>
            <a:r>
              <a:rPr lang="en-CA" sz="2000" dirty="0" smtClean="0"/>
              <a:t>2008; </a:t>
            </a:r>
            <a:r>
              <a:rPr lang="en-CA" sz="2000" dirty="0"/>
              <a:t>de Posada, </a:t>
            </a:r>
            <a:r>
              <a:rPr lang="en-CA" sz="2000" dirty="0" smtClean="0"/>
              <a:t>2009</a:t>
            </a:r>
            <a:r>
              <a:rPr lang="en-CA" sz="2000" dirty="0" smtClean="0"/>
              <a:t>)</a:t>
            </a:r>
          </a:p>
          <a:p>
            <a:r>
              <a:rPr lang="en-CA" sz="2000" dirty="0" smtClean="0"/>
              <a:t>Past oriented teachers have difficulty dealing with change.</a:t>
            </a:r>
          </a:p>
          <a:p>
            <a:endParaRPr lang="en-CA" sz="2000" dirty="0" smtClean="0"/>
          </a:p>
          <a:p>
            <a:r>
              <a:rPr lang="en-CA" sz="2000" dirty="0" smtClean="0"/>
              <a:t>Now oriented also have trouble dealing with change.</a:t>
            </a:r>
          </a:p>
          <a:p>
            <a:endParaRPr lang="en-CA" sz="2000" dirty="0" smtClean="0"/>
          </a:p>
          <a:p>
            <a:r>
              <a:rPr lang="en-CA" sz="2000" dirty="0" smtClean="0"/>
              <a:t>Future oriented have trouble dealing with now. </a:t>
            </a:r>
          </a:p>
          <a:p>
            <a:endParaRPr lang="en-US" sz="2000" dirty="0"/>
          </a:p>
          <a:p>
            <a:r>
              <a:rPr lang="en-US" sz="2000" dirty="0"/>
              <a:t>If you are past oriented, think about what you need to do to be more now/future oriented. 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14" name="Picture 4" descr="http://softwarepreservation.jiscinvolve.org/wp/files/2010/06/FutureOfSoftw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b="13444"/>
          <a:stretch/>
        </p:blipFill>
        <p:spPr bwMode="auto">
          <a:xfrm>
            <a:off x="3203848" y="1268760"/>
            <a:ext cx="2880320" cy="151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and Motivation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764476"/>
          </a:xfrm>
        </p:spPr>
        <p:txBody>
          <a:bodyPr numCol="3"/>
          <a:lstStyle/>
          <a:p>
            <a:pPr indent="0" algn="ctr">
              <a:buNone/>
            </a:pPr>
            <a:r>
              <a:rPr lang="en-US" sz="2000" dirty="0" smtClean="0"/>
              <a:t>Motivated</a:t>
            </a:r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r>
              <a:rPr lang="en-US" sz="2000" dirty="0" smtClean="0"/>
              <a:t>Complacent</a:t>
            </a:r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r>
              <a:rPr lang="en-US" sz="2000" dirty="0" smtClean="0"/>
              <a:t>Defeated</a:t>
            </a:r>
            <a:endParaRPr lang="en-US" sz="2000" dirty="0"/>
          </a:p>
        </p:txBody>
      </p:sp>
      <p:pic>
        <p:nvPicPr>
          <p:cNvPr id="6" name="Picture 2" descr="http://outwardboundindo.files.wordpress.com/2012/02/7-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5737"/>
            <a:ext cx="1018828" cy="110048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minimalists.com/files/2011/08/Complac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5737"/>
            <a:ext cx="1422400" cy="94731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nsightsandobservations.files.wordpress.com/2013/05/defeated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4618"/>
          <a:stretch/>
        </p:blipFill>
        <p:spPr bwMode="auto">
          <a:xfrm>
            <a:off x="7116343" y="1855737"/>
            <a:ext cx="1155700" cy="90006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2483768" y="1614099"/>
            <a:ext cx="1584176" cy="131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5525201" y="1614099"/>
            <a:ext cx="1584176" cy="131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sz="half" idx="2"/>
          </p:nvPr>
        </p:nvSpPr>
        <p:spPr>
          <a:xfrm>
            <a:off x="539552" y="3429000"/>
            <a:ext cx="8147248" cy="3384376"/>
          </a:xfrm>
        </p:spPr>
        <p:txBody>
          <a:bodyPr/>
          <a:lstStyle/>
          <a:p>
            <a:r>
              <a:rPr lang="en-US" sz="2000" u="sng" dirty="0"/>
              <a:t>Low level</a:t>
            </a:r>
            <a:r>
              <a:rPr lang="en-US" sz="2000" dirty="0"/>
              <a:t> of motivation and satisfaction leads to poor quality work produced (</a:t>
            </a:r>
            <a:r>
              <a:rPr lang="en-US" sz="2000" dirty="0" err="1"/>
              <a:t>Dörnyei</a:t>
            </a:r>
            <a:r>
              <a:rPr lang="en-US" sz="2000" dirty="0"/>
              <a:t>, </a:t>
            </a:r>
            <a:r>
              <a:rPr lang="en-CA" sz="2000" dirty="0"/>
              <a:t>Evans, 1998, quoted in </a:t>
            </a:r>
            <a:r>
              <a:rPr lang="en-CA" sz="2000" dirty="0" err="1"/>
              <a:t>Foskett</a:t>
            </a:r>
            <a:r>
              <a:rPr lang="en-CA" sz="2000" dirty="0"/>
              <a:t> &amp; </a:t>
            </a:r>
            <a:r>
              <a:rPr lang="en-CA" sz="2000" dirty="0" err="1"/>
              <a:t>Lumby</a:t>
            </a:r>
            <a:r>
              <a:rPr lang="en-CA" sz="2000" dirty="0"/>
              <a:t>, 2003</a:t>
            </a:r>
            <a:r>
              <a:rPr lang="en-US" sz="2000" dirty="0"/>
              <a:t>)</a:t>
            </a:r>
          </a:p>
          <a:p>
            <a:r>
              <a:rPr lang="en-US" sz="2000" dirty="0"/>
              <a:t>If you have low motivation to teach, try to find out how you can become more motivated.</a:t>
            </a:r>
          </a:p>
          <a:p>
            <a:r>
              <a:rPr lang="en-US" sz="2000" dirty="0"/>
              <a:t>Ask yourself: </a:t>
            </a:r>
          </a:p>
          <a:p>
            <a:pPr lvl="1"/>
            <a:r>
              <a:rPr lang="en-US" sz="2000" dirty="0"/>
              <a:t>Why do you teach?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 smtClean="0"/>
              <a:t>do you like about your job?</a:t>
            </a:r>
          </a:p>
          <a:p>
            <a:pPr lvl="1"/>
            <a:r>
              <a:rPr lang="en-US" sz="2000" dirty="0" smtClean="0"/>
              <a:t>What gives you job satisfaction?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69238"/>
              </p:ext>
            </p:extLst>
          </p:nvPr>
        </p:nvGraphicFramePr>
        <p:xfrm>
          <a:off x="323528" y="1397000"/>
          <a:ext cx="8568952" cy="33281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Drill Sergeant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Mentor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Free Bird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Performer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Lost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Realistic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Professor</a:t>
                      </a:r>
                      <a:endParaRPr lang="en-US" sz="1200" dirty="0"/>
                    </a:p>
                  </a:txBody>
                  <a:tcPr anchor="b"/>
                </a:tc>
              </a:tr>
              <a:tr h="136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846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Set goals to fulfil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Demanding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Push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students to learn and do better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Encourage and inspire</a:t>
                      </a:r>
                      <a:r>
                        <a:rPr lang="en-US" sz="1100" baseline="0" dirty="0" smtClean="0"/>
                        <a:t> students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Listen to students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Show empathy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Easy going</a:t>
                      </a:r>
                      <a:r>
                        <a:rPr lang="en-US" sz="1100" baseline="0" dirty="0" smtClean="0"/>
                        <a:t> and relaxed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Feels no pressure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Low passion for students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Having</a:t>
                      </a:r>
                      <a:r>
                        <a:rPr lang="en-US" sz="1100" baseline="0" dirty="0" smtClean="0"/>
                        <a:t> fun in class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Lively class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Entertain more than teach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Always</a:t>
                      </a:r>
                      <a:r>
                        <a:rPr lang="en-US" sz="1100" baseline="0" dirty="0" smtClean="0"/>
                        <a:t> trying new ideas/activities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Low cohesion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Distracted easily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Aware and accept</a:t>
                      </a:r>
                      <a:r>
                        <a:rPr lang="en-US" sz="1100" baseline="0" dirty="0" smtClean="0"/>
                        <a:t> the current state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Realistic goals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Keep to only the necessity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Being receptive,</a:t>
                      </a:r>
                      <a:r>
                        <a:rPr lang="en-US" sz="1100" baseline="0" dirty="0" smtClean="0"/>
                        <a:t> well informed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Professional divide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Lack proactive skills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L:\GIFLE\Gracie\Teacher characteristics\Teacher charcterustics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4060" b="20"/>
          <a:stretch/>
        </p:blipFill>
        <p:spPr bwMode="auto">
          <a:xfrm>
            <a:off x="2915816" y="1832962"/>
            <a:ext cx="952500" cy="102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GIFLE\Gracie\Teacher characteristics\Teacher charcterustics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21305" b="15140"/>
          <a:stretch/>
        </p:blipFill>
        <p:spPr bwMode="auto">
          <a:xfrm>
            <a:off x="5496821" y="1714322"/>
            <a:ext cx="731363" cy="128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:\GIFLE\Gracie\Teacher characteristics\Teacher charcterustics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9165" r="1" b="8450"/>
          <a:stretch/>
        </p:blipFill>
        <p:spPr bwMode="auto">
          <a:xfrm>
            <a:off x="6588224" y="1835844"/>
            <a:ext cx="936104" cy="108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:\GIFLE\Gracie\Teacher characteristics\Teacher charcterustics_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1763688" y="1782363"/>
            <a:ext cx="864096" cy="114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:\GIFLE\Gracie\Teacher characteristics\Teacher charcterustics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702" r="8862" b="9938"/>
          <a:stretch/>
        </p:blipFill>
        <p:spPr bwMode="auto">
          <a:xfrm>
            <a:off x="4188907" y="1780389"/>
            <a:ext cx="864096" cy="1126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:\GIFLE\Gracie\Teacher characteristics\Teacher charcterustics_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663" b="14429"/>
          <a:stretch/>
        </p:blipFill>
        <p:spPr bwMode="auto">
          <a:xfrm>
            <a:off x="7812360" y="1785985"/>
            <a:ext cx="937124" cy="112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GIFLE\Gracie\Teacher characteristics\Teacher charcterustics_09(4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4374" r="6944" b="9221"/>
          <a:stretch/>
        </p:blipFill>
        <p:spPr bwMode="auto">
          <a:xfrm>
            <a:off x="539552" y="1785985"/>
            <a:ext cx="846338" cy="111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/>
          <p:cNvSpPr/>
          <p:nvPr/>
        </p:nvSpPr>
        <p:spPr>
          <a:xfrm>
            <a:off x="2557254" y="5105721"/>
            <a:ext cx="1993172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39552" y="5085184"/>
            <a:ext cx="210599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Reflect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504286" y="5126347"/>
            <a:ext cx="2101696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20510" y="5105721"/>
            <a:ext cx="2101696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How?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396" y="664263"/>
            <a:ext cx="41730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Associates of Arts</a:t>
            </a:r>
          </a:p>
          <a:p>
            <a:endParaRPr lang="en-US" altLang="ko-KR" dirty="0"/>
          </a:p>
          <a:p>
            <a:r>
              <a:rPr lang="en-US" altLang="ko-KR" dirty="0" smtClean="0"/>
              <a:t>BA Linguistics</a:t>
            </a:r>
          </a:p>
          <a:p>
            <a:endParaRPr lang="en-US" altLang="ko-KR" dirty="0"/>
          </a:p>
          <a:p>
            <a:r>
              <a:rPr lang="en-US" altLang="ko-KR" dirty="0" smtClean="0"/>
              <a:t>Certificate for Teaching ESL Linguistics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MA TEFL/ TESOL</a:t>
            </a:r>
          </a:p>
          <a:p>
            <a:endParaRPr lang="ko-KR" altLang="en-US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26206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240506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817" y="2300512"/>
            <a:ext cx="1008112" cy="1344149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539" y="465138"/>
            <a:ext cx="667032" cy="720396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0765" y="1340768"/>
            <a:ext cx="1234216" cy="822811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573881" y="4651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ClassRoom-1\Desktop\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2" y="864458"/>
            <a:ext cx="2463109" cy="2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688181" y="6175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802481" y="769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2" y="3212976"/>
            <a:ext cx="2601302" cy="2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397" y="3393820"/>
            <a:ext cx="3179967" cy="27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535683" y="1051560"/>
            <a:ext cx="212598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6516216" y="1052736"/>
            <a:ext cx="212598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7" y="1169060"/>
            <a:ext cx="2052980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526" y="10901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14 Year Career</a:t>
            </a:r>
            <a:endParaRPr lang="en-US" sz="2400" dirty="0"/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4040411"/>
            <a:ext cx="1184467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09" y="1150278"/>
            <a:ext cx="204391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8182" y="4795836"/>
            <a:ext cx="150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beginning… </a:t>
            </a:r>
            <a:endParaRPr lang="en-US" dirty="0"/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0222" y="1165350"/>
            <a:ext cx="1944216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54133" r="77950" b="33814"/>
          <a:stretch/>
        </p:blipFill>
        <p:spPr bwMode="auto">
          <a:xfrm>
            <a:off x="7323407" y="3998144"/>
            <a:ext cx="738513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535683" y="1051560"/>
            <a:ext cx="212598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6516216" y="1052736"/>
            <a:ext cx="2125980" cy="4754880"/>
          </a:xfrm>
        </p:spPr>
      </p:sp>
      <p:sp>
        <p:nvSpPr>
          <p:cNvPr id="5" name="TextBox 4"/>
          <p:cNvSpPr txBox="1"/>
          <p:nvPr/>
        </p:nvSpPr>
        <p:spPr>
          <a:xfrm>
            <a:off x="230981" y="793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14 Year Career continued.. </a:t>
            </a:r>
            <a:endParaRPr lang="en-US" sz="2400" dirty="0"/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882" y="1065503"/>
            <a:ext cx="2048108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" y="4172832"/>
            <a:ext cx="1709328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6" y="1065503"/>
            <a:ext cx="2108150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63" y="3876471"/>
            <a:ext cx="1077395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cdn-sphotos-c-a.akamaihd.net/hphotos-ak-ash2/t1/380222_10151026634474913_103023382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64" y="916496"/>
            <a:ext cx="1433748" cy="20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bcdn-sphotos-g-a.akamaihd.net/hphotos-ak-prn2/t1/121_11529095314_1272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1357" r="21440" b="21770"/>
          <a:stretch/>
        </p:blipFill>
        <p:spPr bwMode="auto">
          <a:xfrm>
            <a:off x="7005975" y="2943408"/>
            <a:ext cx="1295203" cy="11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fbcdn-sphotos-c-a.akamaihd.net/hphotos-ak-ash3/t1/2165_130013985149_39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01" y="4096864"/>
            <a:ext cx="1638674" cy="16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Course</a:t>
            </a:r>
          </a:p>
        </p:txBody>
      </p:sp>
      <p:pic>
        <p:nvPicPr>
          <p:cNvPr id="1026" name="Picture 2" descr="http://www.infodex.com/image/image_gallery?uuid=32b25516-2e39-40ed-ac9f-afa48c6c79a6&amp;groupId=10604&amp;t=13047461742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97" y="1340768"/>
            <a:ext cx="4946389" cy="49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800" dirty="0" smtClean="0"/>
              <a:t>To challenge your current paradigms of language teaching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To </a:t>
            </a:r>
            <a:r>
              <a:rPr lang="en-US" sz="2800" dirty="0"/>
              <a:t>raise awareness of key points in effective language teaching</a:t>
            </a:r>
            <a:r>
              <a:rPr lang="en-US" sz="2800" dirty="0" smtClean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To </a:t>
            </a:r>
            <a:r>
              <a:rPr lang="en-US" sz="2800" dirty="0" smtClean="0"/>
              <a:t>foster effective </a:t>
            </a:r>
            <a:r>
              <a:rPr lang="en-US" sz="2800" dirty="0"/>
              <a:t>classroom language</a:t>
            </a:r>
            <a:r>
              <a:rPr lang="en-US" sz="2800" dirty="0" smtClean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To initiate self-reflection on one’s own teaching principles.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7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Syllabus Outline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20459"/>
              </p:ext>
            </p:extLst>
          </p:nvPr>
        </p:nvGraphicFramePr>
        <p:xfrm>
          <a:off x="827584" y="1219160"/>
          <a:ext cx="7416824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Practices of Effective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Language Teaching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Examining Current Views of English Language Teaching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as an International Language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Intercultural</a:t>
                      </a:r>
                      <a:r>
                        <a:rPr lang="en-US" baseline="0" dirty="0" smtClean="0"/>
                        <a:t> Communication: The New Culture of 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Key Points in Effective Language Teaching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English Teacher</a:t>
                      </a:r>
                      <a:r>
                        <a:rPr lang="en-US" baseline="0" dirty="0" smtClean="0"/>
                        <a:t> Talk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Instruction Checking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Using L1 in the Classroom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Motivating Students to Learn</a:t>
                      </a:r>
                      <a:r>
                        <a:rPr lang="en-US" baseline="0" dirty="0" smtClean="0"/>
                        <a:t> 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Positive Classroom Management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Observation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Investigating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he Current State of English Education in Korea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Application Tasks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24615"/>
              </p:ext>
            </p:extLst>
          </p:nvPr>
        </p:nvGraphicFramePr>
        <p:xfrm>
          <a:off x="611560" y="1340768"/>
          <a:ext cx="7992888" cy="5120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824536"/>
                <a:gridCol w="3168352"/>
              </a:tblGrid>
              <a:tr h="44644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 Tasks (90)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be given a choice between a series of written application tasks through which you must demonstrate your knowledge and understanding of course contents. </a:t>
                      </a:r>
                      <a:endParaRPr lang="en-US" dirty="0"/>
                    </a:p>
                    <a:p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15 points per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 total of 7 tasks; Choose </a:t>
                      </a:r>
                      <a:r>
                        <a:rPr lang="en-US" b="1" baseline="0" dirty="0" smtClean="0"/>
                        <a:t>6 tasks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Be sure to read </a:t>
                      </a:r>
                      <a:r>
                        <a:rPr lang="en-US" baseline="0" smtClean="0"/>
                        <a:t>the instructions carefully!</a:t>
                      </a:r>
                      <a:endParaRPr lang="en-US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	</a:t>
                      </a:r>
                      <a:r>
                        <a:rPr lang="en-US" sz="1600" baseline="0" dirty="0" smtClean="0"/>
                        <a:t>1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600" baseline="0" dirty="0" smtClean="0"/>
                        <a:t>EIL (2)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2. ICC (1)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3. English Teacher Talk (1)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4. Instruction Checking (1)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5. Use of L1 in the Classroom (1)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6. Motivating Students to Learn (1)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aseline="0" dirty="0" smtClean="0"/>
                        <a:t>	7. Positive Management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/>
                        <a:t>Due: Lesson 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Participation (30)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are expected to come to class with a positive attitude and an open mind.  You are expected to participate in all classroom activities and discussions. 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7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el1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8331</TotalTime>
  <Words>620</Words>
  <Application>Microsoft Office PowerPoint</Application>
  <PresentationFormat>On-screen Show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Diseño predeterminado</vt:lpstr>
      <vt:lpstr>Welcome to Practices of Effective Language Teaching</vt:lpstr>
      <vt:lpstr>About me</vt:lpstr>
      <vt:lpstr>PowerPoint Presentation</vt:lpstr>
      <vt:lpstr>PowerPoint Presentation</vt:lpstr>
      <vt:lpstr>PowerPoint Presentation</vt:lpstr>
      <vt:lpstr>About the Course</vt:lpstr>
      <vt:lpstr>Course Objectives</vt:lpstr>
      <vt:lpstr>Syllabus Outline</vt:lpstr>
      <vt:lpstr>Evaluation</vt:lpstr>
      <vt:lpstr>PowerPoint Presentation</vt:lpstr>
      <vt:lpstr>PowerPoint Presentation</vt:lpstr>
      <vt:lpstr>Submitting Application Tasks</vt:lpstr>
      <vt:lpstr>Sample Submission</vt:lpstr>
      <vt:lpstr>Identify Yourself!</vt:lpstr>
      <vt:lpstr>Examining Current Views</vt:lpstr>
      <vt:lpstr>PowerPoint Presentation</vt:lpstr>
      <vt:lpstr>PowerPoint Presentation</vt:lpstr>
      <vt:lpstr>PowerPoint Presentation</vt:lpstr>
      <vt:lpstr>PowerPoint Presentation</vt:lpstr>
      <vt:lpstr>Results</vt:lpstr>
      <vt:lpstr>Time Orientation</vt:lpstr>
      <vt:lpstr>Attitude and Motivation</vt:lpstr>
      <vt:lpstr>Characteristics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P201</cp:lastModifiedBy>
  <cp:revision>754</cp:revision>
  <dcterms:created xsi:type="dcterms:W3CDTF">2010-05-23T14:28:12Z</dcterms:created>
  <dcterms:modified xsi:type="dcterms:W3CDTF">2014-07-24T08:06:03Z</dcterms:modified>
</cp:coreProperties>
</file>